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Default Extension="xlsx" ContentType="application/vnd.openxmlformats-officedocument.spreadsheetml.sheet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4"/>
  </p:notes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2" r:id="rId2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tami\Desktop\&#1670;&#1705;%20&#1604;&#1740;&#1587;&#1578;%20&#1662;&#1575;&#1740;&#1588;%20&#1580;&#1583;&#1740;&#1583;\&#1575;&#1705;&#1587;&#1604;%20&#1670;&#1705;%20&#1604;&#1740;&#1587;&#1578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tami\Desktop\Book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tami\Desktop\Book1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tami\Desktop\Book1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tami\Desktop\Book1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tami\Desktop\Book1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tami\Desktop\Book1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tami\Desktop\Book1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tami\Desktop\Book1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tami\Desktop\Book1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tami\Desktop\Book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tami\Desktop\&#1670;&#1705;%20&#1604;&#1740;&#1587;&#1578;%20&#1662;&#1575;&#1740;&#1588;%20&#1580;&#1583;&#1740;&#1583;\&#1575;&#1705;&#1587;&#1604;%20&#1670;&#1705;%20&#1604;&#1740;&#1587;&#1578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tami\Desktop\&#1670;&#1705;%20&#1604;&#1740;&#1587;&#1578;%20&#1662;&#1575;&#1740;&#1588;%20&#1580;&#1583;&#1740;&#1583;\&#1575;&#1705;&#1587;&#1604;%20&#1670;&#1705;%20&#1604;&#1740;&#1587;&#1578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tami\Desktop\Book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tami\Desktop\Book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tami\Desktop\Book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tami\Desktop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>
        <c:rich>
          <a:bodyPr/>
          <a:lstStyle/>
          <a:p>
            <a:pPr>
              <a:defRPr sz="1200"/>
            </a:pPr>
            <a:r>
              <a:rPr lang="fa-IR" sz="1200" dirty="0"/>
              <a:t>نمودارمقایسه امتیاز کسب شده شهرستانها از برنامه های سلامت محیط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27144000000000001"/>
          <c:y val="1.7922231086752925E-2"/>
          <c:w val="0.65774446194225722"/>
          <c:h val="0.82552846092476329"/>
        </c:manualLayout>
      </c:layout>
      <c:lineChart>
        <c:grouping val="standard"/>
        <c:ser>
          <c:idx val="0"/>
          <c:order val="0"/>
          <c:tx>
            <c:strRef>
              <c:f>Sheet2!$A$20</c:f>
              <c:strCache>
                <c:ptCount val="1"/>
                <c:pt idx="0">
                  <c:v>کرمانشاه</c:v>
                </c:pt>
              </c:strCache>
            </c:strRef>
          </c:tx>
          <c:val>
            <c:numRef>
              <c:f>Sheet2!$B$20</c:f>
              <c:numCache>
                <c:formatCode>General</c:formatCode>
                <c:ptCount val="1"/>
                <c:pt idx="0">
                  <c:v>87.7</c:v>
                </c:pt>
              </c:numCache>
            </c:numRef>
          </c:val>
        </c:ser>
        <c:ser>
          <c:idx val="1"/>
          <c:order val="1"/>
          <c:tx>
            <c:strRef>
              <c:f>Sheet2!$A$21</c:f>
              <c:strCache>
                <c:ptCount val="1"/>
                <c:pt idx="0">
                  <c:v>سرپل ذهاب</c:v>
                </c:pt>
              </c:strCache>
            </c:strRef>
          </c:tx>
          <c:val>
            <c:numRef>
              <c:f>Sheet2!$B$21</c:f>
              <c:numCache>
                <c:formatCode>General</c:formatCode>
                <c:ptCount val="1"/>
                <c:pt idx="0">
                  <c:v>86.8</c:v>
                </c:pt>
              </c:numCache>
            </c:numRef>
          </c:val>
        </c:ser>
        <c:ser>
          <c:idx val="2"/>
          <c:order val="2"/>
          <c:tx>
            <c:strRef>
              <c:f>Sheet2!$A$22</c:f>
              <c:strCache>
                <c:ptCount val="1"/>
                <c:pt idx="0">
                  <c:v>گیلانغرب</c:v>
                </c:pt>
              </c:strCache>
            </c:strRef>
          </c:tx>
          <c:val>
            <c:numRef>
              <c:f>Sheet2!$B$22</c:f>
              <c:numCache>
                <c:formatCode>General</c:formatCode>
                <c:ptCount val="1"/>
                <c:pt idx="0">
                  <c:v>86</c:v>
                </c:pt>
              </c:numCache>
            </c:numRef>
          </c:val>
        </c:ser>
        <c:ser>
          <c:idx val="3"/>
          <c:order val="3"/>
          <c:tx>
            <c:strRef>
              <c:f>Sheet2!$A$23</c:f>
              <c:strCache>
                <c:ptCount val="1"/>
                <c:pt idx="0">
                  <c:v>قصرشیرین</c:v>
                </c:pt>
              </c:strCache>
            </c:strRef>
          </c:tx>
          <c:val>
            <c:numRef>
              <c:f>Sheet2!$B$23</c:f>
              <c:numCache>
                <c:formatCode>General</c:formatCode>
                <c:ptCount val="1"/>
                <c:pt idx="0">
                  <c:v>85</c:v>
                </c:pt>
              </c:numCache>
            </c:numRef>
          </c:val>
        </c:ser>
        <c:ser>
          <c:idx val="4"/>
          <c:order val="4"/>
          <c:tx>
            <c:strRef>
              <c:f>Sheet2!$A$24</c:f>
              <c:strCache>
                <c:ptCount val="1"/>
                <c:pt idx="0">
                  <c:v>کنگاور</c:v>
                </c:pt>
              </c:strCache>
            </c:strRef>
          </c:tx>
          <c:val>
            <c:numRef>
              <c:f>Sheet2!$B$24</c:f>
              <c:numCache>
                <c:formatCode>General</c:formatCode>
                <c:ptCount val="1"/>
                <c:pt idx="0">
                  <c:v>80.2</c:v>
                </c:pt>
              </c:numCache>
            </c:numRef>
          </c:val>
        </c:ser>
        <c:ser>
          <c:idx val="5"/>
          <c:order val="5"/>
          <c:tx>
            <c:strRef>
              <c:f>Sheet2!$A$25</c:f>
              <c:strCache>
                <c:ptCount val="1"/>
                <c:pt idx="0">
                  <c:v>دالاهو</c:v>
                </c:pt>
              </c:strCache>
            </c:strRef>
          </c:tx>
          <c:val>
            <c:numRef>
              <c:f>Sheet2!$B$25</c:f>
              <c:numCache>
                <c:formatCode>General</c:formatCode>
                <c:ptCount val="1"/>
                <c:pt idx="0">
                  <c:v>76.8</c:v>
                </c:pt>
              </c:numCache>
            </c:numRef>
          </c:val>
        </c:ser>
        <c:ser>
          <c:idx val="6"/>
          <c:order val="6"/>
          <c:tx>
            <c:strRef>
              <c:f>Sheet2!$A$26</c:f>
              <c:strCache>
                <c:ptCount val="1"/>
                <c:pt idx="0">
                  <c:v>میانگین</c:v>
                </c:pt>
              </c:strCache>
            </c:strRef>
          </c:tx>
          <c:val>
            <c:numRef>
              <c:f>Sheet2!$B$26</c:f>
              <c:numCache>
                <c:formatCode>0.0</c:formatCode>
                <c:ptCount val="1"/>
                <c:pt idx="0">
                  <c:v>70.599999999999994</c:v>
                </c:pt>
              </c:numCache>
            </c:numRef>
          </c:val>
        </c:ser>
        <c:ser>
          <c:idx val="7"/>
          <c:order val="7"/>
          <c:tx>
            <c:strRef>
              <c:f>Sheet2!$A$27</c:f>
              <c:strCache>
                <c:ptCount val="1"/>
                <c:pt idx="0">
                  <c:v>پاوه</c:v>
                </c:pt>
              </c:strCache>
            </c:strRef>
          </c:tx>
          <c:val>
            <c:numRef>
              <c:f>Sheet2!$B$27</c:f>
              <c:numCache>
                <c:formatCode>General</c:formatCode>
                <c:ptCount val="1"/>
                <c:pt idx="0">
                  <c:v>69.5</c:v>
                </c:pt>
              </c:numCache>
            </c:numRef>
          </c:val>
        </c:ser>
        <c:ser>
          <c:idx val="8"/>
          <c:order val="8"/>
          <c:tx>
            <c:strRef>
              <c:f>Sheet2!$A$28</c:f>
              <c:strCache>
                <c:ptCount val="1"/>
                <c:pt idx="0">
                  <c:v>سنقر</c:v>
                </c:pt>
              </c:strCache>
            </c:strRef>
          </c:tx>
          <c:val>
            <c:numRef>
              <c:f>Sheet2!$B$28</c:f>
              <c:numCache>
                <c:formatCode>General</c:formatCode>
                <c:ptCount val="1"/>
                <c:pt idx="0">
                  <c:v>69</c:v>
                </c:pt>
              </c:numCache>
            </c:numRef>
          </c:val>
        </c:ser>
        <c:ser>
          <c:idx val="9"/>
          <c:order val="9"/>
          <c:tx>
            <c:strRef>
              <c:f>Sheet2!$A$29</c:f>
              <c:strCache>
                <c:ptCount val="1"/>
                <c:pt idx="0">
                  <c:v>صحنه</c:v>
                </c:pt>
              </c:strCache>
            </c:strRef>
          </c:tx>
          <c:val>
            <c:numRef>
              <c:f>Sheet2!$B$29</c:f>
              <c:numCache>
                <c:formatCode>General</c:formatCode>
                <c:ptCount val="1"/>
                <c:pt idx="0">
                  <c:v>68.38</c:v>
                </c:pt>
              </c:numCache>
            </c:numRef>
          </c:val>
        </c:ser>
        <c:ser>
          <c:idx val="10"/>
          <c:order val="10"/>
          <c:tx>
            <c:strRef>
              <c:f>Sheet2!$A$30</c:f>
              <c:strCache>
                <c:ptCount val="1"/>
                <c:pt idx="0">
                  <c:v>ثلاث</c:v>
                </c:pt>
              </c:strCache>
            </c:strRef>
          </c:tx>
          <c:val>
            <c:numRef>
              <c:f>Sheet2!$B$30</c:f>
              <c:numCache>
                <c:formatCode>General</c:formatCode>
                <c:ptCount val="1"/>
                <c:pt idx="0">
                  <c:v>60.9</c:v>
                </c:pt>
              </c:numCache>
            </c:numRef>
          </c:val>
        </c:ser>
        <c:ser>
          <c:idx val="11"/>
          <c:order val="11"/>
          <c:tx>
            <c:strRef>
              <c:f>Sheet2!$A$31</c:f>
              <c:strCache>
                <c:ptCount val="1"/>
                <c:pt idx="0">
                  <c:v>اسلام آباد غرب</c:v>
                </c:pt>
              </c:strCache>
            </c:strRef>
          </c:tx>
          <c:val>
            <c:numRef>
              <c:f>Sheet2!$B$31</c:f>
              <c:numCache>
                <c:formatCode>General</c:formatCode>
                <c:ptCount val="1"/>
                <c:pt idx="0">
                  <c:v>60.8</c:v>
                </c:pt>
              </c:numCache>
            </c:numRef>
          </c:val>
        </c:ser>
        <c:ser>
          <c:idx val="12"/>
          <c:order val="12"/>
          <c:tx>
            <c:strRef>
              <c:f>Sheet2!$A$32</c:f>
              <c:strCache>
                <c:ptCount val="1"/>
                <c:pt idx="0">
                  <c:v>جوانرود</c:v>
                </c:pt>
              </c:strCache>
            </c:strRef>
          </c:tx>
          <c:val>
            <c:numRef>
              <c:f>Sheet2!$B$32</c:f>
              <c:numCache>
                <c:formatCode>General</c:formatCode>
                <c:ptCount val="1"/>
                <c:pt idx="0">
                  <c:v>58</c:v>
                </c:pt>
              </c:numCache>
            </c:numRef>
          </c:val>
        </c:ser>
        <c:ser>
          <c:idx val="13"/>
          <c:order val="13"/>
          <c:tx>
            <c:strRef>
              <c:f>Sheet2!$A$33</c:f>
              <c:strCache>
                <c:ptCount val="1"/>
                <c:pt idx="0">
                  <c:v>روانسر</c:v>
                </c:pt>
              </c:strCache>
            </c:strRef>
          </c:tx>
          <c:val>
            <c:numRef>
              <c:f>Sheet2!$B$33</c:f>
              <c:numCache>
                <c:formatCode>General</c:formatCode>
                <c:ptCount val="1"/>
                <c:pt idx="0">
                  <c:v>52</c:v>
                </c:pt>
              </c:numCache>
            </c:numRef>
          </c:val>
        </c:ser>
        <c:ser>
          <c:idx val="14"/>
          <c:order val="14"/>
          <c:tx>
            <c:strRef>
              <c:f>Sheet2!$A$34</c:f>
              <c:strCache>
                <c:ptCount val="1"/>
                <c:pt idx="0">
                  <c:v>هرسین</c:v>
                </c:pt>
              </c:strCache>
            </c:strRef>
          </c:tx>
          <c:val>
            <c:numRef>
              <c:f>Sheet2!$B$34</c:f>
              <c:numCache>
                <c:formatCode>General</c:formatCode>
                <c:ptCount val="1"/>
                <c:pt idx="0">
                  <c:v>46.75</c:v>
                </c:pt>
              </c:numCache>
            </c:numRef>
          </c:val>
        </c:ser>
        <c:marker val="1"/>
        <c:axId val="52971008"/>
        <c:axId val="52972928"/>
      </c:lineChart>
      <c:catAx>
        <c:axId val="52971008"/>
        <c:scaling>
          <c:orientation val="maxMin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fa-IR"/>
                  <a:t>امتیاز</a:t>
                </a:r>
                <a:r>
                  <a:rPr lang="fa-IR" baseline="0"/>
                  <a:t> پایش اول</a:t>
                </a:r>
                <a:r>
                  <a:rPr lang="fa-IR"/>
                  <a:t> </a:t>
                </a:r>
              </a:p>
            </c:rich>
          </c:tx>
          <c:layout/>
        </c:title>
        <c:tickLblPos val="none"/>
        <c:crossAx val="52972928"/>
        <c:crosses val="autoZero"/>
        <c:auto val="1"/>
        <c:lblAlgn val="ctr"/>
        <c:lblOffset val="100"/>
      </c:catAx>
      <c:valAx>
        <c:axId val="52972928"/>
        <c:scaling>
          <c:orientation val="minMax"/>
        </c:scaling>
        <c:axPos val="r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fa-IR"/>
          </a:p>
        </c:txPr>
        <c:crossAx val="52971008"/>
        <c:crosses val="autoZero"/>
        <c:crossBetween val="between"/>
      </c:valAx>
      <c:spPr>
        <a:solidFill>
          <a:srgbClr val="4F81BD">
            <a:lumMod val="20000"/>
            <a:lumOff val="80000"/>
          </a:srgbClr>
        </a:solidFill>
        <a:ln>
          <a:solidFill>
            <a:schemeClr val="accent1"/>
          </a:solidFill>
        </a:ln>
      </c:spPr>
    </c:plotArea>
    <c:legend>
      <c:legendPos val="l"/>
      <c:layout/>
      <c:txPr>
        <a:bodyPr/>
        <a:lstStyle/>
        <a:p>
          <a:pPr>
            <a:defRPr sz="1400"/>
          </a:pPr>
          <a:endParaRPr lang="fa-IR"/>
        </a:p>
      </c:txPr>
    </c:legend>
    <c:plotVisOnly val="1"/>
  </c:chart>
  <c:spPr>
    <a:solidFill>
      <a:schemeClr val="accent1">
        <a:lumMod val="20000"/>
        <a:lumOff val="80000"/>
      </a:schemeClr>
    </a:solidFill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layout/>
    </c:title>
    <c:plotArea>
      <c:layout/>
      <c:lineChart>
        <c:grouping val="stacked"/>
        <c:ser>
          <c:idx val="0"/>
          <c:order val="0"/>
          <c:tx>
            <c:strRef>
              <c:f>Sheet2!$A$9</c:f>
              <c:strCache>
                <c:ptCount val="1"/>
                <c:pt idx="0">
                  <c:v>سرپل ذهاب</c:v>
                </c:pt>
              </c:strCache>
            </c:strRef>
          </c:tx>
          <c:cat>
            <c:strRef>
              <c:f>Sheet2!$B$2:$J$2</c:f>
              <c:strCache>
                <c:ptCount val="9"/>
                <c:pt idx="0">
                  <c:v>برنامه ریزی</c:v>
                </c:pt>
                <c:pt idx="1">
                  <c:v>سازماندهی</c:v>
                </c:pt>
                <c:pt idx="2">
                  <c:v>آب و فاضلاب</c:v>
                </c:pt>
                <c:pt idx="3">
                  <c:v>مواد غذایی</c:v>
                </c:pt>
                <c:pt idx="4">
                  <c:v>بهسازی محیط</c:v>
                </c:pt>
                <c:pt idx="5">
                  <c:v>کاهش خطر</c:v>
                </c:pt>
                <c:pt idx="6">
                  <c:v>م پسماند و م درمانی</c:v>
                </c:pt>
                <c:pt idx="7">
                  <c:v>بهداشت هوا</c:v>
                </c:pt>
                <c:pt idx="8">
                  <c:v>میانگین</c:v>
                </c:pt>
              </c:strCache>
            </c:strRef>
          </c:cat>
          <c:val>
            <c:numRef>
              <c:f>Sheet2!$B$9:$J$9</c:f>
              <c:numCache>
                <c:formatCode>General</c:formatCode>
                <c:ptCount val="9"/>
                <c:pt idx="0">
                  <c:v>5.8</c:v>
                </c:pt>
                <c:pt idx="1">
                  <c:v>12</c:v>
                </c:pt>
                <c:pt idx="2">
                  <c:v>8</c:v>
                </c:pt>
                <c:pt idx="3">
                  <c:v>17</c:v>
                </c:pt>
                <c:pt idx="4">
                  <c:v>12</c:v>
                </c:pt>
                <c:pt idx="5">
                  <c:v>14</c:v>
                </c:pt>
                <c:pt idx="6">
                  <c:v>10</c:v>
                </c:pt>
                <c:pt idx="7">
                  <c:v>8</c:v>
                </c:pt>
                <c:pt idx="8" formatCode="0.0;[Red]0.0">
                  <c:v>10.850000000000005</c:v>
                </c:pt>
              </c:numCache>
            </c:numRef>
          </c:val>
        </c:ser>
        <c:marker val="1"/>
        <c:axId val="55144448"/>
        <c:axId val="55145984"/>
      </c:lineChart>
      <c:catAx>
        <c:axId val="55144448"/>
        <c:scaling>
          <c:orientation val="maxMin"/>
        </c:scaling>
        <c:axPos val="b"/>
        <c:tickLblPos val="nextTo"/>
        <c:crossAx val="55145984"/>
        <c:crosses val="autoZero"/>
        <c:auto val="1"/>
        <c:lblAlgn val="ctr"/>
        <c:lblOffset val="100"/>
      </c:catAx>
      <c:valAx>
        <c:axId val="55145984"/>
        <c:scaling>
          <c:orientation val="minMax"/>
        </c:scaling>
        <c:axPos val="r"/>
        <c:majorGridlines/>
        <c:numFmt formatCode="General" sourceLinked="1"/>
        <c:tickLblPos val="nextTo"/>
        <c:crossAx val="55144448"/>
        <c:crosses val="autoZero"/>
        <c:crossBetween val="between"/>
      </c:valAx>
    </c:plotArea>
    <c:legend>
      <c:legendPos val="l"/>
      <c:layout/>
    </c:legend>
    <c:plotVisOnly val="1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layout/>
    </c:title>
    <c:plotArea>
      <c:layout/>
      <c:lineChart>
        <c:grouping val="stacked"/>
        <c:ser>
          <c:idx val="0"/>
          <c:order val="0"/>
          <c:tx>
            <c:strRef>
              <c:f>Sheet2!$A$10</c:f>
              <c:strCache>
                <c:ptCount val="1"/>
                <c:pt idx="0">
                  <c:v>سنقر</c:v>
                </c:pt>
              </c:strCache>
            </c:strRef>
          </c:tx>
          <c:cat>
            <c:strRef>
              <c:f>Sheet2!$B$2:$J$2</c:f>
              <c:strCache>
                <c:ptCount val="9"/>
                <c:pt idx="0">
                  <c:v>برنامه ریزی</c:v>
                </c:pt>
                <c:pt idx="1">
                  <c:v>سازماندهی</c:v>
                </c:pt>
                <c:pt idx="2">
                  <c:v>آب و فاضلاب</c:v>
                </c:pt>
                <c:pt idx="3">
                  <c:v>مواد غذایی</c:v>
                </c:pt>
                <c:pt idx="4">
                  <c:v>بهسازی محیط</c:v>
                </c:pt>
                <c:pt idx="5">
                  <c:v>کاهش خطر</c:v>
                </c:pt>
                <c:pt idx="6">
                  <c:v>م پسماند و م درمانی</c:v>
                </c:pt>
                <c:pt idx="7">
                  <c:v>بهداشت هوا</c:v>
                </c:pt>
                <c:pt idx="8">
                  <c:v>میانگین</c:v>
                </c:pt>
              </c:strCache>
            </c:strRef>
          </c:cat>
          <c:val>
            <c:numRef>
              <c:f>Sheet2!$B$10:$J$10</c:f>
              <c:numCache>
                <c:formatCode>General</c:formatCode>
                <c:ptCount val="9"/>
                <c:pt idx="0">
                  <c:v>4</c:v>
                </c:pt>
                <c:pt idx="1">
                  <c:v>10</c:v>
                </c:pt>
                <c:pt idx="2">
                  <c:v>6</c:v>
                </c:pt>
                <c:pt idx="3">
                  <c:v>11</c:v>
                </c:pt>
                <c:pt idx="4">
                  <c:v>11</c:v>
                </c:pt>
                <c:pt idx="5">
                  <c:v>9</c:v>
                </c:pt>
                <c:pt idx="6">
                  <c:v>10</c:v>
                </c:pt>
                <c:pt idx="7">
                  <c:v>8</c:v>
                </c:pt>
                <c:pt idx="8" formatCode="0;[Red]0">
                  <c:v>8.625</c:v>
                </c:pt>
              </c:numCache>
            </c:numRef>
          </c:val>
        </c:ser>
        <c:marker val="1"/>
        <c:axId val="55174656"/>
        <c:axId val="55176192"/>
      </c:lineChart>
      <c:catAx>
        <c:axId val="55174656"/>
        <c:scaling>
          <c:orientation val="maxMin"/>
        </c:scaling>
        <c:axPos val="b"/>
        <c:tickLblPos val="nextTo"/>
        <c:crossAx val="55176192"/>
        <c:crosses val="autoZero"/>
        <c:auto val="1"/>
        <c:lblAlgn val="ctr"/>
        <c:lblOffset val="100"/>
      </c:catAx>
      <c:valAx>
        <c:axId val="55176192"/>
        <c:scaling>
          <c:orientation val="minMax"/>
        </c:scaling>
        <c:axPos val="r"/>
        <c:majorGridlines/>
        <c:numFmt formatCode="General" sourceLinked="1"/>
        <c:tickLblPos val="nextTo"/>
        <c:crossAx val="55174656"/>
        <c:crosses val="autoZero"/>
        <c:crossBetween val="between"/>
      </c:valAx>
    </c:plotArea>
    <c:legend>
      <c:legendPos val="l"/>
      <c:layout/>
    </c:legend>
    <c:plotVisOnly val="1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layout/>
    </c:title>
    <c:plotArea>
      <c:layout/>
      <c:lineChart>
        <c:grouping val="stacked"/>
        <c:ser>
          <c:idx val="0"/>
          <c:order val="0"/>
          <c:tx>
            <c:strRef>
              <c:f>Sheet2!$A$11</c:f>
              <c:strCache>
                <c:ptCount val="1"/>
                <c:pt idx="0">
                  <c:v>صحنه</c:v>
                </c:pt>
              </c:strCache>
            </c:strRef>
          </c:tx>
          <c:cat>
            <c:strRef>
              <c:f>Sheet2!$B$2:$J$2</c:f>
              <c:strCache>
                <c:ptCount val="9"/>
                <c:pt idx="0">
                  <c:v>برنامه ریزی</c:v>
                </c:pt>
                <c:pt idx="1">
                  <c:v>سازماندهی</c:v>
                </c:pt>
                <c:pt idx="2">
                  <c:v>آب و فاضلاب</c:v>
                </c:pt>
                <c:pt idx="3">
                  <c:v>مواد غذایی</c:v>
                </c:pt>
                <c:pt idx="4">
                  <c:v>بهسازی محیط</c:v>
                </c:pt>
                <c:pt idx="5">
                  <c:v>کاهش خطر</c:v>
                </c:pt>
                <c:pt idx="6">
                  <c:v>م پسماند و م درمانی</c:v>
                </c:pt>
                <c:pt idx="7">
                  <c:v>بهداشت هوا</c:v>
                </c:pt>
                <c:pt idx="8">
                  <c:v>میانگین</c:v>
                </c:pt>
              </c:strCache>
            </c:strRef>
          </c:cat>
          <c:val>
            <c:numRef>
              <c:f>Sheet2!$B$11:$J$11</c:f>
              <c:numCache>
                <c:formatCode>General</c:formatCode>
                <c:ptCount val="9"/>
                <c:pt idx="0">
                  <c:v>4.38</c:v>
                </c:pt>
                <c:pt idx="1">
                  <c:v>9</c:v>
                </c:pt>
                <c:pt idx="2">
                  <c:v>8</c:v>
                </c:pt>
                <c:pt idx="3">
                  <c:v>10</c:v>
                </c:pt>
                <c:pt idx="4">
                  <c:v>11</c:v>
                </c:pt>
                <c:pt idx="5">
                  <c:v>10</c:v>
                </c:pt>
                <c:pt idx="6">
                  <c:v>8</c:v>
                </c:pt>
                <c:pt idx="7">
                  <c:v>8</c:v>
                </c:pt>
                <c:pt idx="8" formatCode="0;[Red]0">
                  <c:v>8.5475000000000012</c:v>
                </c:pt>
              </c:numCache>
            </c:numRef>
          </c:val>
        </c:ser>
        <c:marker val="1"/>
        <c:axId val="55335936"/>
        <c:axId val="55337728"/>
      </c:lineChart>
      <c:catAx>
        <c:axId val="55335936"/>
        <c:scaling>
          <c:orientation val="maxMin"/>
        </c:scaling>
        <c:axPos val="b"/>
        <c:tickLblPos val="nextTo"/>
        <c:crossAx val="55337728"/>
        <c:crosses val="autoZero"/>
        <c:auto val="1"/>
        <c:lblAlgn val="ctr"/>
        <c:lblOffset val="100"/>
      </c:catAx>
      <c:valAx>
        <c:axId val="55337728"/>
        <c:scaling>
          <c:orientation val="minMax"/>
        </c:scaling>
        <c:axPos val="r"/>
        <c:majorGridlines/>
        <c:numFmt formatCode="General" sourceLinked="1"/>
        <c:tickLblPos val="nextTo"/>
        <c:crossAx val="55335936"/>
        <c:crosses val="autoZero"/>
        <c:crossBetween val="between"/>
      </c:valAx>
    </c:plotArea>
    <c:legend>
      <c:legendPos val="l"/>
      <c:layout/>
    </c:legend>
    <c:plotVisOnly val="1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layout/>
    </c:title>
    <c:plotArea>
      <c:layout/>
      <c:lineChart>
        <c:grouping val="stacked"/>
        <c:ser>
          <c:idx val="0"/>
          <c:order val="0"/>
          <c:tx>
            <c:strRef>
              <c:f>Sheet2!$A$15</c:f>
              <c:strCache>
                <c:ptCount val="1"/>
                <c:pt idx="0">
                  <c:v>گیلانغرب</c:v>
                </c:pt>
              </c:strCache>
            </c:strRef>
          </c:tx>
          <c:cat>
            <c:strRef>
              <c:f>Sheet2!$B$2:$J$2</c:f>
              <c:strCache>
                <c:ptCount val="9"/>
                <c:pt idx="0">
                  <c:v>برنامه ریزی</c:v>
                </c:pt>
                <c:pt idx="1">
                  <c:v>سازماندهی</c:v>
                </c:pt>
                <c:pt idx="2">
                  <c:v>آب و فاضلاب</c:v>
                </c:pt>
                <c:pt idx="3">
                  <c:v>مواد غذایی</c:v>
                </c:pt>
                <c:pt idx="4">
                  <c:v>بهسازی محیط</c:v>
                </c:pt>
                <c:pt idx="5">
                  <c:v>کاهش خطر</c:v>
                </c:pt>
                <c:pt idx="6">
                  <c:v>م پسماند و م درمانی</c:v>
                </c:pt>
                <c:pt idx="7">
                  <c:v>بهداشت هوا</c:v>
                </c:pt>
                <c:pt idx="8">
                  <c:v>میانگین</c:v>
                </c:pt>
              </c:strCache>
            </c:strRef>
          </c:cat>
          <c:val>
            <c:numRef>
              <c:f>Sheet2!$B$15:$J$15</c:f>
              <c:numCache>
                <c:formatCode>General</c:formatCode>
                <c:ptCount val="9"/>
                <c:pt idx="0">
                  <c:v>6</c:v>
                </c:pt>
                <c:pt idx="1">
                  <c:v>11</c:v>
                </c:pt>
                <c:pt idx="2">
                  <c:v>8</c:v>
                </c:pt>
                <c:pt idx="3">
                  <c:v>13</c:v>
                </c:pt>
                <c:pt idx="4">
                  <c:v>12</c:v>
                </c:pt>
                <c:pt idx="5">
                  <c:v>15</c:v>
                </c:pt>
                <c:pt idx="6">
                  <c:v>13</c:v>
                </c:pt>
                <c:pt idx="7">
                  <c:v>8</c:v>
                </c:pt>
                <c:pt idx="8" formatCode="0;[Red]0">
                  <c:v>10.75</c:v>
                </c:pt>
              </c:numCache>
            </c:numRef>
          </c:val>
        </c:ser>
        <c:marker val="1"/>
        <c:axId val="55370496"/>
        <c:axId val="55372032"/>
      </c:lineChart>
      <c:catAx>
        <c:axId val="55370496"/>
        <c:scaling>
          <c:orientation val="maxMin"/>
        </c:scaling>
        <c:axPos val="b"/>
        <c:tickLblPos val="nextTo"/>
        <c:crossAx val="55372032"/>
        <c:crosses val="autoZero"/>
        <c:auto val="1"/>
        <c:lblAlgn val="ctr"/>
        <c:lblOffset val="100"/>
      </c:catAx>
      <c:valAx>
        <c:axId val="55372032"/>
        <c:scaling>
          <c:orientation val="minMax"/>
        </c:scaling>
        <c:axPos val="r"/>
        <c:majorGridlines/>
        <c:numFmt formatCode="General" sourceLinked="1"/>
        <c:tickLblPos val="nextTo"/>
        <c:crossAx val="55370496"/>
        <c:crosses val="autoZero"/>
        <c:crossBetween val="between"/>
      </c:valAx>
    </c:plotArea>
    <c:legend>
      <c:legendPos val="l"/>
      <c:layout/>
    </c:legend>
    <c:plotVisOnly val="1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layout/>
    </c:title>
    <c:plotArea>
      <c:layout/>
      <c:lineChart>
        <c:grouping val="stacked"/>
        <c:ser>
          <c:idx val="0"/>
          <c:order val="0"/>
          <c:tx>
            <c:strRef>
              <c:f>Sheet2!$A$12</c:f>
              <c:strCache>
                <c:ptCount val="1"/>
                <c:pt idx="0">
                  <c:v>قصرشیرین</c:v>
                </c:pt>
              </c:strCache>
            </c:strRef>
          </c:tx>
          <c:cat>
            <c:strRef>
              <c:f>Sheet2!$B$2:$J$2</c:f>
              <c:strCache>
                <c:ptCount val="9"/>
                <c:pt idx="0">
                  <c:v>برنامه ریزی</c:v>
                </c:pt>
                <c:pt idx="1">
                  <c:v>سازماندهی</c:v>
                </c:pt>
                <c:pt idx="2">
                  <c:v>آب و فاضلاب</c:v>
                </c:pt>
                <c:pt idx="3">
                  <c:v>مواد غذایی</c:v>
                </c:pt>
                <c:pt idx="4">
                  <c:v>بهسازی محیط</c:v>
                </c:pt>
                <c:pt idx="5">
                  <c:v>کاهش خطر</c:v>
                </c:pt>
                <c:pt idx="6">
                  <c:v>م پسماند و م درمانی</c:v>
                </c:pt>
                <c:pt idx="7">
                  <c:v>بهداشت هوا</c:v>
                </c:pt>
                <c:pt idx="8">
                  <c:v>میانگین</c:v>
                </c:pt>
              </c:strCache>
            </c:strRef>
          </c:cat>
          <c:val>
            <c:numRef>
              <c:f>Sheet2!$B$12:$J$12</c:f>
              <c:numCache>
                <c:formatCode>General</c:formatCode>
                <c:ptCount val="9"/>
                <c:pt idx="0">
                  <c:v>5</c:v>
                </c:pt>
                <c:pt idx="1">
                  <c:v>10</c:v>
                </c:pt>
                <c:pt idx="2">
                  <c:v>8</c:v>
                </c:pt>
                <c:pt idx="3">
                  <c:v>12</c:v>
                </c:pt>
                <c:pt idx="4">
                  <c:v>17</c:v>
                </c:pt>
                <c:pt idx="5">
                  <c:v>15</c:v>
                </c:pt>
                <c:pt idx="6">
                  <c:v>10</c:v>
                </c:pt>
                <c:pt idx="7">
                  <c:v>8</c:v>
                </c:pt>
                <c:pt idx="8" formatCode="0.0;[Red]0.0">
                  <c:v>10.625</c:v>
                </c:pt>
              </c:numCache>
            </c:numRef>
          </c:val>
        </c:ser>
        <c:marker val="1"/>
        <c:axId val="57501952"/>
        <c:axId val="57507840"/>
      </c:lineChart>
      <c:catAx>
        <c:axId val="57501952"/>
        <c:scaling>
          <c:orientation val="maxMin"/>
        </c:scaling>
        <c:axPos val="b"/>
        <c:tickLblPos val="nextTo"/>
        <c:crossAx val="57507840"/>
        <c:crosses val="autoZero"/>
        <c:auto val="1"/>
        <c:lblAlgn val="ctr"/>
        <c:lblOffset val="100"/>
      </c:catAx>
      <c:valAx>
        <c:axId val="57507840"/>
        <c:scaling>
          <c:orientation val="minMax"/>
        </c:scaling>
        <c:axPos val="r"/>
        <c:majorGridlines/>
        <c:numFmt formatCode="General" sourceLinked="1"/>
        <c:tickLblPos val="nextTo"/>
        <c:crossAx val="57501952"/>
        <c:crosses val="autoZero"/>
        <c:crossBetween val="between"/>
      </c:valAx>
    </c:plotArea>
    <c:legend>
      <c:legendPos val="l"/>
      <c:layout/>
    </c:legend>
    <c:plotVisOnly val="1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layout/>
    </c:title>
    <c:plotArea>
      <c:layout/>
      <c:lineChart>
        <c:grouping val="stacked"/>
        <c:ser>
          <c:idx val="0"/>
          <c:order val="0"/>
          <c:tx>
            <c:strRef>
              <c:f>Sheet2!$A$16</c:f>
              <c:strCache>
                <c:ptCount val="1"/>
                <c:pt idx="0">
                  <c:v>هرسین</c:v>
                </c:pt>
              </c:strCache>
            </c:strRef>
          </c:tx>
          <c:cat>
            <c:strRef>
              <c:f>Sheet2!$B$2:$J$2</c:f>
              <c:strCache>
                <c:ptCount val="9"/>
                <c:pt idx="0">
                  <c:v>برنامه ریزی</c:v>
                </c:pt>
                <c:pt idx="1">
                  <c:v>سازماندهی</c:v>
                </c:pt>
                <c:pt idx="2">
                  <c:v>آب و فاضلاب</c:v>
                </c:pt>
                <c:pt idx="3">
                  <c:v>مواد غذایی</c:v>
                </c:pt>
                <c:pt idx="4">
                  <c:v>بهسازی محیط</c:v>
                </c:pt>
                <c:pt idx="5">
                  <c:v>کاهش خطر</c:v>
                </c:pt>
                <c:pt idx="6">
                  <c:v>م پسماند و م درمانی</c:v>
                </c:pt>
                <c:pt idx="7">
                  <c:v>بهداشت هوا</c:v>
                </c:pt>
                <c:pt idx="8">
                  <c:v>میانگین</c:v>
                </c:pt>
              </c:strCache>
            </c:strRef>
          </c:cat>
          <c:val>
            <c:numRef>
              <c:f>Sheet2!$B$16:$J$16</c:f>
              <c:numCache>
                <c:formatCode>General</c:formatCode>
                <c:ptCount val="9"/>
                <c:pt idx="0">
                  <c:v>5.75</c:v>
                </c:pt>
                <c:pt idx="1">
                  <c:v>5</c:v>
                </c:pt>
                <c:pt idx="2">
                  <c:v>5</c:v>
                </c:pt>
                <c:pt idx="3">
                  <c:v>9</c:v>
                </c:pt>
                <c:pt idx="4">
                  <c:v>8</c:v>
                </c:pt>
                <c:pt idx="5">
                  <c:v>5</c:v>
                </c:pt>
                <c:pt idx="6">
                  <c:v>5</c:v>
                </c:pt>
                <c:pt idx="7">
                  <c:v>4</c:v>
                </c:pt>
                <c:pt idx="8" formatCode="0;[Red]0">
                  <c:v>5.84375</c:v>
                </c:pt>
              </c:numCache>
            </c:numRef>
          </c:val>
        </c:ser>
        <c:marker val="1"/>
        <c:axId val="63188992"/>
        <c:axId val="63190528"/>
      </c:lineChart>
      <c:catAx>
        <c:axId val="63188992"/>
        <c:scaling>
          <c:orientation val="maxMin"/>
        </c:scaling>
        <c:axPos val="b"/>
        <c:tickLblPos val="nextTo"/>
        <c:crossAx val="63190528"/>
        <c:crosses val="autoZero"/>
        <c:auto val="1"/>
        <c:lblAlgn val="ctr"/>
        <c:lblOffset val="100"/>
      </c:catAx>
      <c:valAx>
        <c:axId val="63190528"/>
        <c:scaling>
          <c:orientation val="minMax"/>
        </c:scaling>
        <c:axPos val="r"/>
        <c:majorGridlines/>
        <c:numFmt formatCode="General" sourceLinked="1"/>
        <c:tickLblPos val="nextTo"/>
        <c:crossAx val="63188992"/>
        <c:crosses val="autoZero"/>
        <c:crossBetween val="between"/>
      </c:valAx>
    </c:plotArea>
    <c:legend>
      <c:legendPos val="l"/>
      <c:layout/>
    </c:legend>
    <c:plotVisOnly val="1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layout/>
    </c:title>
    <c:plotArea>
      <c:layout>
        <c:manualLayout>
          <c:layoutTarget val="inner"/>
          <c:xMode val="edge"/>
          <c:yMode val="edge"/>
          <c:x val="8.9382716049382679E-2"/>
          <c:y val="0.16691382227292878"/>
          <c:w val="0.84997557596967077"/>
          <c:h val="0.72067475776072465"/>
        </c:manualLayout>
      </c:layout>
      <c:lineChart>
        <c:grouping val="stacked"/>
        <c:ser>
          <c:idx val="0"/>
          <c:order val="0"/>
          <c:tx>
            <c:strRef>
              <c:f>Sheet2!$A$8</c:f>
              <c:strCache>
                <c:ptCount val="1"/>
                <c:pt idx="0">
                  <c:v>روانسر</c:v>
                </c:pt>
              </c:strCache>
            </c:strRef>
          </c:tx>
          <c:cat>
            <c:strRef>
              <c:f>Sheet2!$B$2:$J$2</c:f>
              <c:strCache>
                <c:ptCount val="9"/>
                <c:pt idx="0">
                  <c:v>برنامه ریزی</c:v>
                </c:pt>
                <c:pt idx="1">
                  <c:v>سازماندهی</c:v>
                </c:pt>
                <c:pt idx="2">
                  <c:v>آب و فاضلاب</c:v>
                </c:pt>
                <c:pt idx="3">
                  <c:v>مواد غذایی</c:v>
                </c:pt>
                <c:pt idx="4">
                  <c:v>بهسازی محیط</c:v>
                </c:pt>
                <c:pt idx="5">
                  <c:v>کاهش خطر</c:v>
                </c:pt>
                <c:pt idx="6">
                  <c:v>م پسماند و م درمانی</c:v>
                </c:pt>
                <c:pt idx="7">
                  <c:v>بهداشت هوا</c:v>
                </c:pt>
                <c:pt idx="8">
                  <c:v>میانگین</c:v>
                </c:pt>
              </c:strCache>
            </c:strRef>
          </c:cat>
          <c:val>
            <c:numRef>
              <c:f>Sheet2!$B$8:$J$8</c:f>
              <c:numCache>
                <c:formatCode>General</c:formatCode>
                <c:ptCount val="9"/>
                <c:pt idx="0">
                  <c:v>5</c:v>
                </c:pt>
                <c:pt idx="1">
                  <c:v>7</c:v>
                </c:pt>
                <c:pt idx="2">
                  <c:v>4</c:v>
                </c:pt>
                <c:pt idx="3">
                  <c:v>11</c:v>
                </c:pt>
                <c:pt idx="4">
                  <c:v>8</c:v>
                </c:pt>
                <c:pt idx="5">
                  <c:v>7</c:v>
                </c:pt>
                <c:pt idx="6">
                  <c:v>5</c:v>
                </c:pt>
                <c:pt idx="7">
                  <c:v>5</c:v>
                </c:pt>
                <c:pt idx="8" formatCode="0.0;[Red]0.0">
                  <c:v>6.5</c:v>
                </c:pt>
              </c:numCache>
            </c:numRef>
          </c:val>
        </c:ser>
        <c:marker val="1"/>
        <c:axId val="63223296"/>
        <c:axId val="63224832"/>
      </c:lineChart>
      <c:catAx>
        <c:axId val="63223296"/>
        <c:scaling>
          <c:orientation val="maxMin"/>
        </c:scaling>
        <c:axPos val="b"/>
        <c:tickLblPos val="nextTo"/>
        <c:crossAx val="63224832"/>
        <c:crosses val="autoZero"/>
        <c:auto val="1"/>
        <c:lblAlgn val="ctr"/>
        <c:lblOffset val="100"/>
      </c:catAx>
      <c:valAx>
        <c:axId val="63224832"/>
        <c:scaling>
          <c:orientation val="minMax"/>
        </c:scaling>
        <c:axPos val="r"/>
        <c:majorGridlines/>
        <c:numFmt formatCode="General" sourceLinked="1"/>
        <c:tickLblPos val="nextTo"/>
        <c:crossAx val="63223296"/>
        <c:crosses val="autoZero"/>
        <c:crossBetween val="between"/>
      </c:valAx>
    </c:plotArea>
    <c:legend>
      <c:legendPos val="l"/>
      <c:layout/>
    </c:legend>
    <c:plotVisOnly val="1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layout/>
    </c:title>
    <c:plotArea>
      <c:layout/>
      <c:lineChart>
        <c:grouping val="stacked"/>
        <c:ser>
          <c:idx val="0"/>
          <c:order val="0"/>
          <c:tx>
            <c:strRef>
              <c:f>Sheet2!$A$14</c:f>
              <c:strCache>
                <c:ptCount val="1"/>
                <c:pt idx="0">
                  <c:v>کنگاور</c:v>
                </c:pt>
              </c:strCache>
            </c:strRef>
          </c:tx>
          <c:cat>
            <c:strRef>
              <c:f>Sheet2!$B$2:$J$2</c:f>
              <c:strCache>
                <c:ptCount val="9"/>
                <c:pt idx="0">
                  <c:v>برنامه ریزی</c:v>
                </c:pt>
                <c:pt idx="1">
                  <c:v>سازماندهی</c:v>
                </c:pt>
                <c:pt idx="2">
                  <c:v>آب و فاضلاب</c:v>
                </c:pt>
                <c:pt idx="3">
                  <c:v>مواد غذایی</c:v>
                </c:pt>
                <c:pt idx="4">
                  <c:v>بهسازی محیط</c:v>
                </c:pt>
                <c:pt idx="5">
                  <c:v>کاهش خطر</c:v>
                </c:pt>
                <c:pt idx="6">
                  <c:v>م پسماند و م درمانی</c:v>
                </c:pt>
                <c:pt idx="7">
                  <c:v>بهداشت هوا</c:v>
                </c:pt>
                <c:pt idx="8">
                  <c:v>میانگین</c:v>
                </c:pt>
              </c:strCache>
            </c:strRef>
          </c:cat>
          <c:val>
            <c:numRef>
              <c:f>Sheet2!$B$14:$J$14</c:f>
              <c:numCache>
                <c:formatCode>General</c:formatCode>
                <c:ptCount val="9"/>
                <c:pt idx="0">
                  <c:v>6.2</c:v>
                </c:pt>
                <c:pt idx="1">
                  <c:v>9</c:v>
                </c:pt>
                <c:pt idx="2">
                  <c:v>8</c:v>
                </c:pt>
                <c:pt idx="3">
                  <c:v>13</c:v>
                </c:pt>
                <c:pt idx="4">
                  <c:v>13</c:v>
                </c:pt>
                <c:pt idx="5">
                  <c:v>15</c:v>
                </c:pt>
                <c:pt idx="6">
                  <c:v>8</c:v>
                </c:pt>
                <c:pt idx="7">
                  <c:v>8</c:v>
                </c:pt>
                <c:pt idx="8" formatCode="0.0;[Red]0.0">
                  <c:v>10.025</c:v>
                </c:pt>
              </c:numCache>
            </c:numRef>
          </c:val>
        </c:ser>
        <c:marker val="1"/>
        <c:axId val="63257600"/>
        <c:axId val="63259392"/>
      </c:lineChart>
      <c:catAx>
        <c:axId val="63257600"/>
        <c:scaling>
          <c:orientation val="maxMin"/>
        </c:scaling>
        <c:axPos val="b"/>
        <c:tickLblPos val="nextTo"/>
        <c:crossAx val="63259392"/>
        <c:crosses val="autoZero"/>
        <c:auto val="1"/>
        <c:lblAlgn val="ctr"/>
        <c:lblOffset val="100"/>
      </c:catAx>
      <c:valAx>
        <c:axId val="63259392"/>
        <c:scaling>
          <c:orientation val="minMax"/>
        </c:scaling>
        <c:axPos val="r"/>
        <c:majorGridlines/>
        <c:numFmt formatCode="General" sourceLinked="1"/>
        <c:tickLblPos val="nextTo"/>
        <c:crossAx val="63257600"/>
        <c:crosses val="autoZero"/>
        <c:crossBetween val="between"/>
      </c:valAx>
    </c:plotArea>
    <c:legend>
      <c:legendPos val="l"/>
      <c:layout/>
    </c:legend>
    <c:plotVisOnly val="1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tx>
        <c:rich>
          <a:bodyPr/>
          <a:lstStyle/>
          <a:p>
            <a:pPr>
              <a:defRPr/>
            </a:pPr>
            <a:r>
              <a:rPr lang="fa-IR"/>
              <a:t>کرمانشاه 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28327143482064748"/>
          <c:y val="0.1889005540974048"/>
          <c:w val="0.61326421697287914"/>
          <c:h val="0.50176363371245258"/>
        </c:manualLayout>
      </c:layout>
      <c:lineChart>
        <c:grouping val="stacked"/>
        <c:ser>
          <c:idx val="0"/>
          <c:order val="0"/>
          <c:tx>
            <c:strRef>
              <c:f>Sheet2!$A$8</c:f>
              <c:strCache>
                <c:ptCount val="1"/>
                <c:pt idx="0">
                  <c:v>روانسر</c:v>
                </c:pt>
              </c:strCache>
            </c:strRef>
          </c:tx>
          <c:cat>
            <c:strRef>
              <c:f>Sheet2!$B$2:$J$2</c:f>
              <c:strCache>
                <c:ptCount val="9"/>
                <c:pt idx="0">
                  <c:v>برنامه ریزی</c:v>
                </c:pt>
                <c:pt idx="1">
                  <c:v>سازماندهی</c:v>
                </c:pt>
                <c:pt idx="2">
                  <c:v>آب و فاضلاب</c:v>
                </c:pt>
                <c:pt idx="3">
                  <c:v>مواد غذایی</c:v>
                </c:pt>
                <c:pt idx="4">
                  <c:v>بهسازی محیط</c:v>
                </c:pt>
                <c:pt idx="5">
                  <c:v>کاهش خطر</c:v>
                </c:pt>
                <c:pt idx="6">
                  <c:v>م پسماند و م درمانی</c:v>
                </c:pt>
                <c:pt idx="7">
                  <c:v>بهداشت هوا</c:v>
                </c:pt>
                <c:pt idx="8">
                  <c:v>میانگین</c:v>
                </c:pt>
              </c:strCache>
            </c:strRef>
          </c:cat>
          <c:val>
            <c:numRef>
              <c:f>Sheet2!$B$8:$J$8</c:f>
              <c:numCache>
                <c:formatCode>General</c:formatCode>
                <c:ptCount val="9"/>
                <c:pt idx="0">
                  <c:v>5</c:v>
                </c:pt>
                <c:pt idx="1">
                  <c:v>7</c:v>
                </c:pt>
                <c:pt idx="2">
                  <c:v>4</c:v>
                </c:pt>
                <c:pt idx="3">
                  <c:v>11</c:v>
                </c:pt>
                <c:pt idx="4">
                  <c:v>8</c:v>
                </c:pt>
                <c:pt idx="5">
                  <c:v>7</c:v>
                </c:pt>
                <c:pt idx="6">
                  <c:v>5</c:v>
                </c:pt>
                <c:pt idx="7">
                  <c:v>5</c:v>
                </c:pt>
                <c:pt idx="8" formatCode="0.0;[Red]0.0">
                  <c:v>6.5</c:v>
                </c:pt>
              </c:numCache>
            </c:numRef>
          </c:val>
        </c:ser>
        <c:marker val="1"/>
        <c:axId val="63288064"/>
        <c:axId val="63289600"/>
      </c:lineChart>
      <c:catAx>
        <c:axId val="63288064"/>
        <c:scaling>
          <c:orientation val="maxMin"/>
        </c:scaling>
        <c:axPos val="b"/>
        <c:tickLblPos val="nextTo"/>
        <c:crossAx val="63289600"/>
        <c:crosses val="autoZero"/>
        <c:auto val="1"/>
        <c:lblAlgn val="ctr"/>
        <c:lblOffset val="100"/>
      </c:catAx>
      <c:valAx>
        <c:axId val="63289600"/>
        <c:scaling>
          <c:orientation val="minMax"/>
        </c:scaling>
        <c:axPos val="r"/>
        <c:majorGridlines/>
        <c:numFmt formatCode="General" sourceLinked="1"/>
        <c:tickLblPos val="nextTo"/>
        <c:crossAx val="63288064"/>
        <c:crosses val="autoZero"/>
        <c:crossBetween val="between"/>
      </c:valAx>
    </c:plotArea>
    <c:plotVisOnly val="1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a-IR"/>
  <c:chart>
    <c:title>
      <c:tx>
        <c:rich>
          <a:bodyPr/>
          <a:lstStyle/>
          <a:p>
            <a:pPr>
              <a:defRPr/>
            </a:pPr>
            <a:r>
              <a:rPr lang="fa-IR"/>
              <a:t>جوانرود</a:t>
            </a:r>
          </a:p>
        </c:rich>
      </c:tx>
      <c:layout/>
    </c:title>
    <c:plotArea>
      <c:layout/>
      <c:lineChart>
        <c:grouping val="stacked"/>
        <c:ser>
          <c:idx val="0"/>
          <c:order val="0"/>
          <c:tx>
            <c:strRef>
              <c:f>Sheet2!$A$14</c:f>
              <c:strCache>
                <c:ptCount val="1"/>
                <c:pt idx="0">
                  <c:v>کنگاور</c:v>
                </c:pt>
              </c:strCache>
            </c:strRef>
          </c:tx>
          <c:cat>
            <c:strRef>
              <c:f>Sheet2!$B$2:$J$2</c:f>
              <c:strCache>
                <c:ptCount val="9"/>
                <c:pt idx="0">
                  <c:v>برنامه ریزی</c:v>
                </c:pt>
                <c:pt idx="1">
                  <c:v>سازماندهی</c:v>
                </c:pt>
                <c:pt idx="2">
                  <c:v>آب و فاضلاب</c:v>
                </c:pt>
                <c:pt idx="3">
                  <c:v>مواد غذایی</c:v>
                </c:pt>
                <c:pt idx="4">
                  <c:v>بهسازی محیط</c:v>
                </c:pt>
                <c:pt idx="5">
                  <c:v>کاهش خطر</c:v>
                </c:pt>
                <c:pt idx="6">
                  <c:v>م پسماند و م درمانی</c:v>
                </c:pt>
                <c:pt idx="7">
                  <c:v>بهداشت هوا</c:v>
                </c:pt>
                <c:pt idx="8">
                  <c:v>میانگین</c:v>
                </c:pt>
              </c:strCache>
            </c:strRef>
          </c:cat>
          <c:val>
            <c:numRef>
              <c:f>Sheet2!$B$14:$J$14</c:f>
              <c:numCache>
                <c:formatCode>General</c:formatCode>
                <c:ptCount val="9"/>
                <c:pt idx="0">
                  <c:v>6.2</c:v>
                </c:pt>
                <c:pt idx="1">
                  <c:v>9</c:v>
                </c:pt>
                <c:pt idx="2">
                  <c:v>8</c:v>
                </c:pt>
                <c:pt idx="3">
                  <c:v>13</c:v>
                </c:pt>
                <c:pt idx="4">
                  <c:v>13</c:v>
                </c:pt>
                <c:pt idx="5">
                  <c:v>15</c:v>
                </c:pt>
                <c:pt idx="6">
                  <c:v>8</c:v>
                </c:pt>
                <c:pt idx="7">
                  <c:v>8</c:v>
                </c:pt>
                <c:pt idx="8" formatCode="0.0;[Red]0.0">
                  <c:v>10.025</c:v>
                </c:pt>
              </c:numCache>
            </c:numRef>
          </c:val>
        </c:ser>
        <c:marker val="1"/>
        <c:axId val="63330176"/>
        <c:axId val="63331712"/>
      </c:lineChart>
      <c:catAx>
        <c:axId val="63330176"/>
        <c:scaling>
          <c:orientation val="maxMin"/>
        </c:scaling>
        <c:axPos val="b"/>
        <c:tickLblPos val="nextTo"/>
        <c:crossAx val="63331712"/>
        <c:crosses val="autoZero"/>
        <c:auto val="1"/>
        <c:lblAlgn val="ctr"/>
        <c:lblOffset val="100"/>
      </c:catAx>
      <c:valAx>
        <c:axId val="63331712"/>
        <c:scaling>
          <c:orientation val="minMax"/>
        </c:scaling>
        <c:axPos val="r"/>
        <c:majorGridlines/>
        <c:numFmt formatCode="General" sourceLinked="1"/>
        <c:tickLblPos val="nextTo"/>
        <c:crossAx val="63330176"/>
        <c:crosses val="autoZero"/>
        <c:crossBetween val="between"/>
      </c:valAx>
    </c:plotArea>
    <c:plotVisOnly val="1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a-IR"/>
  <c:chart>
    <c:plotArea>
      <c:layout>
        <c:manualLayout>
          <c:layoutTarget val="inner"/>
          <c:xMode val="edge"/>
          <c:yMode val="edge"/>
          <c:x val="0.31062489063867027"/>
          <c:y val="2.8252405949256338E-2"/>
          <c:w val="0.61633114610673667"/>
          <c:h val="0.65861512102653841"/>
        </c:manualLayout>
      </c:layout>
      <c:lineChart>
        <c:grouping val="standard"/>
        <c:ser>
          <c:idx val="0"/>
          <c:order val="0"/>
          <c:tx>
            <c:strRef>
              <c:f>Sheet2!$B$2</c:f>
              <c:strCache>
                <c:ptCount val="1"/>
                <c:pt idx="0">
                  <c:v>برنامه ریزی</c:v>
                </c:pt>
              </c:strCache>
            </c:strRef>
          </c:tx>
          <c:cat>
            <c:strRef>
              <c:f>Sheet2!$A$3:$A$16</c:f>
              <c:strCache>
                <c:ptCount val="14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</c:strCache>
            </c:strRef>
          </c:cat>
          <c:val>
            <c:numRef>
              <c:f>Sheet2!$B$3:$B$16</c:f>
              <c:numCache>
                <c:formatCode>General</c:formatCode>
                <c:ptCount val="14"/>
                <c:pt idx="0">
                  <c:v>5.8</c:v>
                </c:pt>
                <c:pt idx="1">
                  <c:v>6</c:v>
                </c:pt>
                <c:pt idx="2">
                  <c:v>3.9</c:v>
                </c:pt>
                <c:pt idx="3">
                  <c:v>4</c:v>
                </c:pt>
                <c:pt idx="4">
                  <c:v>6</c:v>
                </c:pt>
                <c:pt idx="5">
                  <c:v>5</c:v>
                </c:pt>
                <c:pt idx="6">
                  <c:v>5.8</c:v>
                </c:pt>
                <c:pt idx="7">
                  <c:v>4</c:v>
                </c:pt>
                <c:pt idx="8">
                  <c:v>4.38</c:v>
                </c:pt>
                <c:pt idx="9">
                  <c:v>5</c:v>
                </c:pt>
                <c:pt idx="10">
                  <c:v>6.7</c:v>
                </c:pt>
                <c:pt idx="11">
                  <c:v>6.2</c:v>
                </c:pt>
                <c:pt idx="12">
                  <c:v>6</c:v>
                </c:pt>
                <c:pt idx="13">
                  <c:v>5.75</c:v>
                </c:pt>
              </c:numCache>
            </c:numRef>
          </c:val>
        </c:ser>
        <c:ser>
          <c:idx val="1"/>
          <c:order val="1"/>
          <c:tx>
            <c:strRef>
              <c:f>Sheet2!$C$2</c:f>
              <c:strCache>
                <c:ptCount val="1"/>
                <c:pt idx="0">
                  <c:v>سازماندهی</c:v>
                </c:pt>
              </c:strCache>
            </c:strRef>
          </c:tx>
          <c:cat>
            <c:strRef>
              <c:f>Sheet2!$A$3:$A$16</c:f>
              <c:strCache>
                <c:ptCount val="14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</c:strCache>
            </c:strRef>
          </c:cat>
          <c:val>
            <c:numRef>
              <c:f>Sheet2!$C$3:$C$16</c:f>
              <c:numCache>
                <c:formatCode>General</c:formatCode>
                <c:ptCount val="14"/>
                <c:pt idx="0">
                  <c:v>9</c:v>
                </c:pt>
                <c:pt idx="1">
                  <c:v>8.5</c:v>
                </c:pt>
                <c:pt idx="2">
                  <c:v>7.5</c:v>
                </c:pt>
                <c:pt idx="3">
                  <c:v>7</c:v>
                </c:pt>
                <c:pt idx="4">
                  <c:v>8.8000000000000007</c:v>
                </c:pt>
                <c:pt idx="5">
                  <c:v>7</c:v>
                </c:pt>
                <c:pt idx="6">
                  <c:v>12</c:v>
                </c:pt>
                <c:pt idx="7">
                  <c:v>10</c:v>
                </c:pt>
                <c:pt idx="8">
                  <c:v>9</c:v>
                </c:pt>
                <c:pt idx="9">
                  <c:v>10</c:v>
                </c:pt>
                <c:pt idx="10">
                  <c:v>12</c:v>
                </c:pt>
                <c:pt idx="11">
                  <c:v>9</c:v>
                </c:pt>
                <c:pt idx="12">
                  <c:v>11</c:v>
                </c:pt>
                <c:pt idx="13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Sheet2!$D$2</c:f>
              <c:strCache>
                <c:ptCount val="1"/>
                <c:pt idx="0">
                  <c:v>آب و فاضلاب</c:v>
                </c:pt>
              </c:strCache>
            </c:strRef>
          </c:tx>
          <c:cat>
            <c:strRef>
              <c:f>Sheet2!$A$3:$A$16</c:f>
              <c:strCache>
                <c:ptCount val="14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</c:strCache>
            </c:strRef>
          </c:cat>
          <c:val>
            <c:numRef>
              <c:f>Sheet2!$D$3:$D$16</c:f>
              <c:numCache>
                <c:formatCode>General</c:formatCode>
                <c:ptCount val="14"/>
                <c:pt idx="0">
                  <c:v>6</c:v>
                </c:pt>
                <c:pt idx="1">
                  <c:v>8</c:v>
                </c:pt>
                <c:pt idx="2">
                  <c:v>5.5</c:v>
                </c:pt>
                <c:pt idx="3">
                  <c:v>4</c:v>
                </c:pt>
                <c:pt idx="4">
                  <c:v>7</c:v>
                </c:pt>
                <c:pt idx="5">
                  <c:v>4</c:v>
                </c:pt>
                <c:pt idx="6">
                  <c:v>8</c:v>
                </c:pt>
                <c:pt idx="7">
                  <c:v>6</c:v>
                </c:pt>
                <c:pt idx="8">
                  <c:v>8</c:v>
                </c:pt>
                <c:pt idx="9">
                  <c:v>8</c:v>
                </c:pt>
                <c:pt idx="10">
                  <c:v>8</c:v>
                </c:pt>
                <c:pt idx="11">
                  <c:v>8</c:v>
                </c:pt>
                <c:pt idx="12">
                  <c:v>8</c:v>
                </c:pt>
                <c:pt idx="1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Sheet2!$E$2</c:f>
              <c:strCache>
                <c:ptCount val="1"/>
                <c:pt idx="0">
                  <c:v>مواد غذایی</c:v>
                </c:pt>
              </c:strCache>
            </c:strRef>
          </c:tx>
          <c:cat>
            <c:strRef>
              <c:f>Sheet2!$A$3:$A$16</c:f>
              <c:strCache>
                <c:ptCount val="14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</c:strCache>
            </c:strRef>
          </c:cat>
          <c:val>
            <c:numRef>
              <c:f>Sheet2!$E$3:$E$16</c:f>
              <c:numCache>
                <c:formatCode>General</c:formatCode>
                <c:ptCount val="14"/>
                <c:pt idx="0">
                  <c:v>10</c:v>
                </c:pt>
                <c:pt idx="1">
                  <c:v>12</c:v>
                </c:pt>
                <c:pt idx="2">
                  <c:v>15</c:v>
                </c:pt>
                <c:pt idx="3">
                  <c:v>12</c:v>
                </c:pt>
                <c:pt idx="4">
                  <c:v>14</c:v>
                </c:pt>
                <c:pt idx="5">
                  <c:v>11</c:v>
                </c:pt>
                <c:pt idx="6">
                  <c:v>17</c:v>
                </c:pt>
                <c:pt idx="7">
                  <c:v>11</c:v>
                </c:pt>
                <c:pt idx="8">
                  <c:v>10</c:v>
                </c:pt>
                <c:pt idx="9">
                  <c:v>12</c:v>
                </c:pt>
                <c:pt idx="10">
                  <c:v>15</c:v>
                </c:pt>
                <c:pt idx="11">
                  <c:v>13</c:v>
                </c:pt>
                <c:pt idx="12">
                  <c:v>13</c:v>
                </c:pt>
                <c:pt idx="13">
                  <c:v>9</c:v>
                </c:pt>
              </c:numCache>
            </c:numRef>
          </c:val>
        </c:ser>
        <c:ser>
          <c:idx val="4"/>
          <c:order val="4"/>
          <c:tx>
            <c:strRef>
              <c:f>Sheet2!$F$2</c:f>
              <c:strCache>
                <c:ptCount val="1"/>
                <c:pt idx="0">
                  <c:v>بهسازی محیط</c:v>
                </c:pt>
              </c:strCache>
            </c:strRef>
          </c:tx>
          <c:cat>
            <c:strRef>
              <c:f>Sheet2!$A$3:$A$16</c:f>
              <c:strCache>
                <c:ptCount val="14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</c:strCache>
            </c:strRef>
          </c:cat>
          <c:val>
            <c:numRef>
              <c:f>Sheet2!$F$3:$F$16</c:f>
              <c:numCache>
                <c:formatCode>General</c:formatCode>
                <c:ptCount val="14"/>
                <c:pt idx="0">
                  <c:v>9</c:v>
                </c:pt>
                <c:pt idx="1">
                  <c:v>10</c:v>
                </c:pt>
                <c:pt idx="2">
                  <c:v>8</c:v>
                </c:pt>
                <c:pt idx="3">
                  <c:v>9</c:v>
                </c:pt>
                <c:pt idx="4">
                  <c:v>12</c:v>
                </c:pt>
                <c:pt idx="5">
                  <c:v>8</c:v>
                </c:pt>
                <c:pt idx="6">
                  <c:v>12</c:v>
                </c:pt>
                <c:pt idx="7">
                  <c:v>11</c:v>
                </c:pt>
                <c:pt idx="8">
                  <c:v>11</c:v>
                </c:pt>
                <c:pt idx="9">
                  <c:v>17</c:v>
                </c:pt>
                <c:pt idx="10">
                  <c:v>13</c:v>
                </c:pt>
                <c:pt idx="11">
                  <c:v>13</c:v>
                </c:pt>
                <c:pt idx="12">
                  <c:v>12</c:v>
                </c:pt>
                <c:pt idx="13">
                  <c:v>8</c:v>
                </c:pt>
              </c:numCache>
            </c:numRef>
          </c:val>
        </c:ser>
        <c:ser>
          <c:idx val="5"/>
          <c:order val="5"/>
          <c:tx>
            <c:strRef>
              <c:f>Sheet2!$G$2</c:f>
              <c:strCache>
                <c:ptCount val="1"/>
                <c:pt idx="0">
                  <c:v>کاهش خطر</c:v>
                </c:pt>
              </c:strCache>
            </c:strRef>
          </c:tx>
          <c:cat>
            <c:strRef>
              <c:f>Sheet2!$A$3:$A$16</c:f>
              <c:strCache>
                <c:ptCount val="14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</c:strCache>
            </c:strRef>
          </c:cat>
          <c:val>
            <c:numRef>
              <c:f>Sheet2!$G$3:$G$16</c:f>
              <c:numCache>
                <c:formatCode>General</c:formatCode>
                <c:ptCount val="14"/>
                <c:pt idx="0">
                  <c:v>8</c:v>
                </c:pt>
                <c:pt idx="1">
                  <c:v>10</c:v>
                </c:pt>
                <c:pt idx="2">
                  <c:v>9</c:v>
                </c:pt>
                <c:pt idx="3">
                  <c:v>9</c:v>
                </c:pt>
                <c:pt idx="4">
                  <c:v>11</c:v>
                </c:pt>
                <c:pt idx="5">
                  <c:v>7</c:v>
                </c:pt>
                <c:pt idx="6">
                  <c:v>14</c:v>
                </c:pt>
                <c:pt idx="7">
                  <c:v>9</c:v>
                </c:pt>
                <c:pt idx="8">
                  <c:v>10</c:v>
                </c:pt>
                <c:pt idx="9">
                  <c:v>15</c:v>
                </c:pt>
                <c:pt idx="10">
                  <c:v>14</c:v>
                </c:pt>
                <c:pt idx="11">
                  <c:v>15</c:v>
                </c:pt>
                <c:pt idx="12">
                  <c:v>15</c:v>
                </c:pt>
                <c:pt idx="13">
                  <c:v>5</c:v>
                </c:pt>
              </c:numCache>
            </c:numRef>
          </c:val>
        </c:ser>
        <c:ser>
          <c:idx val="6"/>
          <c:order val="6"/>
          <c:tx>
            <c:strRef>
              <c:f>Sheet2!$H$2</c:f>
              <c:strCache>
                <c:ptCount val="1"/>
                <c:pt idx="0">
                  <c:v>م پسماند و م درمانی</c:v>
                </c:pt>
              </c:strCache>
            </c:strRef>
          </c:tx>
          <c:cat>
            <c:strRef>
              <c:f>Sheet2!$A$3:$A$16</c:f>
              <c:strCache>
                <c:ptCount val="14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</c:strCache>
            </c:strRef>
          </c:cat>
          <c:val>
            <c:numRef>
              <c:f>Sheet2!$H$3:$H$16</c:f>
              <c:numCache>
                <c:formatCode>General</c:formatCode>
                <c:ptCount val="14"/>
                <c:pt idx="0">
                  <c:v>6</c:v>
                </c:pt>
                <c:pt idx="1">
                  <c:v>7</c:v>
                </c:pt>
                <c:pt idx="2">
                  <c:v>6</c:v>
                </c:pt>
                <c:pt idx="3">
                  <c:v>7</c:v>
                </c:pt>
                <c:pt idx="4">
                  <c:v>10</c:v>
                </c:pt>
                <c:pt idx="5">
                  <c:v>5</c:v>
                </c:pt>
                <c:pt idx="6">
                  <c:v>10</c:v>
                </c:pt>
                <c:pt idx="7">
                  <c:v>10</c:v>
                </c:pt>
                <c:pt idx="8">
                  <c:v>8</c:v>
                </c:pt>
                <c:pt idx="9">
                  <c:v>10</c:v>
                </c:pt>
                <c:pt idx="10">
                  <c:v>11</c:v>
                </c:pt>
                <c:pt idx="11">
                  <c:v>8</c:v>
                </c:pt>
                <c:pt idx="12">
                  <c:v>13</c:v>
                </c:pt>
                <c:pt idx="13">
                  <c:v>5</c:v>
                </c:pt>
              </c:numCache>
            </c:numRef>
          </c:val>
        </c:ser>
        <c:ser>
          <c:idx val="7"/>
          <c:order val="7"/>
          <c:tx>
            <c:strRef>
              <c:f>Sheet2!$I$2</c:f>
              <c:strCache>
                <c:ptCount val="1"/>
                <c:pt idx="0">
                  <c:v>بهداشت هوا</c:v>
                </c:pt>
              </c:strCache>
            </c:strRef>
          </c:tx>
          <c:cat>
            <c:strRef>
              <c:f>Sheet2!$A$3:$A$16</c:f>
              <c:strCache>
                <c:ptCount val="14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</c:strCache>
            </c:strRef>
          </c:cat>
          <c:val>
            <c:numRef>
              <c:f>Sheet2!$I$3:$I$16</c:f>
              <c:numCache>
                <c:formatCode>General</c:formatCode>
                <c:ptCount val="14"/>
                <c:pt idx="0">
                  <c:v>7</c:v>
                </c:pt>
                <c:pt idx="1">
                  <c:v>8</c:v>
                </c:pt>
                <c:pt idx="2">
                  <c:v>6</c:v>
                </c:pt>
                <c:pt idx="3">
                  <c:v>6</c:v>
                </c:pt>
                <c:pt idx="4">
                  <c:v>8</c:v>
                </c:pt>
                <c:pt idx="5">
                  <c:v>5</c:v>
                </c:pt>
                <c:pt idx="6">
                  <c:v>8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  <c:pt idx="10">
                  <c:v>8</c:v>
                </c:pt>
                <c:pt idx="11">
                  <c:v>8</c:v>
                </c:pt>
                <c:pt idx="12">
                  <c:v>8</c:v>
                </c:pt>
                <c:pt idx="13">
                  <c:v>4</c:v>
                </c:pt>
              </c:numCache>
            </c:numRef>
          </c:val>
        </c:ser>
        <c:marker val="1"/>
        <c:axId val="54531200"/>
        <c:axId val="54532736"/>
      </c:lineChart>
      <c:catAx>
        <c:axId val="54531200"/>
        <c:scaling>
          <c:orientation val="maxMin"/>
        </c:scaling>
        <c:axPos val="b"/>
        <c:tickLblPos val="nextTo"/>
        <c:txPr>
          <a:bodyPr/>
          <a:lstStyle/>
          <a:p>
            <a:pPr>
              <a:defRPr sz="1400"/>
            </a:pPr>
            <a:endParaRPr lang="fa-IR"/>
          </a:p>
        </c:txPr>
        <c:crossAx val="54532736"/>
        <c:crosses val="autoZero"/>
        <c:auto val="1"/>
        <c:lblAlgn val="ctr"/>
        <c:lblOffset val="100"/>
      </c:catAx>
      <c:valAx>
        <c:axId val="54532736"/>
        <c:scaling>
          <c:orientation val="minMax"/>
        </c:scaling>
        <c:axPos val="r"/>
        <c:majorGridlines/>
        <c:numFmt formatCode="General" sourceLinked="1"/>
        <c:tickLblPos val="nextTo"/>
        <c:crossAx val="54531200"/>
        <c:crosses val="autoZero"/>
        <c:crossBetween val="between"/>
      </c:valAx>
    </c:plotArea>
    <c:legend>
      <c:legendPos val="l"/>
      <c:layout/>
      <c:txPr>
        <a:bodyPr/>
        <a:lstStyle/>
        <a:p>
          <a:pPr>
            <a:defRPr sz="1800"/>
          </a:pPr>
          <a:endParaRPr lang="fa-IR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a-I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میانگین امتیاز</c:v>
                </c:pt>
              </c:strCache>
            </c:strRef>
          </c:tx>
          <c:spPr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c:spPr>
          <c:dLbls>
            <c:dLbl>
              <c:idx val="0"/>
              <c:layout>
                <c:manualLayout>
                  <c:x val="2.0061728395061731E-2"/>
                  <c:y val="-3.3672391930733854E-2"/>
                </c:manualLayout>
              </c:layout>
              <c:showVal val="1"/>
            </c:dLbl>
            <c:dLbl>
              <c:idx val="1"/>
              <c:layout>
                <c:manualLayout>
                  <c:x val="2.0061728395061731E-2"/>
                  <c:y val="-3.6478424591628339E-2"/>
                </c:manualLayout>
              </c:layout>
              <c:showVal val="1"/>
            </c:dLbl>
            <c:dLbl>
              <c:idx val="2"/>
              <c:layout>
                <c:manualLayout>
                  <c:x val="1.3888888888888836E-2"/>
                  <c:y val="-2.5254293948050392E-2"/>
                </c:manualLayout>
              </c:layout>
              <c:showVal val="1"/>
            </c:dLbl>
            <c:dLbl>
              <c:idx val="3"/>
              <c:layout>
                <c:manualLayout>
                  <c:x val="2.4691358024691364E-2"/>
                  <c:y val="-3.0866359269839373E-2"/>
                </c:manualLayout>
              </c:layout>
              <c:showVal val="1"/>
            </c:dLbl>
            <c:dLbl>
              <c:idx val="4"/>
              <c:layout>
                <c:manualLayout>
                  <c:x val="1.2345679012345682E-2"/>
                  <c:y val="-4.7702555235206313E-2"/>
                </c:manualLayout>
              </c:layout>
              <c:showVal val="1"/>
            </c:dLbl>
            <c:dLbl>
              <c:idx val="5"/>
              <c:layout>
                <c:manualLayout>
                  <c:x val="2.3148148148148258E-2"/>
                  <c:y val="-4.4896522574311877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fa-IR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آب و فاضلاب</c:v>
                </c:pt>
                <c:pt idx="1">
                  <c:v>مواد غذایی</c:v>
                </c:pt>
                <c:pt idx="2">
                  <c:v>بهسازی محیط</c:v>
                </c:pt>
                <c:pt idx="3">
                  <c:v>کاهش خطر بلایا</c:v>
                </c:pt>
                <c:pt idx="4">
                  <c:v>مدیریت پسماند</c:v>
                </c:pt>
                <c:pt idx="5">
                  <c:v>بهداشت هوا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6.7</c:v>
                </c:pt>
                <c:pt idx="1">
                  <c:v>12.6</c:v>
                </c:pt>
                <c:pt idx="2">
                  <c:v>10.9</c:v>
                </c:pt>
                <c:pt idx="3">
                  <c:v>10.8</c:v>
                </c:pt>
                <c:pt idx="4">
                  <c:v>8.3000000000000007</c:v>
                </c:pt>
                <c:pt idx="5">
                  <c:v>7.1</c:v>
                </c:pt>
              </c:numCache>
            </c:numRef>
          </c:val>
        </c:ser>
        <c:dLbls>
          <c:showVal val="1"/>
        </c:dLbls>
        <c:shape val="box"/>
        <c:axId val="69771264"/>
        <c:axId val="69772800"/>
        <c:axId val="0"/>
      </c:bar3DChart>
      <c:catAx>
        <c:axId val="69771264"/>
        <c:scaling>
          <c:orientation val="minMax"/>
        </c:scaling>
        <c:axPos val="b"/>
        <c:tickLblPos val="nextTo"/>
        <c:txPr>
          <a:bodyPr/>
          <a:lstStyle/>
          <a:p>
            <a:pPr>
              <a:defRPr b="1" i="0" baseline="0"/>
            </a:pPr>
            <a:endParaRPr lang="fa-IR"/>
          </a:p>
        </c:txPr>
        <c:crossAx val="69772800"/>
        <c:crosses val="autoZero"/>
        <c:auto val="1"/>
        <c:lblAlgn val="ctr"/>
        <c:lblOffset val="100"/>
      </c:catAx>
      <c:valAx>
        <c:axId val="69772800"/>
        <c:scaling>
          <c:orientation val="minMax"/>
        </c:scaling>
        <c:axPos val="l"/>
        <c:majorGridlines/>
        <c:numFmt formatCode="General" sourceLinked="1"/>
        <c:tickLblPos val="nextTo"/>
        <c:crossAx val="69771264"/>
        <c:crosses val="autoZero"/>
        <c:crossBetween val="between"/>
      </c:valAx>
      <c:spPr>
        <a:solidFill>
          <a:schemeClr val="accent6">
            <a:lumMod val="20000"/>
            <a:lumOff val="80000"/>
          </a:schemeClr>
        </a:solidFill>
      </c:spPr>
    </c:plotArea>
    <c:plotVisOnly val="1"/>
  </c:chart>
  <c:txPr>
    <a:bodyPr/>
    <a:lstStyle/>
    <a:p>
      <a:pPr>
        <a:defRPr sz="1800"/>
      </a:pPr>
      <a:endParaRPr lang="fa-I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c:spPr>
          <c:dLbls>
            <c:dLbl>
              <c:idx val="0"/>
              <c:layout>
                <c:manualLayout>
                  <c:x val="4.6296296296296034E-3"/>
                  <c:y val="-9.5405110470412613E-2"/>
                </c:manualLayout>
              </c:layout>
              <c:showVal val="1"/>
            </c:dLbl>
            <c:dLbl>
              <c:idx val="1"/>
              <c:layout>
                <c:manualLayout>
                  <c:x val="2.4691358024691364E-2"/>
                  <c:y val="-3.6478424591628346E-2"/>
                </c:manualLayout>
              </c:layout>
              <c:showVal val="1"/>
            </c:dLbl>
            <c:txPr>
              <a:bodyPr/>
              <a:lstStyle/>
              <a:p>
                <a:pPr>
                  <a:defRPr sz="2800" b="1"/>
                </a:pPr>
                <a:endParaRPr lang="fa-IR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برنامه ریزی</c:v>
                </c:pt>
                <c:pt idx="1">
                  <c:v>سازماندهی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5.3</c:v>
                </c:pt>
                <c:pt idx="1">
                  <c:v>9</c:v>
                </c:pt>
              </c:numCache>
            </c:numRef>
          </c:val>
        </c:ser>
        <c:dLbls>
          <c:showVal val="1"/>
        </c:dLbls>
        <c:shape val="box"/>
        <c:axId val="56579968"/>
        <c:axId val="56581504"/>
        <c:axId val="0"/>
      </c:bar3DChart>
      <c:catAx>
        <c:axId val="56579968"/>
        <c:scaling>
          <c:orientation val="minMax"/>
        </c:scaling>
        <c:axPos val="b"/>
        <c:tickLblPos val="nextTo"/>
        <c:txPr>
          <a:bodyPr/>
          <a:lstStyle/>
          <a:p>
            <a:pPr>
              <a:defRPr b="1" i="0" baseline="0"/>
            </a:pPr>
            <a:endParaRPr lang="fa-IR"/>
          </a:p>
        </c:txPr>
        <c:crossAx val="56581504"/>
        <c:crosses val="autoZero"/>
        <c:auto val="1"/>
        <c:lblAlgn val="ctr"/>
        <c:lblOffset val="100"/>
      </c:catAx>
      <c:valAx>
        <c:axId val="56581504"/>
        <c:scaling>
          <c:orientation val="minMax"/>
        </c:scaling>
        <c:axPos val="l"/>
        <c:majorGridlines/>
        <c:numFmt formatCode="General" sourceLinked="1"/>
        <c:tickLblPos val="nextTo"/>
        <c:crossAx val="56579968"/>
        <c:crosses val="autoZero"/>
        <c:crossBetween val="between"/>
      </c:valAx>
      <c:spPr>
        <a:solidFill>
          <a:srgbClr val="F79646">
            <a:lumMod val="20000"/>
            <a:lumOff val="80000"/>
          </a:srgbClr>
        </a:solidFill>
      </c:spPr>
    </c:plotArea>
    <c:plotVisOnly val="1"/>
  </c:chart>
  <c:txPr>
    <a:bodyPr/>
    <a:lstStyle/>
    <a:p>
      <a:pPr>
        <a:defRPr sz="1800"/>
      </a:pPr>
      <a:endParaRPr lang="fa-I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view3D>
      <c:rotY val="340"/>
      <c:rAngAx val="1"/>
    </c:view3D>
    <c:plotArea>
      <c:layout/>
      <c:bar3DChart>
        <c:barDir val="col"/>
        <c:grouping val="clustered"/>
        <c:ser>
          <c:idx val="0"/>
          <c:order val="0"/>
          <c:dPt>
            <c:idx val="6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200" b="1"/>
                </a:pPr>
                <a:endParaRPr lang="fa-IR"/>
              </a:p>
            </c:txPr>
            <c:showVal val="1"/>
          </c:dLbls>
          <c:cat>
            <c:strRef>
              <c:f>Sheet2!$A$20:$A$34</c:f>
              <c:strCache>
                <c:ptCount val="15"/>
                <c:pt idx="0">
                  <c:v>کرمانشاه</c:v>
                </c:pt>
                <c:pt idx="1">
                  <c:v>سرپل ذهاب</c:v>
                </c:pt>
                <c:pt idx="2">
                  <c:v>گیلانغرب</c:v>
                </c:pt>
                <c:pt idx="3">
                  <c:v>قصرشیرین</c:v>
                </c:pt>
                <c:pt idx="4">
                  <c:v>کنگاور</c:v>
                </c:pt>
                <c:pt idx="5">
                  <c:v>دالاهو</c:v>
                </c:pt>
                <c:pt idx="6">
                  <c:v>میانگین</c:v>
                </c:pt>
                <c:pt idx="7">
                  <c:v>پاوه</c:v>
                </c:pt>
                <c:pt idx="8">
                  <c:v>سنقر</c:v>
                </c:pt>
                <c:pt idx="9">
                  <c:v>صحنه</c:v>
                </c:pt>
                <c:pt idx="10">
                  <c:v>ثلاث</c:v>
                </c:pt>
                <c:pt idx="11">
                  <c:v>اسلام آباد غرب</c:v>
                </c:pt>
                <c:pt idx="12">
                  <c:v>جوانرود</c:v>
                </c:pt>
                <c:pt idx="13">
                  <c:v>روانسر</c:v>
                </c:pt>
                <c:pt idx="14">
                  <c:v>هرسین</c:v>
                </c:pt>
              </c:strCache>
            </c:strRef>
          </c:cat>
          <c:val>
            <c:numRef>
              <c:f>Sheet2!$B$20:$B$34</c:f>
              <c:numCache>
                <c:formatCode>General</c:formatCode>
                <c:ptCount val="15"/>
                <c:pt idx="0">
                  <c:v>87.7</c:v>
                </c:pt>
                <c:pt idx="1">
                  <c:v>86.8</c:v>
                </c:pt>
                <c:pt idx="2">
                  <c:v>86</c:v>
                </c:pt>
                <c:pt idx="3">
                  <c:v>85</c:v>
                </c:pt>
                <c:pt idx="4">
                  <c:v>80.2</c:v>
                </c:pt>
                <c:pt idx="5">
                  <c:v>76.8</c:v>
                </c:pt>
                <c:pt idx="6" formatCode="0.0">
                  <c:v>70.599999999999994</c:v>
                </c:pt>
                <c:pt idx="7">
                  <c:v>69.5</c:v>
                </c:pt>
                <c:pt idx="8">
                  <c:v>69</c:v>
                </c:pt>
                <c:pt idx="9">
                  <c:v>68.38</c:v>
                </c:pt>
                <c:pt idx="10">
                  <c:v>60.9</c:v>
                </c:pt>
                <c:pt idx="11">
                  <c:v>60.8</c:v>
                </c:pt>
                <c:pt idx="12">
                  <c:v>58</c:v>
                </c:pt>
                <c:pt idx="13">
                  <c:v>52</c:v>
                </c:pt>
                <c:pt idx="14">
                  <c:v>46.75</c:v>
                </c:pt>
              </c:numCache>
            </c:numRef>
          </c:val>
        </c:ser>
        <c:shape val="box"/>
        <c:axId val="54575872"/>
        <c:axId val="54577408"/>
        <c:axId val="0"/>
      </c:bar3DChart>
      <c:catAx>
        <c:axId val="5457587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fa-IR"/>
          </a:p>
        </c:txPr>
        <c:crossAx val="54577408"/>
        <c:crosses val="autoZero"/>
        <c:auto val="1"/>
        <c:lblAlgn val="ctr"/>
        <c:lblOffset val="100"/>
      </c:catAx>
      <c:valAx>
        <c:axId val="54577408"/>
        <c:scaling>
          <c:orientation val="minMax"/>
        </c:scaling>
        <c:axPos val="l"/>
        <c:majorGridlines/>
        <c:numFmt formatCode="General" sourceLinked="1"/>
        <c:tickLblPos val="nextTo"/>
        <c:crossAx val="54575872"/>
        <c:crosses val="autoZero"/>
        <c:crossBetween val="between"/>
      </c:valAx>
      <c:spPr>
        <a:solidFill>
          <a:schemeClr val="accent5">
            <a:lumMod val="20000"/>
            <a:lumOff val="80000"/>
          </a:schemeClr>
        </a:solidFill>
      </c:spPr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layout/>
    </c:title>
    <c:plotArea>
      <c:layout>
        <c:manualLayout>
          <c:layoutTarget val="inner"/>
          <c:xMode val="edge"/>
          <c:yMode val="edge"/>
          <c:x val="0.14936728395061738"/>
          <c:y val="0.11449320288301085"/>
          <c:w val="0.81005273646349796"/>
          <c:h val="0.7821139943035329"/>
        </c:manualLayout>
      </c:layout>
      <c:lineChart>
        <c:grouping val="stacked"/>
        <c:ser>
          <c:idx val="0"/>
          <c:order val="0"/>
          <c:tx>
            <c:strRef>
              <c:f>Sheet2!$A$3</c:f>
              <c:strCache>
                <c:ptCount val="1"/>
                <c:pt idx="0">
                  <c:v>اسلام آباد غرب</c:v>
                </c:pt>
              </c:strCache>
            </c:strRef>
          </c:tx>
          <c:cat>
            <c:strRef>
              <c:f>Sheet2!$B$2:$J$2</c:f>
              <c:strCache>
                <c:ptCount val="9"/>
                <c:pt idx="0">
                  <c:v>برنامه ریزی</c:v>
                </c:pt>
                <c:pt idx="1">
                  <c:v>سازماندهی</c:v>
                </c:pt>
                <c:pt idx="2">
                  <c:v>آب و فاضلاب</c:v>
                </c:pt>
                <c:pt idx="3">
                  <c:v>مواد غذایی</c:v>
                </c:pt>
                <c:pt idx="4">
                  <c:v>بهسازی محیط</c:v>
                </c:pt>
                <c:pt idx="5">
                  <c:v>کاهش خطر</c:v>
                </c:pt>
                <c:pt idx="6">
                  <c:v>م پسماند و م درمانی</c:v>
                </c:pt>
                <c:pt idx="7">
                  <c:v>بهداشت هوا</c:v>
                </c:pt>
                <c:pt idx="8">
                  <c:v>میانگین</c:v>
                </c:pt>
              </c:strCache>
            </c:strRef>
          </c:cat>
          <c:val>
            <c:numRef>
              <c:f>Sheet2!$B$3:$J$3</c:f>
              <c:numCache>
                <c:formatCode>General</c:formatCode>
                <c:ptCount val="9"/>
                <c:pt idx="0">
                  <c:v>5.8</c:v>
                </c:pt>
                <c:pt idx="1">
                  <c:v>9</c:v>
                </c:pt>
                <c:pt idx="2">
                  <c:v>6</c:v>
                </c:pt>
                <c:pt idx="3">
                  <c:v>10</c:v>
                </c:pt>
                <c:pt idx="4">
                  <c:v>9</c:v>
                </c:pt>
                <c:pt idx="5">
                  <c:v>8</c:v>
                </c:pt>
                <c:pt idx="6">
                  <c:v>6</c:v>
                </c:pt>
                <c:pt idx="7">
                  <c:v>7</c:v>
                </c:pt>
                <c:pt idx="8" formatCode="0.0">
                  <c:v>7.6</c:v>
                </c:pt>
              </c:numCache>
            </c:numRef>
          </c:val>
        </c:ser>
        <c:marker val="1"/>
        <c:axId val="54661504"/>
        <c:axId val="54663040"/>
      </c:lineChart>
      <c:catAx>
        <c:axId val="54661504"/>
        <c:scaling>
          <c:orientation val="maxMin"/>
        </c:scaling>
        <c:axPos val="b"/>
        <c:tickLblPos val="nextTo"/>
        <c:crossAx val="54663040"/>
        <c:crosses val="autoZero"/>
        <c:auto val="1"/>
        <c:lblAlgn val="ctr"/>
        <c:lblOffset val="100"/>
      </c:catAx>
      <c:valAx>
        <c:axId val="54663040"/>
        <c:scaling>
          <c:orientation val="minMax"/>
        </c:scaling>
        <c:axPos val="r"/>
        <c:majorGridlines/>
        <c:numFmt formatCode="General" sourceLinked="1"/>
        <c:tickLblPos val="nextTo"/>
        <c:crossAx val="54661504"/>
        <c:crosses val="autoZero"/>
        <c:crossBetween val="between"/>
      </c:valAx>
    </c:plotArea>
    <c:legend>
      <c:legendPos val="l"/>
      <c:layout/>
    </c:legend>
    <c:plotVisOnly val="1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layout/>
    </c:title>
    <c:plotArea>
      <c:layout/>
      <c:lineChart>
        <c:grouping val="stacked"/>
        <c:ser>
          <c:idx val="0"/>
          <c:order val="0"/>
          <c:tx>
            <c:strRef>
              <c:f>Sheet2!$A$4</c:f>
              <c:strCache>
                <c:ptCount val="1"/>
                <c:pt idx="0">
                  <c:v>پاوه</c:v>
                </c:pt>
              </c:strCache>
            </c:strRef>
          </c:tx>
          <c:cat>
            <c:strRef>
              <c:f>Sheet2!$B$2:$J$2</c:f>
              <c:strCache>
                <c:ptCount val="9"/>
                <c:pt idx="0">
                  <c:v>برنامه ریزی</c:v>
                </c:pt>
                <c:pt idx="1">
                  <c:v>سازماندهی</c:v>
                </c:pt>
                <c:pt idx="2">
                  <c:v>آب و فاضلاب</c:v>
                </c:pt>
                <c:pt idx="3">
                  <c:v>مواد غذایی</c:v>
                </c:pt>
                <c:pt idx="4">
                  <c:v>بهسازی محیط</c:v>
                </c:pt>
                <c:pt idx="5">
                  <c:v>کاهش خطر</c:v>
                </c:pt>
                <c:pt idx="6">
                  <c:v>م پسماند و م درمانی</c:v>
                </c:pt>
                <c:pt idx="7">
                  <c:v>بهداشت هوا</c:v>
                </c:pt>
                <c:pt idx="8">
                  <c:v>میانگین</c:v>
                </c:pt>
              </c:strCache>
            </c:strRef>
          </c:cat>
          <c:val>
            <c:numRef>
              <c:f>Sheet2!$B$4:$J$4</c:f>
              <c:numCache>
                <c:formatCode>General</c:formatCode>
                <c:ptCount val="9"/>
                <c:pt idx="0">
                  <c:v>6</c:v>
                </c:pt>
                <c:pt idx="1">
                  <c:v>8.5</c:v>
                </c:pt>
                <c:pt idx="2">
                  <c:v>8</c:v>
                </c:pt>
                <c:pt idx="3">
                  <c:v>12</c:v>
                </c:pt>
                <c:pt idx="4">
                  <c:v>10</c:v>
                </c:pt>
                <c:pt idx="5">
                  <c:v>10</c:v>
                </c:pt>
                <c:pt idx="6">
                  <c:v>7</c:v>
                </c:pt>
                <c:pt idx="7">
                  <c:v>8</c:v>
                </c:pt>
                <c:pt idx="8" formatCode="0.0;[Red]0.0">
                  <c:v>7.6</c:v>
                </c:pt>
              </c:numCache>
            </c:numRef>
          </c:val>
        </c:ser>
        <c:marker val="1"/>
        <c:axId val="54696960"/>
        <c:axId val="54711040"/>
      </c:lineChart>
      <c:catAx>
        <c:axId val="54696960"/>
        <c:scaling>
          <c:orientation val="maxMin"/>
        </c:scaling>
        <c:axPos val="b"/>
        <c:tickLblPos val="nextTo"/>
        <c:crossAx val="54711040"/>
        <c:crosses val="autoZero"/>
        <c:auto val="1"/>
        <c:lblAlgn val="ctr"/>
        <c:lblOffset val="100"/>
      </c:catAx>
      <c:valAx>
        <c:axId val="54711040"/>
        <c:scaling>
          <c:orientation val="minMax"/>
        </c:scaling>
        <c:axPos val="r"/>
        <c:majorGridlines/>
        <c:numFmt formatCode="General" sourceLinked="1"/>
        <c:tickLblPos val="nextTo"/>
        <c:crossAx val="54696960"/>
        <c:crosses val="autoZero"/>
        <c:crossBetween val="between"/>
      </c:valAx>
    </c:plotArea>
    <c:legend>
      <c:legendPos val="l"/>
      <c:layout/>
    </c:legend>
    <c:plotVisOnly val="1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chart>
    <c:title>
      <c:layout/>
    </c:title>
    <c:plotArea>
      <c:layout/>
      <c:lineChart>
        <c:grouping val="stacked"/>
        <c:ser>
          <c:idx val="0"/>
          <c:order val="0"/>
          <c:tx>
            <c:strRef>
              <c:f>Sheet2!$A$5</c:f>
              <c:strCache>
                <c:ptCount val="1"/>
                <c:pt idx="0">
                  <c:v>ثلاث</c:v>
                </c:pt>
              </c:strCache>
            </c:strRef>
          </c:tx>
          <c:cat>
            <c:strRef>
              <c:f>Sheet2!$B$2:$J$2</c:f>
              <c:strCache>
                <c:ptCount val="9"/>
                <c:pt idx="0">
                  <c:v>برنامه ریزی</c:v>
                </c:pt>
                <c:pt idx="1">
                  <c:v>سازماندهی</c:v>
                </c:pt>
                <c:pt idx="2">
                  <c:v>آب و فاضلاب</c:v>
                </c:pt>
                <c:pt idx="3">
                  <c:v>مواد غذایی</c:v>
                </c:pt>
                <c:pt idx="4">
                  <c:v>بهسازی محیط</c:v>
                </c:pt>
                <c:pt idx="5">
                  <c:v>کاهش خطر</c:v>
                </c:pt>
                <c:pt idx="6">
                  <c:v>م پسماند و م درمانی</c:v>
                </c:pt>
                <c:pt idx="7">
                  <c:v>بهداشت هوا</c:v>
                </c:pt>
                <c:pt idx="8">
                  <c:v>میانگین</c:v>
                </c:pt>
              </c:strCache>
            </c:strRef>
          </c:cat>
          <c:val>
            <c:numRef>
              <c:f>Sheet2!$B$5:$J$5</c:f>
              <c:numCache>
                <c:formatCode>General</c:formatCode>
                <c:ptCount val="9"/>
                <c:pt idx="0">
                  <c:v>3.9</c:v>
                </c:pt>
                <c:pt idx="1">
                  <c:v>7.5</c:v>
                </c:pt>
                <c:pt idx="2">
                  <c:v>5.5</c:v>
                </c:pt>
                <c:pt idx="3">
                  <c:v>15</c:v>
                </c:pt>
                <c:pt idx="4">
                  <c:v>8</c:v>
                </c:pt>
                <c:pt idx="5">
                  <c:v>9</c:v>
                </c:pt>
                <c:pt idx="6">
                  <c:v>6</c:v>
                </c:pt>
                <c:pt idx="7">
                  <c:v>6</c:v>
                </c:pt>
                <c:pt idx="8" formatCode="0.0;[Red]0.0">
                  <c:v>7.6124999999999972</c:v>
                </c:pt>
              </c:numCache>
            </c:numRef>
          </c:val>
        </c:ser>
        <c:marker val="1"/>
        <c:axId val="55190272"/>
        <c:axId val="55191808"/>
      </c:lineChart>
      <c:catAx>
        <c:axId val="55190272"/>
        <c:scaling>
          <c:orientation val="maxMin"/>
        </c:scaling>
        <c:axPos val="b"/>
        <c:tickLblPos val="nextTo"/>
        <c:crossAx val="55191808"/>
        <c:crosses val="autoZero"/>
        <c:auto val="1"/>
        <c:lblAlgn val="ctr"/>
        <c:lblOffset val="100"/>
      </c:catAx>
      <c:valAx>
        <c:axId val="55191808"/>
        <c:scaling>
          <c:orientation val="minMax"/>
        </c:scaling>
        <c:axPos val="r"/>
        <c:majorGridlines/>
        <c:numFmt formatCode="General" sourceLinked="1"/>
        <c:tickLblPos val="nextTo"/>
        <c:crossAx val="55190272"/>
        <c:crosses val="autoZero"/>
        <c:crossBetween val="between"/>
      </c:valAx>
    </c:plotArea>
    <c:legend>
      <c:legendPos val="l"/>
      <c:layout/>
    </c:legend>
    <c:plotVisOnly val="1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a-IR"/>
  <c:chart>
    <c:title>
      <c:layout/>
    </c:title>
    <c:plotArea>
      <c:layout/>
      <c:lineChart>
        <c:grouping val="stacked"/>
        <c:ser>
          <c:idx val="0"/>
          <c:order val="0"/>
          <c:tx>
            <c:strRef>
              <c:f>Sheet2!$A$7</c:f>
              <c:strCache>
                <c:ptCount val="1"/>
                <c:pt idx="0">
                  <c:v>دالاهو</c:v>
                </c:pt>
              </c:strCache>
            </c:strRef>
          </c:tx>
          <c:cat>
            <c:strRef>
              <c:f>Sheet2!$B$2:$J$2</c:f>
              <c:strCache>
                <c:ptCount val="9"/>
                <c:pt idx="0">
                  <c:v>برنامه ریزی</c:v>
                </c:pt>
                <c:pt idx="1">
                  <c:v>سازماندهی</c:v>
                </c:pt>
                <c:pt idx="2">
                  <c:v>آب و فاضلاب</c:v>
                </c:pt>
                <c:pt idx="3">
                  <c:v>مواد غذایی</c:v>
                </c:pt>
                <c:pt idx="4">
                  <c:v>بهسازی محیط</c:v>
                </c:pt>
                <c:pt idx="5">
                  <c:v>کاهش خطر</c:v>
                </c:pt>
                <c:pt idx="6">
                  <c:v>م پسماند و م درمانی</c:v>
                </c:pt>
                <c:pt idx="7">
                  <c:v>بهداشت هوا</c:v>
                </c:pt>
                <c:pt idx="8">
                  <c:v>میانگین</c:v>
                </c:pt>
              </c:strCache>
            </c:strRef>
          </c:cat>
          <c:val>
            <c:numRef>
              <c:f>Sheet2!$B$7:$J$7</c:f>
              <c:numCache>
                <c:formatCode>General</c:formatCode>
                <c:ptCount val="9"/>
                <c:pt idx="0">
                  <c:v>6</c:v>
                </c:pt>
                <c:pt idx="1">
                  <c:v>8.8000000000000007</c:v>
                </c:pt>
                <c:pt idx="2">
                  <c:v>7</c:v>
                </c:pt>
                <c:pt idx="3">
                  <c:v>14</c:v>
                </c:pt>
                <c:pt idx="4">
                  <c:v>12</c:v>
                </c:pt>
                <c:pt idx="5">
                  <c:v>11</c:v>
                </c:pt>
                <c:pt idx="6">
                  <c:v>10</c:v>
                </c:pt>
                <c:pt idx="7">
                  <c:v>8</c:v>
                </c:pt>
                <c:pt idx="8" formatCode="0.0;[Red]0.0">
                  <c:v>9.6</c:v>
                </c:pt>
              </c:numCache>
            </c:numRef>
          </c:val>
        </c:ser>
        <c:marker val="1"/>
        <c:axId val="55228672"/>
        <c:axId val="55234560"/>
      </c:lineChart>
      <c:catAx>
        <c:axId val="55228672"/>
        <c:scaling>
          <c:orientation val="maxMin"/>
        </c:scaling>
        <c:axPos val="b"/>
        <c:tickLblPos val="nextTo"/>
        <c:crossAx val="55234560"/>
        <c:crosses val="autoZero"/>
        <c:auto val="1"/>
        <c:lblAlgn val="ctr"/>
        <c:lblOffset val="100"/>
      </c:catAx>
      <c:valAx>
        <c:axId val="55234560"/>
        <c:scaling>
          <c:orientation val="minMax"/>
        </c:scaling>
        <c:axPos val="r"/>
        <c:majorGridlines/>
        <c:numFmt formatCode="General" sourceLinked="1"/>
        <c:tickLblPos val="nextTo"/>
        <c:crossAx val="55228672"/>
        <c:crosses val="autoZero"/>
        <c:crossBetween val="between"/>
      </c:valAx>
    </c:plotArea>
    <c:legend>
      <c:legendPos val="l"/>
      <c:layout/>
    </c:legend>
    <c:plotVisOnly val="1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FE0202F-EF9C-4616-A298-E1240DF6B894}" type="datetimeFigureOut">
              <a:rPr lang="fa-IR" smtClean="0"/>
              <a:pPr/>
              <a:t>05/11/1436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50C6225-D76B-4A66-BDB5-605002366099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43534-F912-46AA-9B39-F2583053D01A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3072-1E28-4735-B338-4EE941FA8838}" type="datetimeFigureOut">
              <a:rPr lang="fa-IR" smtClean="0"/>
              <a:pPr/>
              <a:t>05/11/1436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9E8A-961C-4B31-8320-19B44BA1F06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3072-1E28-4735-B338-4EE941FA8838}" type="datetimeFigureOut">
              <a:rPr lang="fa-IR" smtClean="0"/>
              <a:pPr/>
              <a:t>05/11/1436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9E8A-961C-4B31-8320-19B44BA1F06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3072-1E28-4735-B338-4EE941FA8838}" type="datetimeFigureOut">
              <a:rPr lang="fa-IR" smtClean="0"/>
              <a:pPr/>
              <a:t>05/11/1436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9E8A-961C-4B31-8320-19B44BA1F06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3072-1E28-4735-B338-4EE941FA8838}" type="datetimeFigureOut">
              <a:rPr lang="fa-IR" smtClean="0"/>
              <a:pPr/>
              <a:t>05/11/1436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9E8A-961C-4B31-8320-19B44BA1F06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3072-1E28-4735-B338-4EE941FA8838}" type="datetimeFigureOut">
              <a:rPr lang="fa-IR" smtClean="0"/>
              <a:pPr/>
              <a:t>05/11/1436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9E8A-961C-4B31-8320-19B44BA1F06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3072-1E28-4735-B338-4EE941FA8838}" type="datetimeFigureOut">
              <a:rPr lang="fa-IR" smtClean="0"/>
              <a:pPr/>
              <a:t>05/11/1436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9E8A-961C-4B31-8320-19B44BA1F06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3072-1E28-4735-B338-4EE941FA8838}" type="datetimeFigureOut">
              <a:rPr lang="fa-IR" smtClean="0"/>
              <a:pPr/>
              <a:t>05/11/1436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9E8A-961C-4B31-8320-19B44BA1F06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3072-1E28-4735-B338-4EE941FA8838}" type="datetimeFigureOut">
              <a:rPr lang="fa-IR" smtClean="0"/>
              <a:pPr/>
              <a:t>05/11/1436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9E8A-961C-4B31-8320-19B44BA1F06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3072-1E28-4735-B338-4EE941FA8838}" type="datetimeFigureOut">
              <a:rPr lang="fa-IR" smtClean="0"/>
              <a:pPr/>
              <a:t>05/11/1436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9E8A-961C-4B31-8320-19B44BA1F06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3072-1E28-4735-B338-4EE941FA8838}" type="datetimeFigureOut">
              <a:rPr lang="fa-IR" smtClean="0"/>
              <a:pPr/>
              <a:t>05/11/1436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9E8A-961C-4B31-8320-19B44BA1F06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3072-1E28-4735-B338-4EE941FA8838}" type="datetimeFigureOut">
              <a:rPr lang="fa-IR" smtClean="0"/>
              <a:pPr/>
              <a:t>05/11/1436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9E8A-961C-4B31-8320-19B44BA1F06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B3072-1E28-4735-B338-4EE941FA8838}" type="datetimeFigureOut">
              <a:rPr lang="fa-IR" smtClean="0"/>
              <a:pPr/>
              <a:t>05/11/1436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C9E8A-961C-4B31-8320-19B44BA1F06B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0" name="Picture 4" descr="flow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413"/>
            <a:ext cx="9251504" cy="6856413"/>
          </a:xfrm>
          <a:prstGeom prst="rect">
            <a:avLst/>
          </a:prstGeom>
          <a:noFill/>
        </p:spPr>
      </p:pic>
      <p:pic>
        <p:nvPicPr>
          <p:cNvPr id="55301" name="Picture 5" descr="6_besme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5963" y="0"/>
            <a:ext cx="2916237" cy="3671888"/>
          </a:xfrm>
          <a:prstGeom prst="rect">
            <a:avLst/>
          </a:prstGeom>
          <a:noFill/>
        </p:spPr>
      </p:pic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285720" y="2500306"/>
            <a:ext cx="6643734" cy="1571636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B Nazanin" pitchFamily="2" charset="-78"/>
              </a:rPr>
              <a:t/>
            </a:r>
            <a:br>
              <a:rPr kumimoji="0" lang="fa-I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B Nazanin" pitchFamily="2" charset="-78"/>
              </a:rPr>
            </a:br>
            <a:r>
              <a:rPr kumimoji="0" lang="fa-I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B Nazanin" pitchFamily="2" charset="-78"/>
              </a:rPr>
              <a:t/>
            </a:r>
            <a:br>
              <a:rPr kumimoji="0" lang="fa-I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B Nazanin" pitchFamily="2" charset="-78"/>
              </a:rPr>
            </a:br>
            <a:r>
              <a:rPr kumimoji="0" lang="fa-I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B Nazanin" pitchFamily="2" charset="-78"/>
              </a:rPr>
              <a:t/>
            </a:r>
            <a:br>
              <a:rPr kumimoji="0" lang="fa-I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B Nazanin" pitchFamily="2" charset="-78"/>
              </a:rPr>
            </a:br>
            <a:r>
              <a:rPr kumimoji="0" lang="fa-I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B Nazanin" pitchFamily="2" charset="-78"/>
              </a:rPr>
              <a:t/>
            </a:r>
            <a:br>
              <a:rPr kumimoji="0" lang="fa-I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B Nazanin" pitchFamily="2" charset="-78"/>
              </a:rPr>
            </a:br>
            <a:endParaRPr kumimoji="0" lang="en-US" sz="75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B Nazanin" pitchFamily="2" charset="-78"/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719572" y="4569628"/>
            <a:ext cx="7704856" cy="10715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a-I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cs typeface="B Nazanin" pitchFamily="2" charset="-78"/>
              </a:rPr>
              <a:t>معاونت بهداشتی دانشگاه علوم پزشکی کرمانشاه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a-I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cs typeface="B Nazanin" pitchFamily="2" charset="-78"/>
              </a:rPr>
              <a:t>گروه مهندسی بهداشت محیط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800" b="1" dirty="0" smtClean="0">
                <a:solidFill>
                  <a:srgbClr val="C00000"/>
                </a:solidFill>
              </a:rPr>
              <a:t>وضعیت برنامه های بهداشت محیط مرکز بهداشت شهرستان پاوه</a:t>
            </a:r>
            <a:endParaRPr lang="fa-IR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3917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899592" y="5805264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a-IR" b="1" dirty="0">
                <a:solidFill>
                  <a:srgbClr val="C00000"/>
                </a:solidFill>
              </a:rPr>
              <a:t>اولویت ها: 1- برنامه ریزی در ستاد </a:t>
            </a:r>
            <a:r>
              <a:rPr lang="fa-IR" b="1" dirty="0" smtClean="0">
                <a:solidFill>
                  <a:srgbClr val="C00000"/>
                </a:solidFill>
              </a:rPr>
              <a:t>2- </a:t>
            </a:r>
            <a:r>
              <a:rPr lang="fa-IR" b="1" dirty="0">
                <a:solidFill>
                  <a:srgbClr val="C00000"/>
                </a:solidFill>
              </a:rPr>
              <a:t>مدیریت پسماند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800" b="1" dirty="0" smtClean="0">
                <a:solidFill>
                  <a:srgbClr val="C00000"/>
                </a:solidFill>
              </a:rPr>
              <a:t>وضعیت برنامه های بهداشت محیط مرکز بهداشت شهرستان ثلاث</a:t>
            </a:r>
            <a:endParaRPr lang="fa-IR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3556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611560" y="5589240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a-IR" b="1" dirty="0">
                <a:solidFill>
                  <a:srgbClr val="C00000"/>
                </a:solidFill>
              </a:rPr>
              <a:t>اولویت ها: 1- برنامه ریزی در ستاد </a:t>
            </a:r>
            <a:r>
              <a:rPr lang="fa-IR" b="1" dirty="0" smtClean="0">
                <a:solidFill>
                  <a:srgbClr val="C00000"/>
                </a:solidFill>
              </a:rPr>
              <a:t>2آب وفاضلاب3- </a:t>
            </a:r>
            <a:r>
              <a:rPr lang="fa-IR" b="1" dirty="0">
                <a:solidFill>
                  <a:srgbClr val="C00000"/>
                </a:solidFill>
              </a:rPr>
              <a:t>مدیریت پسماند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800" b="1" dirty="0" smtClean="0">
                <a:solidFill>
                  <a:srgbClr val="C00000"/>
                </a:solidFill>
              </a:rPr>
              <a:t>وضعیت برنامه های بهداشت محیط مرکز بهداشت شهرستان دالاهو</a:t>
            </a:r>
            <a:endParaRPr lang="fa-IR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36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395536" y="5445224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a-IR" b="1" dirty="0">
                <a:solidFill>
                  <a:srgbClr val="C00000"/>
                </a:solidFill>
              </a:rPr>
              <a:t>اولویت ها: 1- برنامه ریزی در ستاد </a:t>
            </a:r>
            <a:r>
              <a:rPr lang="fa-IR" b="1" dirty="0" smtClean="0">
                <a:solidFill>
                  <a:srgbClr val="C00000"/>
                </a:solidFill>
              </a:rPr>
              <a:t>2-آب وفاضلاب3- بهداشت هوا</a:t>
            </a:r>
            <a:endParaRPr lang="fa-I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400" b="1" dirty="0" smtClean="0">
                <a:solidFill>
                  <a:srgbClr val="C00000"/>
                </a:solidFill>
              </a:rPr>
              <a:t>وضعیت برنامه های بهداشت محیط مرکز بهداشت شهرستان سرپل ذهاب </a:t>
            </a:r>
            <a:endParaRPr lang="fa-IR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36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467544" y="5589240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a-IR" b="1" dirty="0">
                <a:solidFill>
                  <a:srgbClr val="C00000"/>
                </a:solidFill>
              </a:rPr>
              <a:t>اولویت ها: 1- برنامه ریزی در ستاد </a:t>
            </a:r>
            <a:r>
              <a:rPr lang="fa-IR" b="1" dirty="0" smtClean="0">
                <a:solidFill>
                  <a:srgbClr val="C00000"/>
                </a:solidFill>
              </a:rPr>
              <a:t>2-آب وفاضلاب  </a:t>
            </a:r>
            <a:r>
              <a:rPr lang="fa-IR" b="1" dirty="0">
                <a:solidFill>
                  <a:srgbClr val="C00000"/>
                </a:solidFill>
              </a:rPr>
              <a:t>3- </a:t>
            </a:r>
            <a:r>
              <a:rPr lang="fa-IR" b="1" dirty="0" smtClean="0">
                <a:solidFill>
                  <a:srgbClr val="C00000"/>
                </a:solidFill>
              </a:rPr>
              <a:t>بهداشت هوا </a:t>
            </a:r>
            <a:endParaRPr lang="fa-I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800" b="1" dirty="0" smtClean="0">
                <a:solidFill>
                  <a:srgbClr val="C00000"/>
                </a:solidFill>
              </a:rPr>
              <a:t>وضعیت برنامه های بهداشت محیط مرکز بهداشت شهرستان سنقر</a:t>
            </a:r>
            <a:endParaRPr lang="fa-IR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348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611560" y="5517232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a-IR" b="1" dirty="0">
                <a:solidFill>
                  <a:srgbClr val="C00000"/>
                </a:solidFill>
              </a:rPr>
              <a:t>اولویت ها: 1- برنامه ریزی در ستاد 2-آب وفاضلاب  3- بهداشت هوا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800" b="1" dirty="0" smtClean="0">
                <a:solidFill>
                  <a:srgbClr val="C00000"/>
                </a:solidFill>
              </a:rPr>
              <a:t>وضعیت برنامه های بهداشت محیط مرکز بهداشت شهرستان صحنه </a:t>
            </a:r>
            <a:endParaRPr lang="fa-IR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3701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547664" y="5805264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a-IR" b="1" dirty="0">
                <a:solidFill>
                  <a:srgbClr val="C00000"/>
                </a:solidFill>
              </a:rPr>
              <a:t>اولویت ها: 1- برنامه ریزی در ستاد </a:t>
            </a:r>
            <a:r>
              <a:rPr lang="fa-IR" b="1" dirty="0" smtClean="0">
                <a:solidFill>
                  <a:srgbClr val="C00000"/>
                </a:solidFill>
              </a:rPr>
              <a:t>2-مدیریت پسماند3- </a:t>
            </a:r>
            <a:r>
              <a:rPr lang="fa-IR" b="1" dirty="0">
                <a:solidFill>
                  <a:srgbClr val="C00000"/>
                </a:solidFill>
              </a:rPr>
              <a:t>بهداشت هوا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800" b="1" dirty="0" smtClean="0">
                <a:solidFill>
                  <a:srgbClr val="C00000"/>
                </a:solidFill>
              </a:rPr>
              <a:t>وضعیت برنامه های بهداشت محیط مرکز بهداشت شهرستان گیلانغرب</a:t>
            </a:r>
            <a:endParaRPr lang="fa-IR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36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539552" y="5517232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a-IR" b="1" dirty="0">
                <a:solidFill>
                  <a:srgbClr val="C00000"/>
                </a:solidFill>
              </a:rPr>
              <a:t>اولویت ها: 1- برنامه ریزی در ستاد 2-آب وفاضلاب  3- بهداشت هوا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000" b="1" dirty="0" smtClean="0">
                <a:solidFill>
                  <a:srgbClr val="C00000"/>
                </a:solidFill>
              </a:rPr>
              <a:t>وضعیت برنامه های بهداشت محیط مرکز بهداشت شهرستان قصرشیرین</a:t>
            </a:r>
            <a:endParaRPr lang="fa-IR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3556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539552" y="5589240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a-IR" b="1" dirty="0">
                <a:solidFill>
                  <a:srgbClr val="C00000"/>
                </a:solidFill>
              </a:rPr>
              <a:t>اولویت ها: 1- برنامه ریزی در </a:t>
            </a:r>
            <a:r>
              <a:rPr lang="fa-IR" b="1" dirty="0" smtClean="0">
                <a:solidFill>
                  <a:srgbClr val="C00000"/>
                </a:solidFill>
              </a:rPr>
              <a:t>ستاد2 -آب </a:t>
            </a:r>
            <a:r>
              <a:rPr lang="fa-IR" b="1" dirty="0">
                <a:solidFill>
                  <a:srgbClr val="C00000"/>
                </a:solidFill>
              </a:rPr>
              <a:t>وفاضلاب  3- بهداشت هوا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800" b="1" dirty="0" smtClean="0">
                <a:solidFill>
                  <a:srgbClr val="C00000"/>
                </a:solidFill>
              </a:rPr>
              <a:t>وضعیت برنامه های بهداشت محیط مرکز بهداشت شهرستان هرسین</a:t>
            </a:r>
            <a:endParaRPr lang="fa-IR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3412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555776" y="5517232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a-IR" b="1" dirty="0">
                <a:solidFill>
                  <a:srgbClr val="C00000"/>
                </a:solidFill>
              </a:rPr>
              <a:t>اولویت ها: 1- </a:t>
            </a:r>
            <a:r>
              <a:rPr lang="fa-IR" b="1" dirty="0" smtClean="0">
                <a:solidFill>
                  <a:srgbClr val="C00000"/>
                </a:solidFill>
              </a:rPr>
              <a:t>سازماندهی2-آب </a:t>
            </a:r>
            <a:r>
              <a:rPr lang="fa-IR" b="1" dirty="0">
                <a:solidFill>
                  <a:srgbClr val="C00000"/>
                </a:solidFill>
              </a:rPr>
              <a:t>وفاضلاب  3- بهداشت هوا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800" b="1" dirty="0" smtClean="0">
                <a:solidFill>
                  <a:srgbClr val="C00000"/>
                </a:solidFill>
              </a:rPr>
              <a:t>وضعیت برنامه های بهداشت محیط مرکز بهداشت شهرستان روانسر</a:t>
            </a:r>
            <a:endParaRPr lang="fa-IR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348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467544" y="5445224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a-IR" b="1" dirty="0">
                <a:solidFill>
                  <a:srgbClr val="C00000"/>
                </a:solidFill>
              </a:rPr>
              <a:t>اولویت ها: 1- برنامه ریزی در ستاد 2-آب وفاضلاب  3- بهداشت </a:t>
            </a:r>
            <a:r>
              <a:rPr lang="fa-IR" b="1" dirty="0" smtClean="0">
                <a:solidFill>
                  <a:srgbClr val="C00000"/>
                </a:solidFill>
              </a:rPr>
              <a:t>هوا ومدیریت پسماند  </a:t>
            </a:r>
            <a:endParaRPr lang="fa-I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9512" y="692692"/>
          <a:ext cx="8640960" cy="5760643"/>
        </p:xfrm>
        <a:graphic>
          <a:graphicData uri="http://schemas.openxmlformats.org/drawingml/2006/table">
            <a:tbl>
              <a:tblPr rtl="1"/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576065">
                <a:tc gridSpan="8"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جدول نتایج پایش ستاد شهرستانهای استان کرمانشاه بر اساس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FSH Monitoring </a:t>
                      </a:r>
                      <a:r>
                        <a:rPr lang="fa-IR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به تفکیک برنامه در دی ماه سال 1393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نام شهرستان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برنامه ریزی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سازماندهی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آب و فاضلاب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مواد غذایی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بهسازی محیط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کاهش خطر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م پسماند و م درمانی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بهداشت هوا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امتیاز کسب شده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میانگین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رتبه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7606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اسلام آباد غرب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پاوه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ثلاث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جوانرود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دالاهو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76.8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روانسر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سرپل ذهاب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86.8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سنقر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صحنه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68.38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قصرشیرین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کرمانشاه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87.7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کنگاور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گیلانغرب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هرسین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46.75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میانگین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a-IR" sz="2800" b="1" dirty="0" smtClean="0">
                <a:solidFill>
                  <a:srgbClr val="C00000"/>
                </a:solidFill>
              </a:rPr>
              <a:t>وضعیت برنامه های بهداشت محیط مرکز بهداشت شهرستان کنگاور </a:t>
            </a:r>
            <a:endParaRPr lang="fa-IR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36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611560" y="5661248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a-IR" b="1" dirty="0">
                <a:solidFill>
                  <a:srgbClr val="C00000"/>
                </a:solidFill>
              </a:rPr>
              <a:t>اولویت ها: 1- برنامه ریزی در ستاد 2-آب وفاضلاب  3- بهداشت </a:t>
            </a:r>
            <a:r>
              <a:rPr lang="fa-IR" b="1" dirty="0" smtClean="0">
                <a:solidFill>
                  <a:srgbClr val="C00000"/>
                </a:solidFill>
              </a:rPr>
              <a:t>هوا ومدیریت پسماند </a:t>
            </a:r>
            <a:endParaRPr lang="fa-I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800" b="1" dirty="0" smtClean="0">
                <a:solidFill>
                  <a:srgbClr val="C00000"/>
                </a:solidFill>
              </a:rPr>
              <a:t>وضعیت برنامه های بهداشت محیط مرکز بهداشت شهرستان کرمانشاه</a:t>
            </a:r>
            <a:endParaRPr lang="fa-IR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36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611560" y="5589240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a-IR" b="1" dirty="0">
                <a:solidFill>
                  <a:srgbClr val="C00000"/>
                </a:solidFill>
              </a:rPr>
              <a:t>اولویت ها: 1- </a:t>
            </a:r>
            <a:r>
              <a:rPr lang="fa-IR" b="1" dirty="0" smtClean="0">
                <a:solidFill>
                  <a:srgbClr val="C00000"/>
                </a:solidFill>
              </a:rPr>
              <a:t>آب </a:t>
            </a:r>
            <a:r>
              <a:rPr lang="fa-IR" b="1" dirty="0">
                <a:solidFill>
                  <a:srgbClr val="C00000"/>
                </a:solidFill>
              </a:rPr>
              <a:t>وفاضلاب  </a:t>
            </a:r>
            <a:r>
              <a:rPr lang="fa-IR" b="1" dirty="0" smtClean="0">
                <a:solidFill>
                  <a:srgbClr val="C00000"/>
                </a:solidFill>
              </a:rPr>
              <a:t>2- </a:t>
            </a:r>
            <a:r>
              <a:rPr lang="fa-IR" b="1" dirty="0">
                <a:solidFill>
                  <a:srgbClr val="C00000"/>
                </a:solidFill>
              </a:rPr>
              <a:t>بهداشت </a:t>
            </a:r>
            <a:r>
              <a:rPr lang="fa-IR" b="1" dirty="0" smtClean="0">
                <a:solidFill>
                  <a:srgbClr val="C00000"/>
                </a:solidFill>
              </a:rPr>
              <a:t>هوا ومدیریت پسماند </a:t>
            </a:r>
            <a:endParaRPr lang="fa-I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800" b="1" dirty="0" smtClean="0">
                <a:solidFill>
                  <a:srgbClr val="C00000"/>
                </a:solidFill>
              </a:rPr>
              <a:t>وضعیت برنامه های بهداشت محیط مرکز بهداشت شهرستان جوانرود</a:t>
            </a:r>
            <a:endParaRPr lang="fa-IR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3340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539552" y="5445224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a-IR" b="1" dirty="0">
                <a:solidFill>
                  <a:srgbClr val="C00000"/>
                </a:solidFill>
              </a:rPr>
              <a:t>اولویت ها: 1- برنامه ریزی در ستاد </a:t>
            </a:r>
            <a:r>
              <a:rPr lang="fa-IR" b="1" dirty="0" smtClean="0">
                <a:solidFill>
                  <a:srgbClr val="C00000"/>
                </a:solidFill>
              </a:rPr>
              <a:t>2-مدیریت پسماند و </a:t>
            </a:r>
            <a:r>
              <a:rPr lang="fa-IR" b="1" dirty="0">
                <a:solidFill>
                  <a:srgbClr val="C00000"/>
                </a:solidFill>
              </a:rPr>
              <a:t>بهداشت هوا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611560" y="980728"/>
          <a:ext cx="813690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395536" y="404664"/>
          <a:ext cx="8208912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-2" y="260644"/>
          <a:ext cx="8964490" cy="7345680"/>
        </p:xfrm>
        <a:graphic>
          <a:graphicData uri="http://schemas.openxmlformats.org/drawingml/2006/table">
            <a:tbl>
              <a:tblPr rtl="1" firstRow="1" bandRow="1">
                <a:tableStyleId>{8A107856-5554-42FB-B03E-39F5DBC370BA}</a:tableStyleId>
              </a:tblPr>
              <a:tblGrid>
                <a:gridCol w="1792898"/>
                <a:gridCol w="1792898"/>
                <a:gridCol w="1792898"/>
                <a:gridCol w="1792898"/>
                <a:gridCol w="1792898"/>
              </a:tblGrid>
              <a:tr h="344247">
                <a:tc gridSpan="5"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جدول اولویت های ستادی شبکه ها براساس نتایج پایش به تفکیک برنامه و فرایند</a:t>
                      </a:r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  <a:tr h="344247"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شهرستان</a:t>
                      </a:r>
                      <a:endParaRPr lang="fa-I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اولویت بر اساس برنامه</a:t>
                      </a:r>
                      <a:endParaRPr lang="fa-I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اولویت بر اساس فرایند</a:t>
                      </a:r>
                      <a:endParaRPr lang="fa-I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  <a:tr h="602432"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اولویت اول</a:t>
                      </a:r>
                      <a:endParaRPr lang="fa-I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اولویت دوم</a:t>
                      </a:r>
                      <a:endParaRPr lang="fa-I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اولویت اول</a:t>
                      </a:r>
                    </a:p>
                    <a:p>
                      <a:pPr algn="ctr" rtl="1"/>
                      <a:endParaRPr lang="fa-I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/>
                        <a:t>اولویت دوم</a:t>
                      </a:r>
                    </a:p>
                    <a:p>
                      <a:pPr algn="ctr" rtl="1"/>
                      <a:endParaRPr lang="fa-IR" b="1" dirty="0"/>
                    </a:p>
                  </a:txBody>
                  <a:tcPr/>
                </a:tc>
              </a:tr>
              <a:tr h="28687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u="none" strike="noStrike" dirty="0"/>
                        <a:t>اسلام آباد غرب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/>
                        <a:t>کاهش خطربلایا</a:t>
                      </a:r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/>
                        <a:t>مدیریت پسماند</a:t>
                      </a:r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/>
                        <a:t>برنامه ریزی</a:t>
                      </a:r>
                      <a:endParaRPr lang="fa-I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/>
                        <a:t>سازماندهی</a:t>
                      </a:r>
                      <a:endParaRPr lang="fa-IR" sz="1200" b="1" dirty="0"/>
                    </a:p>
                  </a:txBody>
                  <a:tcPr/>
                </a:tc>
              </a:tr>
              <a:tr h="48768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u="none" strike="noStrike" dirty="0"/>
                        <a:t>پاوه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dirty="0" smtClean="0"/>
                        <a:t>مدیریت پسماند</a:t>
                      </a:r>
                    </a:p>
                    <a:p>
                      <a:pPr algn="ctr" rtl="1"/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/>
                        <a:t>موادغذایی</a:t>
                      </a:r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/>
                        <a:t>برنامه ریزی</a:t>
                      </a:r>
                      <a:endParaRPr lang="fa-I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/>
                        <a:t>سازماندهی</a:t>
                      </a:r>
                      <a:endParaRPr lang="fa-IR" sz="1200" b="1" dirty="0"/>
                    </a:p>
                  </a:txBody>
                  <a:tcPr/>
                </a:tc>
              </a:tr>
              <a:tr h="28687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u="none" strike="noStrike" dirty="0"/>
                        <a:t>ثلاث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/>
                        <a:t>آب و فاضلاب</a:t>
                      </a:r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/>
                        <a:t>بهسازی محیط</a:t>
                      </a:r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smtClean="0"/>
                        <a:t>برنامه ریزی</a:t>
                      </a:r>
                      <a:endParaRPr lang="fa-I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/>
                        <a:t>سازماندهی</a:t>
                      </a:r>
                      <a:endParaRPr lang="fa-IR" sz="1200" b="1" dirty="0"/>
                    </a:p>
                  </a:txBody>
                  <a:tcPr/>
                </a:tc>
              </a:tr>
              <a:tr h="48768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u="none" strike="noStrike" dirty="0"/>
                        <a:t>جوانرود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dirty="0" smtClean="0"/>
                        <a:t>کاهش خطربلایا</a:t>
                      </a:r>
                    </a:p>
                    <a:p>
                      <a:pPr algn="ctr" rtl="1"/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dirty="0" smtClean="0"/>
                        <a:t>آب و فاضلاب</a:t>
                      </a:r>
                    </a:p>
                    <a:p>
                      <a:pPr algn="ctr" rtl="1"/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/>
                        <a:t>برنامه ریزی</a:t>
                      </a:r>
                      <a:endParaRPr lang="fa-I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/>
                        <a:t>سازماندهی</a:t>
                      </a:r>
                      <a:endParaRPr lang="fa-IR" sz="1200" b="1" dirty="0"/>
                    </a:p>
                  </a:txBody>
                  <a:tcPr/>
                </a:tc>
              </a:tr>
              <a:tr h="48768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u="none" strike="noStrike" dirty="0"/>
                        <a:t>دالاهو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dirty="0" smtClean="0"/>
                        <a:t>کاهش خطربلایا</a:t>
                      </a:r>
                    </a:p>
                    <a:p>
                      <a:pPr algn="ctr" rtl="1"/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dirty="0" smtClean="0"/>
                        <a:t>مدیریت پسماند</a:t>
                      </a:r>
                    </a:p>
                    <a:p>
                      <a:pPr algn="ctr" rtl="1"/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/>
                        <a:t>برنامه ریزی</a:t>
                      </a:r>
                      <a:endParaRPr lang="fa-I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/>
                        <a:t>سازماندهی</a:t>
                      </a:r>
                      <a:endParaRPr lang="fa-IR" sz="1200" b="1" dirty="0"/>
                    </a:p>
                  </a:txBody>
                  <a:tcPr/>
                </a:tc>
              </a:tr>
              <a:tr h="48768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u="none" strike="noStrike" dirty="0"/>
                        <a:t>روانسر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dirty="0" smtClean="0"/>
                        <a:t>کاهش خطربلایا</a:t>
                      </a:r>
                    </a:p>
                    <a:p>
                      <a:pPr algn="ctr" rtl="1"/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dirty="0" smtClean="0"/>
                        <a:t>مدیریت پسماند</a:t>
                      </a:r>
                    </a:p>
                    <a:p>
                      <a:pPr algn="ctr" rtl="1"/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/>
                        <a:t>برنامه ریزی</a:t>
                      </a:r>
                      <a:endParaRPr lang="fa-I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/>
                        <a:t>سازماندهی</a:t>
                      </a:r>
                      <a:endParaRPr lang="fa-IR" sz="1200" b="1" dirty="0"/>
                    </a:p>
                  </a:txBody>
                  <a:tcPr/>
                </a:tc>
              </a:tr>
              <a:tr h="48768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u="none" strike="noStrike" dirty="0"/>
                        <a:t>سرپل ذهاب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/>
                        <a:t>بهسازی محیط</a:t>
                      </a:r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dirty="0" smtClean="0"/>
                        <a:t>کاهش خطربلایا</a:t>
                      </a:r>
                    </a:p>
                    <a:p>
                      <a:pPr algn="ctr" rtl="1"/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smtClean="0"/>
                        <a:t>برنامه ریزی</a:t>
                      </a:r>
                      <a:endParaRPr lang="fa-I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/>
                        <a:t>سازماندهی</a:t>
                      </a:r>
                      <a:endParaRPr lang="fa-IR" sz="1200" b="1" dirty="0"/>
                    </a:p>
                  </a:txBody>
                  <a:tcPr/>
                </a:tc>
              </a:tr>
              <a:tr h="48768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u="none" strike="noStrike" dirty="0"/>
                        <a:t>سنقر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dirty="0" smtClean="0"/>
                        <a:t>کاهش خطربلایا</a:t>
                      </a:r>
                    </a:p>
                    <a:p>
                      <a:pPr algn="ctr" rtl="1"/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/>
                        <a:t>مواد غذایی</a:t>
                      </a:r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smtClean="0"/>
                        <a:t>برنامه ریزی</a:t>
                      </a:r>
                      <a:endParaRPr lang="fa-I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/>
                        <a:t>سازماندهی</a:t>
                      </a:r>
                      <a:endParaRPr lang="fa-IR" sz="1200" b="1" dirty="0"/>
                    </a:p>
                  </a:txBody>
                  <a:tcPr/>
                </a:tc>
              </a:tr>
              <a:tr h="48768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u="none" strike="noStrike" dirty="0"/>
                        <a:t>صحنه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dirty="0" smtClean="0"/>
                        <a:t>کاهش خطربلایا</a:t>
                      </a:r>
                    </a:p>
                    <a:p>
                      <a:pPr algn="ctr" rtl="1"/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/>
                        <a:t>مواد غذایی</a:t>
                      </a:r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smtClean="0"/>
                        <a:t>برنامه ریزی</a:t>
                      </a:r>
                      <a:endParaRPr lang="fa-I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/>
                        <a:t>سازماندهی</a:t>
                      </a:r>
                      <a:endParaRPr lang="fa-IR" sz="1200" b="1" dirty="0"/>
                    </a:p>
                  </a:txBody>
                  <a:tcPr/>
                </a:tc>
              </a:tr>
              <a:tr h="28687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u="none" strike="noStrike" dirty="0"/>
                        <a:t>قصرشیرین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/>
                        <a:t>مواد غذایی</a:t>
                      </a:r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/>
                        <a:t>آب و فاضلاب</a:t>
                      </a:r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smtClean="0"/>
                        <a:t>برنامه ریزی</a:t>
                      </a:r>
                      <a:endParaRPr lang="fa-I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/>
                        <a:t>سازماندهی</a:t>
                      </a:r>
                      <a:endParaRPr lang="fa-IR" sz="1200" b="1" dirty="0"/>
                    </a:p>
                  </a:txBody>
                  <a:tcPr/>
                </a:tc>
              </a:tr>
              <a:tr h="48768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u="none" strike="noStrike" dirty="0"/>
                        <a:t>کرمانشاه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dirty="0" smtClean="0"/>
                        <a:t>کاهش خطربلایا</a:t>
                      </a:r>
                    </a:p>
                    <a:p>
                      <a:pPr algn="ctr" rtl="1"/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dirty="0" smtClean="0"/>
                        <a:t>مدیریت پسماند</a:t>
                      </a:r>
                    </a:p>
                    <a:p>
                      <a:pPr algn="ctr" rtl="1"/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smtClean="0"/>
                        <a:t>برنامه ریزی</a:t>
                      </a:r>
                      <a:endParaRPr lang="fa-I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/>
                        <a:t>سازماندهی</a:t>
                      </a:r>
                      <a:endParaRPr lang="fa-IR" sz="1200" b="1" dirty="0"/>
                    </a:p>
                  </a:txBody>
                  <a:tcPr/>
                </a:tc>
              </a:tr>
              <a:tr h="28687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u="none" strike="noStrike" dirty="0"/>
                        <a:t>کنگاور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/>
                        <a:t>مدیریت</a:t>
                      </a:r>
                      <a:r>
                        <a:rPr lang="fa-IR" sz="1400" b="1" baseline="0" dirty="0" smtClean="0"/>
                        <a:t> پسماند</a:t>
                      </a:r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/>
                        <a:t>مواد غذایی</a:t>
                      </a:r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smtClean="0"/>
                        <a:t>برنامه ریزی</a:t>
                      </a:r>
                      <a:endParaRPr lang="fa-I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/>
                        <a:t>سازماندهی</a:t>
                      </a:r>
                      <a:endParaRPr lang="fa-IR" sz="1200" b="1" dirty="0"/>
                    </a:p>
                  </a:txBody>
                  <a:tcPr/>
                </a:tc>
              </a:tr>
              <a:tr h="286873"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/>
                        <a:t>گیلانغرب</a:t>
                      </a:r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/>
                        <a:t>بهسازی محیط</a:t>
                      </a:r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/>
                        <a:t>مواد غذایی</a:t>
                      </a:r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smtClean="0"/>
                        <a:t>برنامه ریزی</a:t>
                      </a:r>
                      <a:endParaRPr lang="fa-I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/>
                        <a:t>سازماندهی</a:t>
                      </a:r>
                      <a:endParaRPr lang="fa-IR" sz="1200" b="1" dirty="0"/>
                    </a:p>
                  </a:txBody>
                  <a:tcPr/>
                </a:tc>
              </a:tr>
              <a:tr h="286873"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/>
                        <a:t>هرسین</a:t>
                      </a:r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/>
                        <a:t>بهسازی محیط</a:t>
                      </a:r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/>
                        <a:t>مواد غذایی</a:t>
                      </a:r>
                      <a:endParaRPr lang="fa-I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/>
                        <a:t>برنامه ریزی</a:t>
                      </a:r>
                      <a:endParaRPr lang="fa-I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200" b="1" dirty="0" smtClean="0"/>
                        <a:t>سازماندهی</a:t>
                      </a:r>
                      <a:endParaRPr lang="fa-IR" sz="1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800" b="1" dirty="0" smtClean="0"/>
              <a:t>میانگین امتیاز برنامه های سلامت محیط در پایش اول</a:t>
            </a:r>
            <a:endParaRPr lang="fa-IR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800" b="1" dirty="0" smtClean="0"/>
              <a:t>میانگین امتیاز فرایندها در پایش اول</a:t>
            </a:r>
            <a:endParaRPr lang="fa-IR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000" b="1" dirty="0" smtClean="0"/>
              <a:t>نمودار مقایسه میانگین استانی امتیاز کسب شده از برنامه های سلامت محیط به تفکیک شهرستانها بر اساس چک لیست</a:t>
            </a:r>
            <a:endParaRPr lang="fa-IR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268760"/>
          <a:ext cx="871296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400" b="1" dirty="0" smtClean="0">
                <a:solidFill>
                  <a:srgbClr val="C00000"/>
                </a:solidFill>
              </a:rPr>
              <a:t>وضعیت برنامه  های بهداشت محیط مرکز بهداشت شهرستان اسلام آباد غرب</a:t>
            </a:r>
            <a:endParaRPr lang="fa-IR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01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23528" y="54452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اولویت</a:t>
            </a:r>
            <a:r>
              <a:rPr kumimoji="0" lang="fa-IR" sz="24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ها: 1- برنامه ریزی در ستاد 2-سازماندهی 3- مدیریت پسماند  </a:t>
            </a:r>
            <a:endParaRPr kumimoji="0" lang="fa-IR" sz="2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762</Words>
  <Application>Microsoft Office PowerPoint</Application>
  <PresentationFormat>On-screen Show (4:3)</PresentationFormat>
  <Paragraphs>330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میانگین امتیاز برنامه های سلامت محیط در پایش اول</vt:lpstr>
      <vt:lpstr>میانگین امتیاز فرایندها در پایش اول</vt:lpstr>
      <vt:lpstr>نمودار مقایسه میانگین استانی امتیاز کسب شده از برنامه های سلامت محیط به تفکیک شهرستانها بر اساس چک لیست</vt:lpstr>
      <vt:lpstr>وضعیت برنامه  های بهداشت محیط مرکز بهداشت شهرستان اسلام آباد غرب</vt:lpstr>
      <vt:lpstr>وضعیت برنامه های بهداشت محیط مرکز بهداشت شهرستان پاوه</vt:lpstr>
      <vt:lpstr>وضعیت برنامه های بهداشت محیط مرکز بهداشت شهرستان ثلاث</vt:lpstr>
      <vt:lpstr>وضعیت برنامه های بهداشت محیط مرکز بهداشت شهرستان دالاهو</vt:lpstr>
      <vt:lpstr>وضعیت برنامه های بهداشت محیط مرکز بهداشت شهرستان سرپل ذهاب </vt:lpstr>
      <vt:lpstr>وضعیت برنامه های بهداشت محیط مرکز بهداشت شهرستان سنقر</vt:lpstr>
      <vt:lpstr>وضعیت برنامه های بهداشت محیط مرکز بهداشت شهرستان صحنه </vt:lpstr>
      <vt:lpstr>وضعیت برنامه های بهداشت محیط مرکز بهداشت شهرستان گیلانغرب</vt:lpstr>
      <vt:lpstr>وضعیت برنامه های بهداشت محیط مرکز بهداشت شهرستان قصرشیرین</vt:lpstr>
      <vt:lpstr>وضعیت برنامه های بهداشت محیط مرکز بهداشت شهرستان هرسین</vt:lpstr>
      <vt:lpstr>وضعیت برنامه های بهداشت محیط مرکز بهداشت شهرستان روانسر</vt:lpstr>
      <vt:lpstr>وضعیت برنامه های بهداشت محیط مرکز بهداشت شهرستان کنگاور </vt:lpstr>
      <vt:lpstr>وضعیت برنامه های بهداشت محیط مرکز بهداشت شهرستان کرمانشاه</vt:lpstr>
      <vt:lpstr>وضعیت برنامه های بهداشت محیط مرکز بهداشت شهرستان جوانرود</vt:lpstr>
    </vt:vector>
  </TitlesOfParts>
  <Company>NPSoft.ir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NPSoft</dc:creator>
  <cp:lastModifiedBy>NPSoft</cp:lastModifiedBy>
  <cp:revision>44</cp:revision>
  <dcterms:created xsi:type="dcterms:W3CDTF">2015-01-27T12:26:44Z</dcterms:created>
  <dcterms:modified xsi:type="dcterms:W3CDTF">2015-03-01T09:35:42Z</dcterms:modified>
</cp:coreProperties>
</file>