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tami\Desktop\&#1670;&#1705;%20&#1604;&#1740;&#1587;&#1578;%20&#1662;&#1575;&#1740;&#1588;%20&#1580;&#1583;&#1740;&#1583;\&#1575;&#1705;&#1587;&#1604;%20&#1670;&#1705;%20&#1604;&#1740;&#1587;&#1578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tami\Desktop\&#1670;&#1705;%20&#1604;&#1740;&#1587;&#1578;%20&#1662;&#1575;&#1740;&#1588;%20&#1580;&#1583;&#1740;&#1583;\&#1575;&#1705;&#1587;&#1604;%20&#1670;&#1705;%20&#1604;&#1740;&#1587;&#157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plotArea>
      <c:layout>
        <c:manualLayout>
          <c:layoutTarget val="inner"/>
          <c:xMode val="edge"/>
          <c:yMode val="edge"/>
          <c:x val="0.31062489063867044"/>
          <c:y val="2.8252405949256338E-2"/>
          <c:w val="0.61633114610673667"/>
          <c:h val="0.65861512102653863"/>
        </c:manualLayout>
      </c:layout>
      <c:lineChart>
        <c:grouping val="standard"/>
        <c:ser>
          <c:idx val="0"/>
          <c:order val="0"/>
          <c:tx>
            <c:strRef>
              <c:f>Sheet2!$B$2</c:f>
              <c:strCache>
                <c:ptCount val="1"/>
                <c:pt idx="0">
                  <c:v>برنامه ریزی</c:v>
                </c:pt>
              </c:strCache>
            </c:strRef>
          </c:tx>
          <c:cat>
            <c:strRef>
              <c:f>Sheet2!$A$3:$A$16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Sheet2!$B$3:$B$16</c:f>
              <c:numCache>
                <c:formatCode>General</c:formatCode>
                <c:ptCount val="14"/>
                <c:pt idx="0">
                  <c:v>5.8</c:v>
                </c:pt>
                <c:pt idx="1">
                  <c:v>6</c:v>
                </c:pt>
                <c:pt idx="2">
                  <c:v>3.9</c:v>
                </c:pt>
                <c:pt idx="3">
                  <c:v>4</c:v>
                </c:pt>
                <c:pt idx="4">
                  <c:v>6</c:v>
                </c:pt>
                <c:pt idx="5">
                  <c:v>5</c:v>
                </c:pt>
                <c:pt idx="6">
                  <c:v>5.8</c:v>
                </c:pt>
                <c:pt idx="7">
                  <c:v>4</c:v>
                </c:pt>
                <c:pt idx="8">
                  <c:v>4.38</c:v>
                </c:pt>
                <c:pt idx="9">
                  <c:v>5</c:v>
                </c:pt>
                <c:pt idx="10">
                  <c:v>6.7</c:v>
                </c:pt>
                <c:pt idx="11">
                  <c:v>6.2</c:v>
                </c:pt>
                <c:pt idx="12">
                  <c:v>6</c:v>
                </c:pt>
                <c:pt idx="13">
                  <c:v>5.75</c:v>
                </c:pt>
              </c:numCache>
            </c:numRef>
          </c:val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سازماندهی</c:v>
                </c:pt>
              </c:strCache>
            </c:strRef>
          </c:tx>
          <c:cat>
            <c:strRef>
              <c:f>Sheet2!$A$3:$A$16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Sheet2!$C$3:$C$16</c:f>
              <c:numCache>
                <c:formatCode>General</c:formatCode>
                <c:ptCount val="14"/>
                <c:pt idx="0">
                  <c:v>9</c:v>
                </c:pt>
                <c:pt idx="1">
                  <c:v>8.5</c:v>
                </c:pt>
                <c:pt idx="2">
                  <c:v>7.5</c:v>
                </c:pt>
                <c:pt idx="3">
                  <c:v>7</c:v>
                </c:pt>
                <c:pt idx="4">
                  <c:v>8.8000000000000007</c:v>
                </c:pt>
                <c:pt idx="5">
                  <c:v>7</c:v>
                </c:pt>
                <c:pt idx="6">
                  <c:v>12</c:v>
                </c:pt>
                <c:pt idx="7">
                  <c:v>10</c:v>
                </c:pt>
                <c:pt idx="8">
                  <c:v>9</c:v>
                </c:pt>
                <c:pt idx="9">
                  <c:v>10</c:v>
                </c:pt>
                <c:pt idx="10">
                  <c:v>12</c:v>
                </c:pt>
                <c:pt idx="11">
                  <c:v>9</c:v>
                </c:pt>
                <c:pt idx="12">
                  <c:v>11</c:v>
                </c:pt>
                <c:pt idx="13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Sheet2!$D$2</c:f>
              <c:strCache>
                <c:ptCount val="1"/>
                <c:pt idx="0">
                  <c:v>آب و فاضلاب</c:v>
                </c:pt>
              </c:strCache>
            </c:strRef>
          </c:tx>
          <c:cat>
            <c:strRef>
              <c:f>Sheet2!$A$3:$A$16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Sheet2!$D$3:$D$16</c:f>
              <c:numCache>
                <c:formatCode>General</c:formatCode>
                <c:ptCount val="14"/>
                <c:pt idx="0">
                  <c:v>6</c:v>
                </c:pt>
                <c:pt idx="1">
                  <c:v>8</c:v>
                </c:pt>
                <c:pt idx="2">
                  <c:v>5.5</c:v>
                </c:pt>
                <c:pt idx="3">
                  <c:v>4</c:v>
                </c:pt>
                <c:pt idx="4">
                  <c:v>7</c:v>
                </c:pt>
                <c:pt idx="5">
                  <c:v>4</c:v>
                </c:pt>
                <c:pt idx="6">
                  <c:v>8</c:v>
                </c:pt>
                <c:pt idx="7">
                  <c:v>6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8</c:v>
                </c:pt>
                <c:pt idx="1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Sheet2!$E$2</c:f>
              <c:strCache>
                <c:ptCount val="1"/>
                <c:pt idx="0">
                  <c:v>مواد غذایی</c:v>
                </c:pt>
              </c:strCache>
            </c:strRef>
          </c:tx>
          <c:cat>
            <c:strRef>
              <c:f>Sheet2!$A$3:$A$16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Sheet2!$E$3:$E$16</c:f>
              <c:numCache>
                <c:formatCode>General</c:formatCode>
                <c:ptCount val="14"/>
                <c:pt idx="0">
                  <c:v>10</c:v>
                </c:pt>
                <c:pt idx="1">
                  <c:v>12</c:v>
                </c:pt>
                <c:pt idx="2">
                  <c:v>15</c:v>
                </c:pt>
                <c:pt idx="3">
                  <c:v>12</c:v>
                </c:pt>
                <c:pt idx="4">
                  <c:v>14</c:v>
                </c:pt>
                <c:pt idx="5">
                  <c:v>11</c:v>
                </c:pt>
                <c:pt idx="6">
                  <c:v>17</c:v>
                </c:pt>
                <c:pt idx="7">
                  <c:v>11</c:v>
                </c:pt>
                <c:pt idx="8">
                  <c:v>10</c:v>
                </c:pt>
                <c:pt idx="9">
                  <c:v>12</c:v>
                </c:pt>
                <c:pt idx="10">
                  <c:v>15</c:v>
                </c:pt>
                <c:pt idx="11">
                  <c:v>13</c:v>
                </c:pt>
                <c:pt idx="12">
                  <c:v>13</c:v>
                </c:pt>
                <c:pt idx="13">
                  <c:v>9</c:v>
                </c:pt>
              </c:numCache>
            </c:numRef>
          </c:val>
        </c:ser>
        <c:ser>
          <c:idx val="4"/>
          <c:order val="4"/>
          <c:tx>
            <c:strRef>
              <c:f>Sheet2!$F$2</c:f>
              <c:strCache>
                <c:ptCount val="1"/>
                <c:pt idx="0">
                  <c:v>بهسازی محیط</c:v>
                </c:pt>
              </c:strCache>
            </c:strRef>
          </c:tx>
          <c:cat>
            <c:strRef>
              <c:f>Sheet2!$A$3:$A$16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Sheet2!$F$3:$F$16</c:f>
              <c:numCache>
                <c:formatCode>General</c:formatCode>
                <c:ptCount val="14"/>
                <c:pt idx="0">
                  <c:v>9</c:v>
                </c:pt>
                <c:pt idx="1">
                  <c:v>10</c:v>
                </c:pt>
                <c:pt idx="2">
                  <c:v>8</c:v>
                </c:pt>
                <c:pt idx="3">
                  <c:v>9</c:v>
                </c:pt>
                <c:pt idx="4">
                  <c:v>12</c:v>
                </c:pt>
                <c:pt idx="5">
                  <c:v>8</c:v>
                </c:pt>
                <c:pt idx="6">
                  <c:v>12</c:v>
                </c:pt>
                <c:pt idx="7">
                  <c:v>11</c:v>
                </c:pt>
                <c:pt idx="8">
                  <c:v>11</c:v>
                </c:pt>
                <c:pt idx="9">
                  <c:v>17</c:v>
                </c:pt>
                <c:pt idx="10">
                  <c:v>13</c:v>
                </c:pt>
                <c:pt idx="11">
                  <c:v>13</c:v>
                </c:pt>
                <c:pt idx="12">
                  <c:v>12</c:v>
                </c:pt>
                <c:pt idx="13">
                  <c:v>8</c:v>
                </c:pt>
              </c:numCache>
            </c:numRef>
          </c:val>
        </c:ser>
        <c:ser>
          <c:idx val="5"/>
          <c:order val="5"/>
          <c:tx>
            <c:strRef>
              <c:f>Sheet2!$G$2</c:f>
              <c:strCache>
                <c:ptCount val="1"/>
                <c:pt idx="0">
                  <c:v>کاهش خطر</c:v>
                </c:pt>
              </c:strCache>
            </c:strRef>
          </c:tx>
          <c:cat>
            <c:strRef>
              <c:f>Sheet2!$A$3:$A$16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Sheet2!$G$3:$G$16</c:f>
              <c:numCache>
                <c:formatCode>General</c:formatCode>
                <c:ptCount val="14"/>
                <c:pt idx="0">
                  <c:v>8</c:v>
                </c:pt>
                <c:pt idx="1">
                  <c:v>10</c:v>
                </c:pt>
                <c:pt idx="2">
                  <c:v>9</c:v>
                </c:pt>
                <c:pt idx="3">
                  <c:v>9</c:v>
                </c:pt>
                <c:pt idx="4">
                  <c:v>11</c:v>
                </c:pt>
                <c:pt idx="5">
                  <c:v>7</c:v>
                </c:pt>
                <c:pt idx="6">
                  <c:v>14</c:v>
                </c:pt>
                <c:pt idx="7">
                  <c:v>9</c:v>
                </c:pt>
                <c:pt idx="8">
                  <c:v>10</c:v>
                </c:pt>
                <c:pt idx="9">
                  <c:v>15</c:v>
                </c:pt>
                <c:pt idx="10">
                  <c:v>14</c:v>
                </c:pt>
                <c:pt idx="11">
                  <c:v>15</c:v>
                </c:pt>
                <c:pt idx="12">
                  <c:v>15</c:v>
                </c:pt>
                <c:pt idx="13">
                  <c:v>5</c:v>
                </c:pt>
              </c:numCache>
            </c:numRef>
          </c:val>
        </c:ser>
        <c:ser>
          <c:idx val="6"/>
          <c:order val="6"/>
          <c:tx>
            <c:strRef>
              <c:f>Sheet2!$H$2</c:f>
              <c:strCache>
                <c:ptCount val="1"/>
                <c:pt idx="0">
                  <c:v>م پسماند و م درمانی</c:v>
                </c:pt>
              </c:strCache>
            </c:strRef>
          </c:tx>
          <c:cat>
            <c:strRef>
              <c:f>Sheet2!$A$3:$A$16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Sheet2!$H$3:$H$16</c:f>
              <c:numCache>
                <c:formatCode>General</c:formatCode>
                <c:ptCount val="14"/>
                <c:pt idx="0">
                  <c:v>6</c:v>
                </c:pt>
                <c:pt idx="1">
                  <c:v>7</c:v>
                </c:pt>
                <c:pt idx="2">
                  <c:v>6</c:v>
                </c:pt>
                <c:pt idx="3">
                  <c:v>7</c:v>
                </c:pt>
                <c:pt idx="4">
                  <c:v>10</c:v>
                </c:pt>
                <c:pt idx="5">
                  <c:v>5</c:v>
                </c:pt>
                <c:pt idx="6">
                  <c:v>10</c:v>
                </c:pt>
                <c:pt idx="7">
                  <c:v>10</c:v>
                </c:pt>
                <c:pt idx="8">
                  <c:v>8</c:v>
                </c:pt>
                <c:pt idx="9">
                  <c:v>10</c:v>
                </c:pt>
                <c:pt idx="10">
                  <c:v>11</c:v>
                </c:pt>
                <c:pt idx="11">
                  <c:v>8</c:v>
                </c:pt>
                <c:pt idx="12">
                  <c:v>13</c:v>
                </c:pt>
                <c:pt idx="13">
                  <c:v>5</c:v>
                </c:pt>
              </c:numCache>
            </c:numRef>
          </c:val>
        </c:ser>
        <c:ser>
          <c:idx val="7"/>
          <c:order val="7"/>
          <c:tx>
            <c:strRef>
              <c:f>Sheet2!$I$2</c:f>
              <c:strCache>
                <c:ptCount val="1"/>
                <c:pt idx="0">
                  <c:v>بهداشت هوا</c:v>
                </c:pt>
              </c:strCache>
            </c:strRef>
          </c:tx>
          <c:cat>
            <c:strRef>
              <c:f>Sheet2!$A$3:$A$16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Sheet2!$I$3:$I$16</c:f>
              <c:numCache>
                <c:formatCode>General</c:formatCode>
                <c:ptCount val="14"/>
                <c:pt idx="0">
                  <c:v>7</c:v>
                </c:pt>
                <c:pt idx="1">
                  <c:v>8</c:v>
                </c:pt>
                <c:pt idx="2">
                  <c:v>6</c:v>
                </c:pt>
                <c:pt idx="3">
                  <c:v>6</c:v>
                </c:pt>
                <c:pt idx="4">
                  <c:v>8</c:v>
                </c:pt>
                <c:pt idx="5">
                  <c:v>5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8</c:v>
                </c:pt>
                <c:pt idx="13">
                  <c:v>4</c:v>
                </c:pt>
              </c:numCache>
            </c:numRef>
          </c:val>
        </c:ser>
        <c:marker val="1"/>
        <c:axId val="72438912"/>
        <c:axId val="72440832"/>
      </c:lineChart>
      <c:catAx>
        <c:axId val="72438912"/>
        <c:scaling>
          <c:orientation val="maxMin"/>
        </c:scaling>
        <c:axPos val="b"/>
        <c:tickLblPos val="nextTo"/>
        <c:txPr>
          <a:bodyPr/>
          <a:lstStyle/>
          <a:p>
            <a:pPr>
              <a:defRPr sz="1400"/>
            </a:pPr>
            <a:endParaRPr lang="fa-IR"/>
          </a:p>
        </c:txPr>
        <c:crossAx val="72440832"/>
        <c:crosses val="autoZero"/>
        <c:auto val="1"/>
        <c:lblAlgn val="ctr"/>
        <c:lblOffset val="100"/>
      </c:catAx>
      <c:valAx>
        <c:axId val="72440832"/>
        <c:scaling>
          <c:orientation val="minMax"/>
        </c:scaling>
        <c:axPos val="r"/>
        <c:majorGridlines/>
        <c:numFmt formatCode="General" sourceLinked="1"/>
        <c:tickLblPos val="nextTo"/>
        <c:crossAx val="72438912"/>
        <c:crosses val="autoZero"/>
        <c:crossBetween val="between"/>
      </c:valAx>
    </c:plotArea>
    <c:legend>
      <c:legendPos val="l"/>
      <c:layout/>
      <c:txPr>
        <a:bodyPr/>
        <a:lstStyle/>
        <a:p>
          <a:pPr>
            <a:defRPr sz="1800"/>
          </a:pPr>
          <a:endParaRPr lang="fa-IR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view3D>
      <c:rotY val="340"/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6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fa-IR"/>
              </a:p>
            </c:txPr>
            <c:showVal val="1"/>
          </c:dLbls>
          <c:cat>
            <c:strRef>
              <c:f>Sheet2!$A$20:$A$34</c:f>
              <c:strCache>
                <c:ptCount val="15"/>
                <c:pt idx="0">
                  <c:v>کرمانشاه</c:v>
                </c:pt>
                <c:pt idx="1">
                  <c:v>سرپل ذهاب</c:v>
                </c:pt>
                <c:pt idx="2">
                  <c:v>گیلانغرب</c:v>
                </c:pt>
                <c:pt idx="3">
                  <c:v>قصرشیرین</c:v>
                </c:pt>
                <c:pt idx="4">
                  <c:v>کنگاور</c:v>
                </c:pt>
                <c:pt idx="5">
                  <c:v>دالاهو</c:v>
                </c:pt>
                <c:pt idx="6">
                  <c:v>میانگین</c:v>
                </c:pt>
                <c:pt idx="7">
                  <c:v>پاوه</c:v>
                </c:pt>
                <c:pt idx="8">
                  <c:v>سنقر</c:v>
                </c:pt>
                <c:pt idx="9">
                  <c:v>صحنه</c:v>
                </c:pt>
                <c:pt idx="10">
                  <c:v>ثلاث</c:v>
                </c:pt>
                <c:pt idx="11">
                  <c:v>اسلام آباد غرب</c:v>
                </c:pt>
                <c:pt idx="12">
                  <c:v>جوانرود</c:v>
                </c:pt>
                <c:pt idx="13">
                  <c:v>روانسر</c:v>
                </c:pt>
                <c:pt idx="14">
                  <c:v>هرسین</c:v>
                </c:pt>
              </c:strCache>
            </c:strRef>
          </c:cat>
          <c:val>
            <c:numRef>
              <c:f>Sheet2!$B$20:$B$34</c:f>
              <c:numCache>
                <c:formatCode>General</c:formatCode>
                <c:ptCount val="15"/>
                <c:pt idx="0">
                  <c:v>87.7</c:v>
                </c:pt>
                <c:pt idx="1">
                  <c:v>86.8</c:v>
                </c:pt>
                <c:pt idx="2">
                  <c:v>86</c:v>
                </c:pt>
                <c:pt idx="3">
                  <c:v>85</c:v>
                </c:pt>
                <c:pt idx="4">
                  <c:v>80.2</c:v>
                </c:pt>
                <c:pt idx="5">
                  <c:v>76.8</c:v>
                </c:pt>
                <c:pt idx="6" formatCode="0.0">
                  <c:v>70.599999999999994</c:v>
                </c:pt>
                <c:pt idx="7">
                  <c:v>69.5</c:v>
                </c:pt>
                <c:pt idx="8">
                  <c:v>69</c:v>
                </c:pt>
                <c:pt idx="9">
                  <c:v>68.38</c:v>
                </c:pt>
                <c:pt idx="10">
                  <c:v>60.9</c:v>
                </c:pt>
                <c:pt idx="11">
                  <c:v>60.8</c:v>
                </c:pt>
                <c:pt idx="12">
                  <c:v>58</c:v>
                </c:pt>
                <c:pt idx="13">
                  <c:v>52</c:v>
                </c:pt>
                <c:pt idx="14">
                  <c:v>46.75</c:v>
                </c:pt>
              </c:numCache>
            </c:numRef>
          </c:val>
        </c:ser>
        <c:shape val="box"/>
        <c:axId val="121859072"/>
        <c:axId val="124721792"/>
        <c:axId val="0"/>
      </c:bar3DChart>
      <c:catAx>
        <c:axId val="1218590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fa-IR"/>
          </a:p>
        </c:txPr>
        <c:crossAx val="124721792"/>
        <c:crosses val="autoZero"/>
        <c:auto val="1"/>
        <c:lblAlgn val="ctr"/>
        <c:lblOffset val="100"/>
      </c:catAx>
      <c:valAx>
        <c:axId val="124721792"/>
        <c:scaling>
          <c:orientation val="minMax"/>
        </c:scaling>
        <c:axPos val="l"/>
        <c:majorGridlines/>
        <c:numFmt formatCode="General" sourceLinked="1"/>
        <c:tickLblPos val="nextTo"/>
        <c:crossAx val="121859072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5E2E-2B0B-4138-AE3F-CE46E92F5F5A}" type="datetimeFigureOut">
              <a:rPr lang="fa-IR" smtClean="0"/>
              <a:t>05/11/1436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67FE-3986-45BD-952B-B73C9AE33E1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5E2E-2B0B-4138-AE3F-CE46E92F5F5A}" type="datetimeFigureOut">
              <a:rPr lang="fa-IR" smtClean="0"/>
              <a:t>05/11/1436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67FE-3986-45BD-952B-B73C9AE33E1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5E2E-2B0B-4138-AE3F-CE46E92F5F5A}" type="datetimeFigureOut">
              <a:rPr lang="fa-IR" smtClean="0"/>
              <a:t>05/11/1436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67FE-3986-45BD-952B-B73C9AE33E1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5E2E-2B0B-4138-AE3F-CE46E92F5F5A}" type="datetimeFigureOut">
              <a:rPr lang="fa-IR" smtClean="0"/>
              <a:t>05/11/1436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67FE-3986-45BD-952B-B73C9AE33E1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5E2E-2B0B-4138-AE3F-CE46E92F5F5A}" type="datetimeFigureOut">
              <a:rPr lang="fa-IR" smtClean="0"/>
              <a:t>05/11/1436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67FE-3986-45BD-952B-B73C9AE33E1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5E2E-2B0B-4138-AE3F-CE46E92F5F5A}" type="datetimeFigureOut">
              <a:rPr lang="fa-IR" smtClean="0"/>
              <a:t>05/11/1436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67FE-3986-45BD-952B-B73C9AE33E1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5E2E-2B0B-4138-AE3F-CE46E92F5F5A}" type="datetimeFigureOut">
              <a:rPr lang="fa-IR" smtClean="0"/>
              <a:t>05/11/1436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67FE-3986-45BD-952B-B73C9AE33E1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5E2E-2B0B-4138-AE3F-CE46E92F5F5A}" type="datetimeFigureOut">
              <a:rPr lang="fa-IR" smtClean="0"/>
              <a:t>05/11/1436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67FE-3986-45BD-952B-B73C9AE33E1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5E2E-2B0B-4138-AE3F-CE46E92F5F5A}" type="datetimeFigureOut">
              <a:rPr lang="fa-IR" smtClean="0"/>
              <a:t>05/11/1436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67FE-3986-45BD-952B-B73C9AE33E1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5E2E-2B0B-4138-AE3F-CE46E92F5F5A}" type="datetimeFigureOut">
              <a:rPr lang="fa-IR" smtClean="0"/>
              <a:t>05/11/1436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67FE-3986-45BD-952B-B73C9AE33E1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5E2E-2B0B-4138-AE3F-CE46E92F5F5A}" type="datetimeFigureOut">
              <a:rPr lang="fa-IR" smtClean="0"/>
              <a:t>05/11/1436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67FE-3986-45BD-952B-B73C9AE33E1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55E2E-2B0B-4138-AE3F-CE46E92F5F5A}" type="datetimeFigureOut">
              <a:rPr lang="fa-IR" smtClean="0"/>
              <a:t>05/11/1436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667FE-3986-45BD-952B-B73C9AE33E19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4" descr="flow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13"/>
            <a:ext cx="9251504" cy="6856413"/>
          </a:xfrm>
          <a:prstGeom prst="rect">
            <a:avLst/>
          </a:prstGeom>
          <a:noFill/>
        </p:spPr>
      </p:pic>
      <p:pic>
        <p:nvPicPr>
          <p:cNvPr id="5" name="Picture 5" descr="6_besm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0"/>
            <a:ext cx="2916237" cy="367188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 rot="10800000" flipV="1">
            <a:off x="2313760" y="4149977"/>
            <a:ext cx="4158742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fa-IR" b="1" dirty="0">
                <a:solidFill>
                  <a:srgbClr val="7030A0"/>
                </a:solidFill>
                <a:cs typeface="B Nazanin" pitchFamily="2" charset="-78"/>
              </a:rPr>
              <a:t>معاونت بهداشتی دانشگاه علوم پزشکی کرمانشاه</a:t>
            </a:r>
          </a:p>
          <a:p>
            <a:pPr marL="342900" lvl="0" indent="-342900" algn="ctr" rtl="0">
              <a:spcBef>
                <a:spcPct val="20000"/>
              </a:spcBef>
              <a:defRPr/>
            </a:pPr>
            <a:r>
              <a:rPr lang="fa-IR" b="1" dirty="0">
                <a:solidFill>
                  <a:srgbClr val="7030A0"/>
                </a:solidFill>
                <a:cs typeface="B Nazanin" pitchFamily="2" charset="-78"/>
              </a:rPr>
              <a:t>گروه مهندسی بهداشت محیط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512" y="692692"/>
          <a:ext cx="8640960" cy="5760643"/>
        </p:xfrm>
        <a:graphic>
          <a:graphicData uri="http://schemas.openxmlformats.org/drawingml/2006/table">
            <a:tbl>
              <a:tblPr rtl="1"/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76065">
                <a:tc gridSpan="8"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جدول نتایج پایش ستاد شهرستانهای استان کرمانشاه بر اساس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FSH Monitoring </a:t>
                      </a:r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به تفکیک برنامه در دی ماه سال 1393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نام شهرستان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برنامه ریزی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سازماندهی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آب و فاضلاب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مواد غذایی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بهسازی محیط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کاهش خطر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 پسماند و م درمانی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بهداشت هوا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امتیاز کسب شده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میانگین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رتبه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7606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اسلام آباد غرب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پاوه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ثلاث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جوانرود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دالاهو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76.8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روانسر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سرپل ذهاب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86.8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سنقر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صحنه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68.38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قصرشیرین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کرمانشاه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کنگاور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گیلانغرب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هرسین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46.75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میانگین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95536" y="404664"/>
          <a:ext cx="820891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2" y="260644"/>
          <a:ext cx="8964490" cy="7345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92898"/>
                <a:gridCol w="1792898"/>
                <a:gridCol w="1792898"/>
                <a:gridCol w="1792898"/>
                <a:gridCol w="1792898"/>
              </a:tblGrid>
              <a:tr h="344247">
                <a:tc gridSpan="5"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جدول اولویت های ستادی شبکه ها براساس نتایج پایش به تفکیک برنامه و فرایند</a:t>
                      </a:r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344247"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b="1" dirty="0" smtClean="0"/>
                        <a:t>شهرستان</a:t>
                      </a:r>
                      <a:endParaRPr lang="fa-I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b="1" dirty="0" smtClean="0"/>
                        <a:t>اولویت بر اساس برنامه</a:t>
                      </a:r>
                      <a:endParaRPr lang="fa-I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b="1" dirty="0" smtClean="0"/>
                        <a:t>اولویت بر اساس فرایند</a:t>
                      </a:r>
                      <a:endParaRPr lang="fa-I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602432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/>
                        <a:t>اولویت اول</a:t>
                      </a:r>
                      <a:endParaRPr lang="fa-I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/>
                        <a:t>اولویت دوم</a:t>
                      </a:r>
                      <a:endParaRPr lang="fa-I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b="1" dirty="0" smtClean="0"/>
                        <a:t>اولویت اول</a:t>
                      </a:r>
                    </a:p>
                    <a:p>
                      <a:pPr algn="ctr" rtl="1"/>
                      <a:endParaRPr lang="fa-I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b="1" dirty="0" smtClean="0"/>
                        <a:t>اولویت دوم</a:t>
                      </a:r>
                    </a:p>
                    <a:p>
                      <a:pPr algn="ctr" rtl="1"/>
                      <a:endParaRPr lang="fa-IR" b="1" dirty="0"/>
                    </a:p>
                  </a:txBody>
                  <a:tcPr/>
                </a:tc>
              </a:tr>
              <a:tr h="28687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اسلام آباد غرب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کاهش خطربلایا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مدیریت پسماند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48768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پاوه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/>
                        <a:t>مدیریت پسماند</a:t>
                      </a:r>
                    </a:p>
                    <a:p>
                      <a:pPr algn="ctr" rtl="1"/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موادغذایی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28687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ثلاث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آب و فاضلاب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بهسازی محیط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48768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جوانرود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/>
                        <a:t>کاهش خطربلایا</a:t>
                      </a:r>
                    </a:p>
                    <a:p>
                      <a:pPr algn="ctr" rtl="1"/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/>
                        <a:t>آب و فاضلاب</a:t>
                      </a:r>
                    </a:p>
                    <a:p>
                      <a:pPr algn="ctr" rtl="1"/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48768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دالاهو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/>
                        <a:t>کاهش خطربلایا</a:t>
                      </a:r>
                    </a:p>
                    <a:p>
                      <a:pPr algn="ctr" rtl="1"/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/>
                        <a:t>مدیریت پسماند</a:t>
                      </a:r>
                    </a:p>
                    <a:p>
                      <a:pPr algn="ctr" rtl="1"/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48768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روانسر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/>
                        <a:t>کاهش خطربلایا</a:t>
                      </a:r>
                    </a:p>
                    <a:p>
                      <a:pPr algn="ctr" rtl="1"/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/>
                        <a:t>مدیریت پسماند</a:t>
                      </a:r>
                    </a:p>
                    <a:p>
                      <a:pPr algn="ctr" rtl="1"/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48768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سرپل ذهاب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بهسازی محیط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/>
                        <a:t>کاهش خطربلایا</a:t>
                      </a:r>
                    </a:p>
                    <a:p>
                      <a:pPr algn="ctr" rtl="1"/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48768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سنقر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/>
                        <a:t>کاهش خطربلایا</a:t>
                      </a:r>
                    </a:p>
                    <a:p>
                      <a:pPr algn="ctr" rtl="1"/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مواد غذایی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48768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صحنه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/>
                        <a:t>کاهش خطربلایا</a:t>
                      </a:r>
                    </a:p>
                    <a:p>
                      <a:pPr algn="ctr" rtl="1"/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مواد غذایی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28687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قصرشیرین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مواد غذایی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آب و فاضلاب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48768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کرمانشاه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/>
                        <a:t>کاهش خطربلایا</a:t>
                      </a:r>
                    </a:p>
                    <a:p>
                      <a:pPr algn="ctr" rtl="1"/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/>
                        <a:t>مدیریت پسماند</a:t>
                      </a:r>
                    </a:p>
                    <a:p>
                      <a:pPr algn="ctr" rtl="1"/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28687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کنگاور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مدیریت</a:t>
                      </a:r>
                      <a:r>
                        <a:rPr lang="fa-IR" sz="1400" b="1" baseline="0" dirty="0" smtClean="0"/>
                        <a:t> پسماند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مواد غذایی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286873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گیلانغرب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بهسازی محیط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مواد غذایی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286873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هرسین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بهسازی محیط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مواد غذایی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000" b="1" dirty="0" smtClean="0"/>
              <a:t>نمودار مقایسه میانگین استانی امتیاز کسب شده از برنامه های سلامت محیط به تفکیک شهرستانها بر اساس چک لیست</a:t>
            </a:r>
            <a:endParaRPr lang="fa-IR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268760"/>
          <a:ext cx="87129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>اولویت استانی سلامت محیط</a:t>
            </a:r>
            <a:endParaRPr lang="fa-IR" sz="36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شهرستانها:</a:t>
            </a:r>
          </a:p>
          <a:p>
            <a:r>
              <a:rPr lang="fa-IR" dirty="0" smtClean="0"/>
              <a:t>1</a:t>
            </a:r>
            <a:r>
              <a:rPr lang="fa-IR" dirty="0" smtClean="0">
                <a:cs typeface="B Mitra" pitchFamily="2" charset="-78"/>
              </a:rPr>
              <a:t>-هرسین</a:t>
            </a:r>
          </a:p>
          <a:p>
            <a:r>
              <a:rPr lang="fa-IR" dirty="0" smtClean="0">
                <a:cs typeface="B Mitra" pitchFamily="2" charset="-78"/>
              </a:rPr>
              <a:t>2- روانسر</a:t>
            </a:r>
          </a:p>
          <a:p>
            <a:r>
              <a:rPr lang="fa-IR" dirty="0" smtClean="0">
                <a:cs typeface="B Titr" pitchFamily="2" charset="-78"/>
              </a:rPr>
              <a:t>برنامه ها:</a:t>
            </a:r>
          </a:p>
          <a:p>
            <a:r>
              <a:rPr lang="fa-IR" sz="2400" b="1" dirty="0" smtClean="0">
                <a:cs typeface="B Mitra" pitchFamily="2" charset="-78"/>
              </a:rPr>
              <a:t>بهسازی محیط-بهداشت مواد غذایی-کاهش خطر بلایا-مدیریت پسماند</a:t>
            </a:r>
          </a:p>
          <a:p>
            <a:r>
              <a:rPr lang="fa-IR" b="1" dirty="0" smtClean="0">
                <a:cs typeface="B Titr" pitchFamily="2" charset="-78"/>
              </a:rPr>
              <a:t>فرایندها:</a:t>
            </a:r>
          </a:p>
          <a:p>
            <a:r>
              <a:rPr lang="fa-IR" sz="2400" b="1" dirty="0" smtClean="0">
                <a:cs typeface="B Mitra" pitchFamily="2" charset="-78"/>
              </a:rPr>
              <a:t>برنامه ریزی و سازماندهی</a:t>
            </a:r>
            <a:endParaRPr lang="fa-IR" sz="2400" b="1" dirty="0">
              <a:cs typeface="B Mitra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429</Words>
  <Application>Microsoft Office PowerPoint</Application>
  <PresentationFormat>On-screen Show (4:3)</PresentationFormat>
  <Paragraphs>282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نمودار مقایسه میانگین استانی امتیاز کسب شده از برنامه های سلامت محیط به تفکیک شهرستانها بر اساس چک لیست</vt:lpstr>
      <vt:lpstr>اولویت استانی سلامت محیط</vt:lpstr>
    </vt:vector>
  </TitlesOfParts>
  <Company>NPSoft.ir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NPSoft</dc:creator>
  <cp:lastModifiedBy>NPSoft</cp:lastModifiedBy>
  <cp:revision>1</cp:revision>
  <dcterms:created xsi:type="dcterms:W3CDTF">2015-03-01T09:36:29Z</dcterms:created>
  <dcterms:modified xsi:type="dcterms:W3CDTF">2015-03-01T09:45:35Z</dcterms:modified>
</cp:coreProperties>
</file>