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60" r:id="rId3"/>
    <p:sldId id="264" r:id="rId4"/>
    <p:sldId id="259" r:id="rId5"/>
    <p:sldId id="261" r:id="rId6"/>
    <p:sldId id="277" r:id="rId7"/>
    <p:sldId id="263" r:id="rId8"/>
    <p:sldId id="268" r:id="rId9"/>
    <p:sldId id="265" r:id="rId10"/>
    <p:sldId id="266" r:id="rId11"/>
    <p:sldId id="273" r:id="rId12"/>
    <p:sldId id="274" r:id="rId13"/>
    <p:sldId id="275" r:id="rId14"/>
    <p:sldId id="276" r:id="rId15"/>
    <p:sldId id="267" r:id="rId16"/>
    <p:sldId id="258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576;&#1585;&#1606;&#1575;&#1605;&#1607;%20&#1594;&#1740;&#1585;&#1608;&#1575;&#1711;&#1740;&#1585;%20931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غیرواگیر'!$B$5</c:f>
              <c:strCache>
                <c:ptCount val="1"/>
                <c:pt idx="0">
                  <c:v>قصرشیرین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غیرواگیر'!$C$5:$J$5</c:f>
              <c:numCache>
                <c:formatCode>General</c:formatCode>
                <c:ptCount val="8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</c:numCache>
            </c:numRef>
          </c:val>
        </c:ser>
        <c:marker val="1"/>
        <c:axId val="51917184"/>
        <c:axId val="51918720"/>
      </c:lineChart>
      <c:catAx>
        <c:axId val="5191718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1918720"/>
        <c:crosses val="autoZero"/>
        <c:auto val="1"/>
        <c:lblAlgn val="ctr"/>
        <c:lblOffset val="100"/>
      </c:catAx>
      <c:valAx>
        <c:axId val="51918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91718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غیرواگیر'!$B$14</c:f>
              <c:strCache>
                <c:ptCount val="1"/>
                <c:pt idx="0">
                  <c:v>گیلانغرب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غیرواگیر'!$C$14:$J$14</c:f>
              <c:numCache>
                <c:formatCode>General</c:formatCode>
                <c:ptCount val="8"/>
                <c:pt idx="0">
                  <c:v>69</c:v>
                </c:pt>
                <c:pt idx="1">
                  <c:v>71</c:v>
                </c:pt>
                <c:pt idx="2">
                  <c:v>67</c:v>
                </c:pt>
                <c:pt idx="3">
                  <c:v>66</c:v>
                </c:pt>
                <c:pt idx="4">
                  <c:v>65</c:v>
                </c:pt>
                <c:pt idx="5">
                  <c:v>67</c:v>
                </c:pt>
                <c:pt idx="6">
                  <c:v>69</c:v>
                </c:pt>
                <c:pt idx="7">
                  <c:v>67.7</c:v>
                </c:pt>
              </c:numCache>
            </c:numRef>
          </c:val>
        </c:ser>
        <c:marker val="1"/>
        <c:axId val="52451584"/>
        <c:axId val="52465664"/>
      </c:lineChart>
      <c:catAx>
        <c:axId val="5245158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465664"/>
        <c:crosses val="autoZero"/>
        <c:auto val="1"/>
        <c:lblAlgn val="ctr"/>
        <c:lblOffset val="100"/>
      </c:catAx>
      <c:valAx>
        <c:axId val="524656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45158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071511333466742"/>
          <c:y val="0.13120429135276229"/>
          <c:w val="0.82655152053797087"/>
          <c:h val="0.73005174352335012"/>
        </c:manualLayout>
      </c:layout>
      <c:lineChart>
        <c:grouping val="standard"/>
        <c:ser>
          <c:idx val="14"/>
          <c:order val="0"/>
          <c:tx>
            <c:strRef>
              <c:f>'برنامه غیرواگیر'!$B$15</c:f>
              <c:strCache>
                <c:ptCount val="1"/>
                <c:pt idx="0">
                  <c:v>دالاهو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غیرواگیر'!$C$15:$J$15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  <c:pt idx="2">
                  <c:v>62</c:v>
                </c:pt>
                <c:pt idx="3">
                  <c:v>64</c:v>
                </c:pt>
                <c:pt idx="4">
                  <c:v>66</c:v>
                </c:pt>
                <c:pt idx="5">
                  <c:v>66</c:v>
                </c:pt>
                <c:pt idx="6">
                  <c:v>72</c:v>
                </c:pt>
                <c:pt idx="7">
                  <c:v>65.400000000000006</c:v>
                </c:pt>
              </c:numCache>
            </c:numRef>
          </c:val>
        </c:ser>
        <c:marker val="1"/>
        <c:axId val="52519296"/>
        <c:axId val="52520832"/>
      </c:lineChart>
      <c:catAx>
        <c:axId val="525192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520832"/>
        <c:crosses val="autoZero"/>
        <c:auto val="1"/>
        <c:lblAlgn val="ctr"/>
        <c:lblOffset val="100"/>
      </c:catAx>
      <c:valAx>
        <c:axId val="525208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5192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6871095699949895E-2"/>
          <c:y val="0.17555182222463078"/>
          <c:w val="0.85023430910269393"/>
          <c:h val="0.64881280721754375"/>
        </c:manualLayout>
      </c:layout>
      <c:lineChart>
        <c:grouping val="standard"/>
        <c:ser>
          <c:idx val="14"/>
          <c:order val="0"/>
          <c:tx>
            <c:strRef>
              <c:f>'برنامه غیرواگیر'!$B$16</c:f>
              <c:strCache>
                <c:ptCount val="1"/>
                <c:pt idx="0">
                  <c:v>پاوه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غیرواگیر'!$C$4:$H$4</c:f>
              <c:strCache>
                <c:ptCount val="6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</c:strCache>
            </c:strRef>
          </c:cat>
          <c:val>
            <c:numRef>
              <c:f>'برنامه غیرواگیر'!$C$16:$H$16</c:f>
              <c:numCache>
                <c:formatCode>General</c:formatCode>
                <c:ptCount val="6"/>
                <c:pt idx="0">
                  <c:v>66</c:v>
                </c:pt>
                <c:pt idx="1">
                  <c:v>60</c:v>
                </c:pt>
                <c:pt idx="2">
                  <c:v>62</c:v>
                </c:pt>
                <c:pt idx="3">
                  <c:v>64</c:v>
                </c:pt>
                <c:pt idx="4">
                  <c:v>69</c:v>
                </c:pt>
                <c:pt idx="5">
                  <c:v>61</c:v>
                </c:pt>
              </c:numCache>
            </c:numRef>
          </c:val>
        </c:ser>
        <c:marker val="1"/>
        <c:axId val="52541696"/>
        <c:axId val="52559872"/>
      </c:lineChart>
      <c:catAx>
        <c:axId val="525416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559872"/>
        <c:crosses val="autoZero"/>
        <c:auto val="1"/>
        <c:lblAlgn val="ctr"/>
        <c:lblOffset val="100"/>
      </c:catAx>
      <c:valAx>
        <c:axId val="52559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5416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8218208588221389E-2"/>
          <c:y val="0.17555185053942721"/>
          <c:w val="0.81764181325746077"/>
          <c:h val="0.64482872024416771"/>
        </c:manualLayout>
      </c:layout>
      <c:lineChart>
        <c:grouping val="standard"/>
        <c:ser>
          <c:idx val="14"/>
          <c:order val="0"/>
          <c:tx>
            <c:strRef>
              <c:f>'برنامه غیرواگیر'!$B$17</c:f>
              <c:strCache>
                <c:ptCount val="1"/>
                <c:pt idx="0">
                  <c:v>هرسین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غیرواگیر'!$C$17:$J$17</c:f>
              <c:numCache>
                <c:formatCode>General</c:formatCode>
                <c:ptCount val="8"/>
                <c:pt idx="0">
                  <c:v>58</c:v>
                </c:pt>
                <c:pt idx="1">
                  <c:v>58</c:v>
                </c:pt>
                <c:pt idx="2">
                  <c:v>58</c:v>
                </c:pt>
                <c:pt idx="3">
                  <c:v>58</c:v>
                </c:pt>
                <c:pt idx="4">
                  <c:v>58</c:v>
                </c:pt>
                <c:pt idx="5">
                  <c:v>58</c:v>
                </c:pt>
                <c:pt idx="6">
                  <c:v>58</c:v>
                </c:pt>
                <c:pt idx="7">
                  <c:v>58</c:v>
                </c:pt>
              </c:numCache>
            </c:numRef>
          </c:val>
        </c:ser>
        <c:marker val="1"/>
        <c:axId val="52593024"/>
        <c:axId val="52594560"/>
      </c:lineChart>
      <c:catAx>
        <c:axId val="5259302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594560"/>
        <c:crosses val="autoZero"/>
        <c:auto val="1"/>
        <c:lblAlgn val="ctr"/>
        <c:lblOffset val="100"/>
      </c:catAx>
      <c:valAx>
        <c:axId val="525945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5930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9565334698414183E-2"/>
          <c:y val="0.20936792899793005"/>
          <c:w val="0.83699540193651945"/>
          <c:h val="0.57641284428199913"/>
        </c:manualLayout>
      </c:layout>
      <c:lineChart>
        <c:grouping val="standard"/>
        <c:ser>
          <c:idx val="14"/>
          <c:order val="0"/>
          <c:tx>
            <c:strRef>
              <c:f>'برنامه غیرواگیر'!$B$18</c:f>
              <c:strCache>
                <c:ptCount val="1"/>
                <c:pt idx="0">
                  <c:v>کنگاور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غیرواگیر'!$C$18:$J$18</c:f>
              <c:numCache>
                <c:formatCode>General</c:formatCode>
                <c:ptCount val="8"/>
                <c:pt idx="0">
                  <c:v>38</c:v>
                </c:pt>
                <c:pt idx="1">
                  <c:v>40</c:v>
                </c:pt>
                <c:pt idx="2">
                  <c:v>41</c:v>
                </c:pt>
                <c:pt idx="3">
                  <c:v>37</c:v>
                </c:pt>
                <c:pt idx="4">
                  <c:v>18</c:v>
                </c:pt>
                <c:pt idx="5">
                  <c:v>22</c:v>
                </c:pt>
                <c:pt idx="6">
                  <c:v>52</c:v>
                </c:pt>
                <c:pt idx="7">
                  <c:v>35.4</c:v>
                </c:pt>
              </c:numCache>
            </c:numRef>
          </c:val>
        </c:ser>
        <c:marker val="1"/>
        <c:axId val="52623616"/>
        <c:axId val="52637696"/>
      </c:lineChart>
      <c:catAx>
        <c:axId val="5262361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637696"/>
        <c:crosses val="autoZero"/>
        <c:auto val="1"/>
        <c:lblAlgn val="ctr"/>
        <c:lblOffset val="100"/>
      </c:catAx>
      <c:valAx>
        <c:axId val="52637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6236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8158111711585367E-2"/>
          <c:y val="0.20232456636052157"/>
          <c:w val="0.81790721550311674"/>
          <c:h val="0.59066295832540217"/>
        </c:manualLayout>
      </c:layout>
      <c:lineChart>
        <c:grouping val="standard"/>
        <c:ser>
          <c:idx val="14"/>
          <c:order val="0"/>
          <c:tx>
            <c:strRef>
              <c:f>'برنامه غیرواگیر'!$B$19</c:f>
              <c:strCache>
                <c:ptCount val="1"/>
                <c:pt idx="0">
                  <c:v>میانگین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غیرواگیر'!$C$19:$J$19</c:f>
              <c:numCache>
                <c:formatCode>General</c:formatCode>
                <c:ptCount val="8"/>
                <c:pt idx="0">
                  <c:v>71.599999999999994</c:v>
                </c:pt>
                <c:pt idx="1">
                  <c:v>70</c:v>
                </c:pt>
                <c:pt idx="2">
                  <c:v>70.599999999999994</c:v>
                </c:pt>
                <c:pt idx="3">
                  <c:v>69.8</c:v>
                </c:pt>
                <c:pt idx="4">
                  <c:v>73.5</c:v>
                </c:pt>
                <c:pt idx="5">
                  <c:v>68.3</c:v>
                </c:pt>
                <c:pt idx="6">
                  <c:v>71.8</c:v>
                </c:pt>
                <c:pt idx="7">
                  <c:v>70.8</c:v>
                </c:pt>
              </c:numCache>
            </c:numRef>
          </c:val>
        </c:ser>
        <c:marker val="1"/>
        <c:axId val="52670848"/>
        <c:axId val="52672384"/>
      </c:lineChart>
      <c:catAx>
        <c:axId val="5267084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672384"/>
        <c:crosses val="autoZero"/>
        <c:auto val="1"/>
        <c:lblAlgn val="ctr"/>
        <c:lblOffset val="100"/>
      </c:catAx>
      <c:valAx>
        <c:axId val="526723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6708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0132700655109554"/>
          <c:y val="0"/>
        </c:manualLayout>
      </c:layout>
    </c:title>
    <c:plotArea>
      <c:layout>
        <c:manualLayout>
          <c:layoutTarget val="inner"/>
          <c:xMode val="edge"/>
          <c:yMode val="edge"/>
          <c:x val="7.6875929730643153E-2"/>
          <c:y val="0.14579283243682495"/>
          <c:w val="0.86995781836967456"/>
          <c:h val="0.71141705449252801"/>
        </c:manualLayout>
      </c:layout>
      <c:lineChart>
        <c:grouping val="standard"/>
        <c:ser>
          <c:idx val="14"/>
          <c:order val="0"/>
          <c:tx>
            <c:strRef>
              <c:f>'برنامه غیرواگیر'!$B$6</c:f>
              <c:strCache>
                <c:ptCount val="1"/>
                <c:pt idx="0">
                  <c:v>صحنه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غیرواگیر'!$C$6:$J$6</c:f>
              <c:numCache>
                <c:formatCode>General</c:formatCode>
                <c:ptCount val="8"/>
                <c:pt idx="0">
                  <c:v>89.5</c:v>
                </c:pt>
                <c:pt idx="1">
                  <c:v>89.5</c:v>
                </c:pt>
                <c:pt idx="2">
                  <c:v>89.5</c:v>
                </c:pt>
                <c:pt idx="3">
                  <c:v>89.5</c:v>
                </c:pt>
                <c:pt idx="4">
                  <c:v>89.5</c:v>
                </c:pt>
                <c:pt idx="5">
                  <c:v>89.5</c:v>
                </c:pt>
                <c:pt idx="6">
                  <c:v>89.5</c:v>
                </c:pt>
                <c:pt idx="7">
                  <c:v>89.5</c:v>
                </c:pt>
              </c:numCache>
            </c:numRef>
          </c:val>
        </c:ser>
        <c:marker val="1"/>
        <c:axId val="51951872"/>
        <c:axId val="51953664"/>
      </c:lineChart>
      <c:catAx>
        <c:axId val="5195187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1953664"/>
        <c:crosses val="autoZero"/>
        <c:auto val="1"/>
        <c:lblAlgn val="ctr"/>
        <c:lblOffset val="100"/>
      </c:catAx>
      <c:valAx>
        <c:axId val="519536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9518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</a:t>
            </a:r>
            <a:r>
              <a:rPr lang="en-US"/>
              <a:t> </a:t>
            </a:r>
            <a:r>
              <a:rPr lang="fa-IR"/>
              <a:t>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7954853832270004E-2"/>
          <c:y val="0.14819622303826063"/>
          <c:w val="0.88412307557812353"/>
          <c:h val="0.70665977303105565"/>
        </c:manualLayout>
      </c:layout>
      <c:lineChart>
        <c:grouping val="standard"/>
        <c:ser>
          <c:idx val="14"/>
          <c:order val="0"/>
          <c:tx>
            <c:strRef>
              <c:f>'برنامه غیرواگیر'!$B$7</c:f>
              <c:strCache>
                <c:ptCount val="1"/>
                <c:pt idx="0">
                  <c:v>روانسر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غیرواگیر'!$C$7:$J$7</c:f>
              <c:numCache>
                <c:formatCode>General</c:formatCode>
                <c:ptCount val="8"/>
                <c:pt idx="0">
                  <c:v>86</c:v>
                </c:pt>
                <c:pt idx="1">
                  <c:v>86</c:v>
                </c:pt>
                <c:pt idx="2">
                  <c:v>86</c:v>
                </c:pt>
                <c:pt idx="3">
                  <c:v>86</c:v>
                </c:pt>
                <c:pt idx="4">
                  <c:v>86</c:v>
                </c:pt>
                <c:pt idx="5">
                  <c:v>86</c:v>
                </c:pt>
                <c:pt idx="6">
                  <c:v>86</c:v>
                </c:pt>
                <c:pt idx="7">
                  <c:v>86</c:v>
                </c:pt>
              </c:numCache>
            </c:numRef>
          </c:val>
        </c:ser>
        <c:marker val="1"/>
        <c:axId val="51999104"/>
        <c:axId val="52000640"/>
      </c:lineChart>
      <c:catAx>
        <c:axId val="5199910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000640"/>
        <c:crosses val="autoZero"/>
        <c:auto val="1"/>
        <c:lblAlgn val="ctr"/>
        <c:lblOffset val="100"/>
      </c:catAx>
      <c:valAx>
        <c:axId val="52000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9991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4476659458967443E-2"/>
          <c:y val="0.19828712101627929"/>
          <c:w val="0.79008862525110202"/>
          <c:h val="0.59883139759535253"/>
        </c:manualLayout>
      </c:layout>
      <c:lineChart>
        <c:grouping val="standard"/>
        <c:ser>
          <c:idx val="14"/>
          <c:order val="0"/>
          <c:tx>
            <c:strRef>
              <c:f>'برنامه غیرواگیر'!$B$8</c:f>
              <c:strCache>
                <c:ptCount val="1"/>
                <c:pt idx="0">
                  <c:v>جوانرود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غیرواگیر'!$C$8:$J$8</c:f>
              <c:numCache>
                <c:formatCode>General</c:formatCode>
                <c:ptCount val="8"/>
                <c:pt idx="0">
                  <c:v>78</c:v>
                </c:pt>
                <c:pt idx="1">
                  <c:v>77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  <c:pt idx="6">
                  <c:v>79</c:v>
                </c:pt>
                <c:pt idx="7">
                  <c:v>79</c:v>
                </c:pt>
              </c:numCache>
            </c:numRef>
          </c:val>
        </c:ser>
        <c:marker val="1"/>
        <c:axId val="52029696"/>
        <c:axId val="52240384"/>
      </c:lineChart>
      <c:catAx>
        <c:axId val="520296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240384"/>
        <c:crosses val="autoZero"/>
        <c:auto val="1"/>
        <c:lblAlgn val="ctr"/>
        <c:lblOffset val="100"/>
      </c:catAx>
      <c:valAx>
        <c:axId val="522403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0296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65746473876478"/>
          <c:y val="0.1654188071833923"/>
          <c:w val="0.77487884650139061"/>
          <c:h val="0.6596565697112482"/>
        </c:manualLayout>
      </c:layout>
      <c:lineChart>
        <c:grouping val="standard"/>
        <c:ser>
          <c:idx val="14"/>
          <c:order val="0"/>
          <c:tx>
            <c:strRef>
              <c:f>'برنامه غیرواگیر'!$B$9</c:f>
              <c:strCache>
                <c:ptCount val="1"/>
                <c:pt idx="0">
                  <c:v>ثلاث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غیرواگیر'!$C$9:$J$9</c:f>
              <c:numCache>
                <c:formatCode>General</c:formatCode>
                <c:ptCount val="8"/>
                <c:pt idx="0">
                  <c:v>72</c:v>
                </c:pt>
                <c:pt idx="1">
                  <c:v>68</c:v>
                </c:pt>
                <c:pt idx="2">
                  <c:v>70</c:v>
                </c:pt>
                <c:pt idx="3">
                  <c:v>66</c:v>
                </c:pt>
                <c:pt idx="4">
                  <c:v>100</c:v>
                </c:pt>
                <c:pt idx="5">
                  <c:v>63</c:v>
                </c:pt>
                <c:pt idx="6">
                  <c:v>70</c:v>
                </c:pt>
                <c:pt idx="7">
                  <c:v>73</c:v>
                </c:pt>
              </c:numCache>
            </c:numRef>
          </c:val>
        </c:ser>
        <c:marker val="1"/>
        <c:axId val="52281728"/>
        <c:axId val="52283264"/>
      </c:lineChart>
      <c:catAx>
        <c:axId val="5228172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283264"/>
        <c:crosses val="autoZero"/>
        <c:auto val="1"/>
        <c:lblAlgn val="ctr"/>
        <c:lblOffset val="100"/>
      </c:catAx>
      <c:valAx>
        <c:axId val="522832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2817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6612856249038172E-2"/>
          <c:y val="0.19828712101627929"/>
          <c:w val="0.77835310230873334"/>
          <c:h val="0.59883139759535253"/>
        </c:manualLayout>
      </c:layout>
      <c:lineChart>
        <c:grouping val="standard"/>
        <c:ser>
          <c:idx val="14"/>
          <c:order val="0"/>
          <c:tx>
            <c:strRef>
              <c:f>'برنامه غیرواگیر'!$B$10</c:f>
              <c:strCache>
                <c:ptCount val="1"/>
                <c:pt idx="0">
                  <c:v>کرمانشاه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غیرواگیر'!$C$10:$J$10</c:f>
              <c:numCache>
                <c:formatCode>General</c:formatCode>
                <c:ptCount val="8"/>
                <c:pt idx="0">
                  <c:v>77.5</c:v>
                </c:pt>
                <c:pt idx="1">
                  <c:v>63.5</c:v>
                </c:pt>
                <c:pt idx="2">
                  <c:v>75</c:v>
                </c:pt>
                <c:pt idx="3">
                  <c:v>68</c:v>
                </c:pt>
                <c:pt idx="4">
                  <c:v>68</c:v>
                </c:pt>
                <c:pt idx="5">
                  <c:v>77.5</c:v>
                </c:pt>
                <c:pt idx="6">
                  <c:v>77</c:v>
                </c:pt>
                <c:pt idx="7">
                  <c:v>72.400000000000006</c:v>
                </c:pt>
              </c:numCache>
            </c:numRef>
          </c:val>
        </c:ser>
        <c:marker val="1"/>
        <c:axId val="52308224"/>
        <c:axId val="52326400"/>
      </c:lineChart>
      <c:catAx>
        <c:axId val="5230822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326400"/>
        <c:crosses val="autoZero"/>
        <c:auto val="1"/>
        <c:lblAlgn val="ctr"/>
        <c:lblOffset val="100"/>
      </c:catAx>
      <c:valAx>
        <c:axId val="523264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3082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8218208588221389E-2"/>
          <c:y val="0.19057105553115006"/>
          <c:w val="0.7711831177551296"/>
          <c:h val="0.61444213657281244"/>
        </c:manualLayout>
      </c:layout>
      <c:lineChart>
        <c:grouping val="standard"/>
        <c:ser>
          <c:idx val="14"/>
          <c:order val="0"/>
          <c:tx>
            <c:strRef>
              <c:f>'برنامه غیرواگیر'!$B$11</c:f>
              <c:strCache>
                <c:ptCount val="1"/>
                <c:pt idx="0">
                  <c:v>سرپل ذهاب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غیرواگیر'!$C$11:$J$11</c:f>
              <c:numCache>
                <c:formatCode>General</c:formatCode>
                <c:ptCount val="8"/>
                <c:pt idx="0">
                  <c:v>71</c:v>
                </c:pt>
                <c:pt idx="1">
                  <c:v>71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  <c:pt idx="7">
                  <c:v>71</c:v>
                </c:pt>
              </c:numCache>
            </c:numRef>
          </c:val>
        </c:ser>
        <c:marker val="1"/>
        <c:axId val="52351360"/>
        <c:axId val="52352896"/>
      </c:lineChart>
      <c:catAx>
        <c:axId val="5235136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352896"/>
        <c:crosses val="autoZero"/>
        <c:auto val="1"/>
        <c:lblAlgn val="ctr"/>
        <c:lblOffset val="100"/>
      </c:catAx>
      <c:valAx>
        <c:axId val="523528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35136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6218301503957017E-2"/>
          <c:y val="0.19828712101627929"/>
          <c:w val="0.80923400125445333"/>
          <c:h val="0.59883139759535253"/>
        </c:manualLayout>
      </c:layout>
      <c:lineChart>
        <c:grouping val="standard"/>
        <c:ser>
          <c:idx val="14"/>
          <c:order val="0"/>
          <c:tx>
            <c:strRef>
              <c:f>'برنامه غیرواگیر'!$B$12</c:f>
              <c:strCache>
                <c:ptCount val="1"/>
                <c:pt idx="0">
                  <c:v>سنقر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غیرواگیر'!$C$12:$J$12</c:f>
              <c:numCache>
                <c:formatCode>General</c:formatCode>
                <c:ptCount val="8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70</c:v>
                </c:pt>
                <c:pt idx="4">
                  <c:v>100</c:v>
                </c:pt>
                <c:pt idx="5">
                  <c:v>57</c:v>
                </c:pt>
                <c:pt idx="6">
                  <c:v>60</c:v>
                </c:pt>
                <c:pt idx="7">
                  <c:v>71</c:v>
                </c:pt>
              </c:numCache>
            </c:numRef>
          </c:val>
        </c:ser>
        <c:marker val="1"/>
        <c:axId val="52386048"/>
        <c:axId val="52396032"/>
      </c:lineChart>
      <c:catAx>
        <c:axId val="5238604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396032"/>
        <c:crosses val="autoZero"/>
        <c:auto val="1"/>
        <c:lblAlgn val="ctr"/>
        <c:lblOffset val="100"/>
      </c:catAx>
      <c:valAx>
        <c:axId val="52396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3860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جدول نتایج پایش ستاد شهرستان های استان کرمانشاه</a:t>
            </a:r>
            <a:r>
              <a:rPr lang="en-US"/>
              <a:t> </a:t>
            </a:r>
            <a:r>
              <a:rPr lang="fa-IR"/>
              <a:t>براساس چک لیست</a:t>
            </a:r>
            <a:r>
              <a:rPr lang="en-US"/>
              <a:t> FSH Monitoring </a:t>
            </a:r>
            <a:r>
              <a:rPr lang="fa-IR"/>
              <a:t>به تفکیک</a:t>
            </a:r>
            <a:r>
              <a:rPr lang="en-US"/>
              <a:t> </a:t>
            </a:r>
            <a:r>
              <a:rPr lang="fa-IR"/>
              <a:t>فرایند بیماریهای غیرواگیر</a:t>
            </a:r>
            <a:r>
              <a:rPr lang="en-US"/>
              <a:t> </a:t>
            </a:r>
            <a:r>
              <a:rPr lang="fa-IR"/>
              <a:t>دردی ماه سال 1393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2479593497657928E-2"/>
          <c:y val="0.19828712101627929"/>
          <c:w val="0.74204696466349518"/>
          <c:h val="0.59883139759535253"/>
        </c:manualLayout>
      </c:layout>
      <c:lineChart>
        <c:grouping val="standard"/>
        <c:ser>
          <c:idx val="14"/>
          <c:order val="0"/>
          <c:tx>
            <c:strRef>
              <c:f>'برنامه غیرواگیر'!$B$13</c:f>
              <c:strCache>
                <c:ptCount val="1"/>
                <c:pt idx="0">
                  <c:v>اسلام آبادغرب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'برنامه غیرواگیر'!$C$13:$J$13</c:f>
              <c:numCache>
                <c:formatCode>General</c:formatCode>
                <c:ptCount val="8"/>
                <c:pt idx="0">
                  <c:v>72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70</c:v>
                </c:pt>
              </c:numCache>
            </c:numRef>
          </c:val>
        </c:ser>
        <c:marker val="1"/>
        <c:axId val="52420992"/>
        <c:axId val="52422528"/>
      </c:lineChart>
      <c:catAx>
        <c:axId val="5242099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/>
            </a:pPr>
            <a:endParaRPr lang="fa-IR"/>
          </a:p>
        </c:txPr>
        <c:crossAx val="52422528"/>
        <c:crosses val="autoZero"/>
        <c:auto val="1"/>
        <c:lblAlgn val="ctr"/>
        <c:lblOffset val="100"/>
      </c:catAx>
      <c:valAx>
        <c:axId val="524225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42099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EBC4FF-C2E8-4D60-AD99-EA41AF2D4A45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2307CD-D5F9-46FE-B00B-45C3D72F234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307CD-D5F9-46FE-B00B-45C3D72F2342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E16F63-C759-4E06-8E43-076560FCD1DF}" type="datetimeFigureOut">
              <a:rPr lang="fa-IR" smtClean="0"/>
              <a:pPr/>
              <a:t>1436/05/03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85E221-2110-4DB3-8F96-621C5500F42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7" y="1196753"/>
          <a:ext cx="8938327" cy="5051808"/>
        </p:xfrm>
        <a:graphic>
          <a:graphicData uri="http://schemas.openxmlformats.org/drawingml/2006/table">
            <a:tbl>
              <a:tblPr rtl="1"/>
              <a:tblGrid>
                <a:gridCol w="212601"/>
                <a:gridCol w="1204740"/>
                <a:gridCol w="694953"/>
                <a:gridCol w="689678"/>
                <a:gridCol w="866028"/>
                <a:gridCol w="881940"/>
                <a:gridCol w="677031"/>
                <a:gridCol w="840134"/>
                <a:gridCol w="737269"/>
                <a:gridCol w="669108"/>
                <a:gridCol w="664815"/>
                <a:gridCol w="800030"/>
              </a:tblGrid>
              <a:tr h="507772">
                <a:tc>
                  <a:txBody>
                    <a:bodyPr/>
                    <a:lstStyle/>
                    <a:p>
                      <a:pPr algn="r" rtl="1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691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تالاسمی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حوادث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دیابت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قلب وعروق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ثبت سرطان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فنیل کتونوری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هایپوتیروئیدی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میانگین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رتبه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064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قصرشیرین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صحنه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روانسر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جوانرود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1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ثلاث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1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کرمانشاه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1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سرپل ذهاب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سنقر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16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اسلام آبادغرب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1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گیلانغرب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67.7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دالاهو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65.4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819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پاوه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63.4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هرسین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کنگاور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35.4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Titr" pitchFamily="2" charset="-78"/>
                          <a:cs typeface="Titr" pitchFamily="2" charset="-78"/>
                        </a:rPr>
                        <a:t>میانگین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68.3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Title 1"/>
          <p:cNvPicPr>
            <a:picLocks noGrp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01075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3" y="332656"/>
          <a:ext cx="8208913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83568" y="404664"/>
          <a:ext cx="799288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404664"/>
          <a:ext cx="80648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404664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8841" y="328998"/>
          <a:ext cx="8806317" cy="620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8842" y="332656"/>
          <a:ext cx="8806316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404664"/>
          <a:ext cx="8761171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5" y="476672"/>
          <a:ext cx="8136903" cy="564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1" y="332656"/>
          <a:ext cx="8424935" cy="58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404665"/>
          <a:ext cx="8496944" cy="576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404664"/>
          <a:ext cx="8280920" cy="577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404664"/>
          <a:ext cx="813690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332656"/>
          <a:ext cx="8352928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332656"/>
          <a:ext cx="8208912" cy="5952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188640"/>
          <a:ext cx="8208912" cy="61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494</Words>
  <Application>Microsoft Office PowerPoint</Application>
  <PresentationFormat>On-screen Show (4:3)</PresentationFormat>
  <Paragraphs>176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Azhang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khosrau</dc:creator>
  <cp:lastModifiedBy>khosrau</cp:lastModifiedBy>
  <cp:revision>13</cp:revision>
  <dcterms:created xsi:type="dcterms:W3CDTF">2015-02-21T07:28:17Z</dcterms:created>
  <dcterms:modified xsi:type="dcterms:W3CDTF">2015-02-21T10:18:56Z</dcterms:modified>
</cp:coreProperties>
</file>