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1" r:id="rId4"/>
    <p:sldId id="269" r:id="rId5"/>
    <p:sldId id="262" r:id="rId6"/>
    <p:sldId id="260" r:id="rId7"/>
    <p:sldId id="257" r:id="rId8"/>
    <p:sldId id="256" r:id="rId9"/>
    <p:sldId id="259" r:id="rId10"/>
    <p:sldId id="265" r:id="rId11"/>
    <p:sldId id="25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99"/>
    <a:srgbClr val="003399"/>
    <a:srgbClr val="99FF66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\Desktop\&#1670;&#1705;%20&#1604;&#1740;&#1587;&#1578;%20&#1662;&#1575;&#1740;&#1588;%201\&#1575;&#1587;&#1578;&#1575;&#1606;%20&#1670;&#1705;%20&#1604;&#1740;&#1587;&#157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\Desktop\&#1670;&#1705;%20&#1604;&#1740;&#1587;&#1578;%20&#1662;&#1575;&#1740;&#1588;%20&#1605;&#1585;&#1581;&#1604;&#1607;%20&#1575;&#1608;&#1604;11\&#1575;&#1587;&#1578;&#1575;&#1606;%20&#1670;&#1705;%20&#1604;&#1740;&#1587;&#1578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\Desktop\&#1670;&#1705;%20&#1604;&#1740;&#1587;&#1578;%20&#1662;&#1575;&#1740;&#1588;%201\&#1575;&#1587;&#1578;&#1575;&#1606;%20&#1670;&#1705;%20&#1604;&#1740;&#1587;&#1578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\Desktop\&#1670;&#1705;%20&#1604;&#1740;&#1587;&#1578;%20&#1662;&#1575;&#1740;&#1588;%201\&#1575;&#1587;&#1578;&#1575;&#1606;%20&#1670;&#1705;%20&#1604;&#1740;&#1587;&#157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ubbleChart>
        <c:ser>
          <c:idx val="0"/>
          <c:order val="0"/>
          <c:tx>
            <c:strRef>
              <c:f>Sheet4!$A$2</c:f>
              <c:strCache>
                <c:ptCount val="1"/>
                <c:pt idx="0">
                  <c:v>کرمانشاه</c:v>
                </c:pt>
              </c:strCache>
            </c:strRef>
          </c:tx>
          <c:spPr>
            <a:solidFill>
              <a:srgbClr val="00B050"/>
            </a:solidFill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Sheet4!$B$2</c:f>
              <c:numCache>
                <c:formatCode>0.0</c:formatCode>
                <c:ptCount val="1"/>
                <c:pt idx="0">
                  <c:v>64.86486486486487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صحنه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Sheet4!$B$3</c:f>
              <c:numCache>
                <c:formatCode>0.0</c:formatCode>
                <c:ptCount val="1"/>
                <c:pt idx="0">
                  <c:v>53.243243243243221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کنگاور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Sheet4!$B$4</c:f>
              <c:numCache>
                <c:formatCode>0.0</c:formatCode>
                <c:ptCount val="1"/>
                <c:pt idx="0">
                  <c:v>52.702702702702716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دالاهو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Sheet4!$B$5</c:f>
              <c:numCache>
                <c:formatCode>0.00</c:formatCode>
                <c:ptCount val="1"/>
                <c:pt idx="0">
                  <c:v>52.432432432432428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4"/>
          <c:order val="4"/>
          <c:tx>
            <c:strRef>
              <c:f>Sheet4!$A$6</c:f>
              <c:strCache>
                <c:ptCount val="1"/>
                <c:pt idx="0">
                  <c:v>ثلاث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Sheet4!$B$6</c:f>
              <c:numCache>
                <c:formatCode>0.00</c:formatCode>
                <c:ptCount val="1"/>
                <c:pt idx="0">
                  <c:v>51.081081081081038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5"/>
          <c:order val="5"/>
          <c:tx>
            <c:strRef>
              <c:f>Sheet4!$A$7</c:f>
              <c:strCache>
                <c:ptCount val="1"/>
                <c:pt idx="0">
                  <c:v>گیلانغرب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Sheet4!$B$7</c:f>
              <c:numCache>
                <c:formatCode>0.0</c:formatCode>
                <c:ptCount val="1"/>
                <c:pt idx="0">
                  <c:v>50.810810810810814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6"/>
          <c:order val="6"/>
          <c:tx>
            <c:strRef>
              <c:f>Sheet4!$A$8</c:f>
              <c:strCache>
                <c:ptCount val="1"/>
                <c:pt idx="0">
                  <c:v>پاوه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Sheet4!$B$8</c:f>
              <c:numCache>
                <c:formatCode>0.00</c:formatCode>
                <c:ptCount val="1"/>
                <c:pt idx="0">
                  <c:v>49.189189189189193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7"/>
          <c:order val="7"/>
          <c:tx>
            <c:strRef>
              <c:f>Sheet4!$A$9</c:f>
              <c:strCache>
                <c:ptCount val="1"/>
                <c:pt idx="0">
                  <c:v>قصر شیرین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Sheet4!$B$9</c:f>
              <c:numCache>
                <c:formatCode>0.0</c:formatCode>
                <c:ptCount val="1"/>
                <c:pt idx="0">
                  <c:v>48.918918918918955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8"/>
          <c:order val="8"/>
          <c:tx>
            <c:strRef>
              <c:f>Sheet4!$A$10</c:f>
              <c:strCache>
                <c:ptCount val="1"/>
                <c:pt idx="0">
                  <c:v>اسلام آباد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Sheet4!$B$10</c:f>
              <c:numCache>
                <c:formatCode>0.00</c:formatCode>
                <c:ptCount val="1"/>
                <c:pt idx="0">
                  <c:v>46.486486486486442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9"/>
          <c:order val="9"/>
          <c:tx>
            <c:strRef>
              <c:f>Sheet4!$A$11</c:f>
              <c:strCache>
                <c:ptCount val="1"/>
                <c:pt idx="0">
                  <c:v>سرپل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Sheet4!$B$11</c:f>
              <c:numCache>
                <c:formatCode>0.0</c:formatCode>
                <c:ptCount val="1"/>
                <c:pt idx="0">
                  <c:v>45.675675675675677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0"/>
          <c:order val="10"/>
          <c:tx>
            <c:strRef>
              <c:f>Sheet4!$A$12</c:f>
              <c:strCache>
                <c:ptCount val="1"/>
                <c:pt idx="0">
                  <c:v>سنقر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Sheet4!$B$12</c:f>
              <c:numCache>
                <c:formatCode>0.0</c:formatCode>
                <c:ptCount val="1"/>
                <c:pt idx="0">
                  <c:v>43.78378378378379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1"/>
          <c:order val="11"/>
          <c:tx>
            <c:strRef>
              <c:f>Sheet4!$A$13</c:f>
              <c:strCache>
                <c:ptCount val="1"/>
                <c:pt idx="0">
                  <c:v>روانسر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Sheet4!$B$13</c:f>
              <c:numCache>
                <c:formatCode>0.0</c:formatCode>
                <c:ptCount val="1"/>
                <c:pt idx="0">
                  <c:v>42.972972972973018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2"/>
          <c:order val="12"/>
          <c:tx>
            <c:strRef>
              <c:f>Sheet4!$A$14</c:f>
              <c:strCache>
                <c:ptCount val="1"/>
                <c:pt idx="0">
                  <c:v>جوانرود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Sheet4!$B$14:$B$15</c:f>
              <c:numCache>
                <c:formatCode>0.0</c:formatCode>
                <c:ptCount val="2"/>
                <c:pt idx="0" formatCode="0.00">
                  <c:v>40.810810810810807</c:v>
                </c:pt>
                <c:pt idx="1">
                  <c:v>37.567567567567522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3"/>
          <c:order val="13"/>
          <c:tx>
            <c:strRef>
              <c:f>Sheet4!$A$15</c:f>
              <c:strCache>
                <c:ptCount val="1"/>
                <c:pt idx="0">
                  <c:v>هرسین</c:v>
                </c:pt>
              </c:strCache>
            </c:strRef>
          </c:tx>
          <c:spPr>
            <a:solidFill>
              <a:srgbClr val="FF0000"/>
            </a:solidFill>
            <a:ln w="28575">
              <a:noFill/>
            </a:ln>
          </c:spPr>
          <c:xVal>
            <c:strRef>
              <c:f>Sheet4!$B$1</c:f>
              <c:strCache>
                <c:ptCount val="1"/>
                <c:pt idx="0">
                  <c:v>کل</c:v>
                </c:pt>
              </c:strCache>
            </c:strRef>
          </c:xVal>
          <c:yVal>
            <c:numRef>
              <c:f>Sheet4!$B$15</c:f>
              <c:numCache>
                <c:formatCode>0.0</c:formatCode>
                <c:ptCount val="1"/>
                <c:pt idx="0">
                  <c:v>37.567567567567522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bubbleScale val="100"/>
        <c:axId val="48096000"/>
        <c:axId val="48097536"/>
      </c:bubbleChart>
      <c:valAx>
        <c:axId val="48096000"/>
        <c:scaling>
          <c:orientation val="minMax"/>
        </c:scaling>
        <c:delete val="1"/>
        <c:axPos val="b"/>
        <c:tickLblPos val="nextTo"/>
        <c:crossAx val="48097536"/>
        <c:crosses val="autoZero"/>
        <c:crossBetween val="midCat"/>
      </c:valAx>
      <c:valAx>
        <c:axId val="4809753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8096000"/>
        <c:crosses val="autoZero"/>
        <c:crossBetween val="midCat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87510350121329172"/>
          <c:y val="2.4696058670855888E-2"/>
          <c:w val="0.118332441454527"/>
          <c:h val="0.9702040297105806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spPr>
    <a:solidFill>
      <a:schemeClr val="accent4">
        <a:lumMod val="60000"/>
        <a:lumOff val="4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1633555264834507E-2"/>
          <c:y val="4.6204769379026719E-2"/>
          <c:w val="0.74900471259951706"/>
          <c:h val="0.86138891485185531"/>
        </c:manualLayout>
      </c:layout>
      <c:lineChart>
        <c:grouping val="standard"/>
        <c:ser>
          <c:idx val="0"/>
          <c:order val="0"/>
          <c:tx>
            <c:strRef>
              <c:f>Sheet3!$A$4</c:f>
              <c:strCache>
                <c:ptCount val="1"/>
                <c:pt idx="0">
                  <c:v>کرمانشاه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Sheet3!$B$4:$D$4</c:f>
              <c:numCache>
                <c:formatCode>0.0</c:formatCode>
                <c:ptCount val="3"/>
                <c:pt idx="0">
                  <c:v>71.481481481481481</c:v>
                </c:pt>
                <c:pt idx="1">
                  <c:v>64.86486486486487</c:v>
                </c:pt>
                <c:pt idx="2">
                  <c:v>47</c:v>
                </c:pt>
              </c:numCache>
            </c:numRef>
          </c:val>
        </c:ser>
        <c:ser>
          <c:idx val="1"/>
          <c:order val="1"/>
          <c:tx>
            <c:strRef>
              <c:f>Sheet3!$A$5</c:f>
              <c:strCache>
                <c:ptCount val="1"/>
                <c:pt idx="0">
                  <c:v>قصر شیرین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Sheet3!$B$5:$D$5</c:f>
              <c:numCache>
                <c:formatCode>0.0</c:formatCode>
                <c:ptCount val="3"/>
                <c:pt idx="0">
                  <c:v>58.148148148148152</c:v>
                </c:pt>
                <c:pt idx="1">
                  <c:v>54.324324324324323</c:v>
                </c:pt>
                <c:pt idx="2">
                  <c:v>44</c:v>
                </c:pt>
              </c:numCache>
            </c:numRef>
          </c:val>
        </c:ser>
        <c:ser>
          <c:idx val="2"/>
          <c:order val="2"/>
          <c:tx>
            <c:strRef>
              <c:f>Sheet3!$A$6</c:f>
              <c:strCache>
                <c:ptCount val="1"/>
                <c:pt idx="0">
                  <c:v>صحنه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Sheet3!$B$6:$D$6</c:f>
              <c:numCache>
                <c:formatCode>0.0</c:formatCode>
                <c:ptCount val="3"/>
                <c:pt idx="0">
                  <c:v>68.148148148148152</c:v>
                </c:pt>
                <c:pt idx="1">
                  <c:v>53.243243243243242</c:v>
                </c:pt>
                <c:pt idx="2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Sheet3!$A$7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Sheet3!$B$7:$D$7</c:f>
              <c:numCache>
                <c:formatCode>0.0</c:formatCode>
                <c:ptCount val="3"/>
                <c:pt idx="0">
                  <c:v>65.555555555555557</c:v>
                </c:pt>
                <c:pt idx="1">
                  <c:v>52.702702702702695</c:v>
                </c:pt>
                <c:pt idx="2">
                  <c:v>18</c:v>
                </c:pt>
              </c:numCache>
            </c:numRef>
          </c:val>
        </c:ser>
        <c:ser>
          <c:idx val="4"/>
          <c:order val="4"/>
          <c:tx>
            <c:strRef>
              <c:f>Sheet3!$A$8</c:f>
              <c:strCache>
                <c:ptCount val="1"/>
                <c:pt idx="0">
                  <c:v>پاوه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Sheet3!$B$8:$D$8</c:f>
              <c:numCache>
                <c:formatCode>0.0</c:formatCode>
                <c:ptCount val="3"/>
                <c:pt idx="0">
                  <c:v>57.407407407407405</c:v>
                </c:pt>
                <c:pt idx="1">
                  <c:v>52.702702702702695</c:v>
                </c:pt>
                <c:pt idx="2">
                  <c:v>40</c:v>
                </c:pt>
              </c:numCache>
            </c:numRef>
          </c:val>
        </c:ser>
        <c:ser>
          <c:idx val="5"/>
          <c:order val="5"/>
          <c:tx>
            <c:strRef>
              <c:f>Sheet3!$A$9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Sheet3!$B$9:$D$9</c:f>
              <c:numCache>
                <c:formatCode>0.0</c:formatCode>
                <c:ptCount val="3"/>
                <c:pt idx="0">
                  <c:v>60.74074074074074</c:v>
                </c:pt>
                <c:pt idx="1">
                  <c:v>52.432432432432428</c:v>
                </c:pt>
                <c:pt idx="2">
                  <c:v>30</c:v>
                </c:pt>
              </c:numCache>
            </c:numRef>
          </c:val>
        </c:ser>
        <c:ser>
          <c:idx val="6"/>
          <c:order val="6"/>
          <c:tx>
            <c:strRef>
              <c:f>Sheet3!$A$10</c:f>
              <c:strCache>
                <c:ptCount val="1"/>
                <c:pt idx="0">
                  <c:v>سرپل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Sheet3!$B$10:$D$10</c:f>
              <c:numCache>
                <c:formatCode>0.0</c:formatCode>
                <c:ptCount val="3"/>
                <c:pt idx="0">
                  <c:v>60.370370370370374</c:v>
                </c:pt>
                <c:pt idx="1">
                  <c:v>51.621621621621614</c:v>
                </c:pt>
                <c:pt idx="2">
                  <c:v>28.000000000000004</c:v>
                </c:pt>
              </c:numCache>
            </c:numRef>
          </c:val>
        </c:ser>
        <c:ser>
          <c:idx val="7"/>
          <c:order val="7"/>
          <c:tx>
            <c:strRef>
              <c:f>Sheet3!$A$11</c:f>
              <c:strCache>
                <c:ptCount val="1"/>
                <c:pt idx="0">
                  <c:v>ثلاث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Sheet3!$B$11:$D$11</c:f>
              <c:numCache>
                <c:formatCode>0.0</c:formatCode>
                <c:ptCount val="3"/>
                <c:pt idx="0">
                  <c:v>53.333333333333336</c:v>
                </c:pt>
                <c:pt idx="1">
                  <c:v>51.081081081081081</c:v>
                </c:pt>
                <c:pt idx="2">
                  <c:v>45</c:v>
                </c:pt>
              </c:numCache>
            </c:numRef>
          </c:val>
        </c:ser>
        <c:ser>
          <c:idx val="8"/>
          <c:order val="8"/>
          <c:tx>
            <c:strRef>
              <c:f>Sheet3!$A$12</c:f>
              <c:strCache>
                <c:ptCount val="1"/>
                <c:pt idx="0">
                  <c:v>اسلام آباد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Sheet3!$B$12:$D$12</c:f>
              <c:numCache>
                <c:formatCode>0.0</c:formatCode>
                <c:ptCount val="3"/>
                <c:pt idx="0">
                  <c:v>59.259259259259252</c:v>
                </c:pt>
                <c:pt idx="1">
                  <c:v>50.810810810810814</c:v>
                </c:pt>
                <c:pt idx="2">
                  <c:v>28.000000000000004</c:v>
                </c:pt>
              </c:numCache>
            </c:numRef>
          </c:val>
        </c:ser>
        <c:ser>
          <c:idx val="9"/>
          <c:order val="9"/>
          <c:tx>
            <c:strRef>
              <c:f>Sheet3!$A$13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Sheet3!$B$13:$D$13</c:f>
              <c:numCache>
                <c:formatCode>0.0</c:formatCode>
                <c:ptCount val="3"/>
                <c:pt idx="0">
                  <c:v>59.259259259259252</c:v>
                </c:pt>
                <c:pt idx="1">
                  <c:v>49.729729729729733</c:v>
                </c:pt>
                <c:pt idx="2">
                  <c:v>24</c:v>
                </c:pt>
              </c:numCache>
            </c:numRef>
          </c:val>
        </c:ser>
        <c:ser>
          <c:idx val="10"/>
          <c:order val="10"/>
          <c:tx>
            <c:strRef>
              <c:f>Sheet3!$A$14</c:f>
              <c:strCache>
                <c:ptCount val="1"/>
                <c:pt idx="0">
                  <c:v>گیلانغرب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Sheet3!$B$14:$D$14</c:f>
              <c:numCache>
                <c:formatCode>0.0</c:formatCode>
                <c:ptCount val="3"/>
                <c:pt idx="0">
                  <c:v>54.444444444444443</c:v>
                </c:pt>
                <c:pt idx="1">
                  <c:v>47.297297297297298</c:v>
                </c:pt>
                <c:pt idx="2">
                  <c:v>28.000000000000004</c:v>
                </c:pt>
              </c:numCache>
            </c:numRef>
          </c:val>
        </c:ser>
        <c:ser>
          <c:idx val="11"/>
          <c:order val="11"/>
          <c:tx>
            <c:strRef>
              <c:f>Sheet3!$A$15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Sheet3!$B$15:$D$15</c:f>
              <c:numCache>
                <c:formatCode>0.0</c:formatCode>
                <c:ptCount val="3"/>
                <c:pt idx="0">
                  <c:v>53.703703703703709</c:v>
                </c:pt>
                <c:pt idx="1">
                  <c:v>46.216216216216218</c:v>
                </c:pt>
                <c:pt idx="2">
                  <c:v>26</c:v>
                </c:pt>
              </c:numCache>
            </c:numRef>
          </c:val>
        </c:ser>
        <c:ser>
          <c:idx val="12"/>
          <c:order val="12"/>
          <c:tx>
            <c:strRef>
              <c:f>Sheet3!$A$16</c:f>
              <c:strCache>
                <c:ptCount val="1"/>
                <c:pt idx="0">
                  <c:v>جوانرود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Sheet3!$B$16:$D$16</c:f>
              <c:numCache>
                <c:formatCode>0.0</c:formatCode>
                <c:ptCount val="3"/>
                <c:pt idx="0">
                  <c:v>55.185185185185183</c:v>
                </c:pt>
                <c:pt idx="1">
                  <c:v>45.945945945945951</c:v>
                </c:pt>
                <c:pt idx="2">
                  <c:v>21</c:v>
                </c:pt>
              </c:numCache>
            </c:numRef>
          </c:val>
        </c:ser>
        <c:ser>
          <c:idx val="13"/>
          <c:order val="13"/>
          <c:tx>
            <c:strRef>
              <c:f>Sheet3!$A$17</c:f>
              <c:strCache>
                <c:ptCount val="1"/>
                <c:pt idx="0">
                  <c:v>هرسین</c:v>
                </c:pt>
              </c:strCache>
            </c:strRef>
          </c:tx>
          <c:cat>
            <c:strRef>
              <c:f>Sheet3!$B$3:$D$3</c:f>
              <c:strCache>
                <c:ptCount val="3"/>
                <c:pt idx="0">
                  <c:v>آمار</c:v>
                </c:pt>
                <c:pt idx="1">
                  <c:v>کل</c:v>
                </c:pt>
                <c:pt idx="2">
                  <c:v>IT</c:v>
                </c:pt>
              </c:strCache>
            </c:strRef>
          </c:cat>
          <c:val>
            <c:numRef>
              <c:f>Sheet3!$B$17:$D$17</c:f>
              <c:numCache>
                <c:formatCode>0.0</c:formatCode>
                <c:ptCount val="3"/>
                <c:pt idx="0">
                  <c:v>51.111111111111107</c:v>
                </c:pt>
                <c:pt idx="1">
                  <c:v>44.86486486486487</c:v>
                </c:pt>
                <c:pt idx="2">
                  <c:v>28.000000000000004</c:v>
                </c:pt>
              </c:numCache>
            </c:numRef>
          </c:val>
        </c:ser>
        <c:marker val="1"/>
        <c:axId val="135090944"/>
        <c:axId val="135092480"/>
      </c:lineChart>
      <c:catAx>
        <c:axId val="135090944"/>
        <c:scaling>
          <c:orientation val="minMax"/>
        </c:scaling>
        <c:axPos val="b"/>
        <c:numFmt formatCode="General" sourceLinked="1"/>
        <c:tickLblPos val="nextTo"/>
        <c:crossAx val="135092480"/>
        <c:crosses val="autoZero"/>
        <c:auto val="1"/>
        <c:lblAlgn val="ctr"/>
        <c:lblOffset val="100"/>
      </c:catAx>
      <c:valAx>
        <c:axId val="135092480"/>
        <c:scaling>
          <c:orientation val="minMax"/>
        </c:scaling>
        <c:axPos val="l"/>
        <c:majorGridlines/>
        <c:numFmt formatCode="0.0" sourceLinked="1"/>
        <c:tickLblPos val="nextTo"/>
        <c:crossAx val="135090944"/>
        <c:crosses val="autoZero"/>
        <c:crossBetween val="between"/>
      </c:valAx>
      <c:spPr>
        <a:solidFill>
          <a:schemeClr val="bg1"/>
        </a:solidFill>
      </c:spPr>
    </c:plotArea>
    <c:legend>
      <c:legendPos val="l"/>
      <c:layout>
        <c:manualLayout>
          <c:xMode val="edge"/>
          <c:yMode val="edge"/>
          <c:x val="0.85275321115833991"/>
          <c:y val="3.9747375328083999E-2"/>
          <c:w val="0.14469607228300008"/>
          <c:h val="0.87040682414698167"/>
        </c:manualLayout>
      </c:layout>
      <c:spPr>
        <a:solidFill>
          <a:schemeClr val="bg1"/>
        </a:solidFill>
      </c:spPr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</c:chart>
  <c:spPr>
    <a:solidFill>
      <a:schemeClr val="bg1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3851706036745424E-2"/>
          <c:y val="2.6628163506896486E-2"/>
          <c:w val="0.77557190219643624"/>
          <c:h val="0.89204814090721485"/>
        </c:manualLayout>
      </c:layout>
      <c:lineChart>
        <c:grouping val="standard"/>
        <c:ser>
          <c:idx val="0"/>
          <c:order val="0"/>
          <c:tx>
            <c:strRef>
              <c:f>'Sheet1 (2)'!$A$2</c:f>
              <c:strCache>
                <c:ptCount val="1"/>
                <c:pt idx="0">
                  <c:v>اسلام آباد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ymbol val="circle"/>
            <c:size val="5"/>
            <c:spPr>
              <a:solidFill>
                <a:srgbClr val="FFC000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(2)'!$B$2:$F$2</c:f>
              <c:numCache>
                <c:formatCode>0.00</c:formatCode>
                <c:ptCount val="5"/>
                <c:pt idx="0">
                  <c:v>37.267080745341595</c:v>
                </c:pt>
                <c:pt idx="1">
                  <c:v>38.461538461538446</c:v>
                </c:pt>
                <c:pt idx="2">
                  <c:v>64</c:v>
                </c:pt>
                <c:pt idx="3">
                  <c:v>32</c:v>
                </c:pt>
                <c:pt idx="4">
                  <c:v>11.594202898550725</c:v>
                </c:pt>
              </c:numCache>
            </c:numRef>
          </c:val>
        </c:ser>
        <c:ser>
          <c:idx val="1"/>
          <c:order val="1"/>
          <c:tx>
            <c:strRef>
              <c:f>'Sheet1 (2)'!$A$3</c:f>
              <c:strCache>
                <c:ptCount val="1"/>
                <c:pt idx="0">
                  <c:v>پاوه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(2)'!$B$3:$F$3</c:f>
              <c:numCache>
                <c:formatCode>0.00</c:formatCode>
                <c:ptCount val="5"/>
                <c:pt idx="0">
                  <c:v>38.509316770186338</c:v>
                </c:pt>
                <c:pt idx="1">
                  <c:v>69.230769230769212</c:v>
                </c:pt>
                <c:pt idx="2">
                  <c:v>56.000000000000007</c:v>
                </c:pt>
                <c:pt idx="3">
                  <c:v>48</c:v>
                </c:pt>
                <c:pt idx="4">
                  <c:v>5.7971014492753605</c:v>
                </c:pt>
              </c:numCache>
            </c:numRef>
          </c:val>
        </c:ser>
        <c:ser>
          <c:idx val="2"/>
          <c:order val="2"/>
          <c:tx>
            <c:strRef>
              <c:f>'Sheet1 (2)'!$A$4</c:f>
              <c:strCache>
                <c:ptCount val="1"/>
                <c:pt idx="0">
                  <c:v>ثلاث</c:v>
                </c:pt>
              </c:strCache>
            </c:strRef>
          </c:tx>
          <c:spPr>
            <a:ln w="38100">
              <a:solidFill>
                <a:schemeClr val="accent3">
                  <a:lumMod val="50000"/>
                </a:schemeClr>
              </a:solidFill>
            </a:ln>
          </c:spPr>
          <c:marker>
            <c:symbol val="circle"/>
            <c:size val="6"/>
            <c:spPr>
              <a:solidFill>
                <a:schemeClr val="tx1">
                  <a:lumMod val="95000"/>
                  <a:lumOff val="5000"/>
                </a:schemeClr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(2)'!$B$4:$F$4</c:f>
              <c:numCache>
                <c:formatCode>0.00</c:formatCode>
                <c:ptCount val="5"/>
                <c:pt idx="0">
                  <c:v>27.32919254658383</c:v>
                </c:pt>
                <c:pt idx="1">
                  <c:v>80</c:v>
                </c:pt>
                <c:pt idx="2">
                  <c:v>60</c:v>
                </c:pt>
                <c:pt idx="3">
                  <c:v>48</c:v>
                </c:pt>
                <c:pt idx="4">
                  <c:v>13.043478260869565</c:v>
                </c:pt>
              </c:numCache>
            </c:numRef>
          </c:val>
        </c:ser>
        <c:ser>
          <c:idx val="3"/>
          <c:order val="3"/>
          <c:tx>
            <c:strRef>
              <c:f>'Sheet1 (2)'!$A$5</c:f>
              <c:strCache>
                <c:ptCount val="1"/>
                <c:pt idx="0">
                  <c:v>جوانرود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(2)'!$B$5:$F$5</c:f>
              <c:numCache>
                <c:formatCode>0.00</c:formatCode>
                <c:ptCount val="5"/>
                <c:pt idx="0">
                  <c:v>23.602484472049692</c:v>
                </c:pt>
                <c:pt idx="1">
                  <c:v>53.846153846153875</c:v>
                </c:pt>
                <c:pt idx="2">
                  <c:v>72</c:v>
                </c:pt>
                <c:pt idx="3">
                  <c:v>32</c:v>
                </c:pt>
                <c:pt idx="4">
                  <c:v>4.3478260869565215</c:v>
                </c:pt>
              </c:numCache>
            </c:numRef>
          </c:val>
        </c:ser>
        <c:ser>
          <c:idx val="4"/>
          <c:order val="4"/>
          <c:tx>
            <c:strRef>
              <c:f>'Sheet1 (2)'!$A$6</c:f>
              <c:strCache>
                <c:ptCount val="1"/>
                <c:pt idx="0">
                  <c:v>دالاهو</c:v>
                </c:pt>
              </c:strCache>
            </c:strRef>
          </c:tx>
          <c:spPr>
            <a:ln w="38100">
              <a:solidFill>
                <a:schemeClr val="tx2">
                  <a:lumMod val="50000"/>
                </a:schemeClr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(2)'!$B$6:$F$6</c:f>
              <c:numCache>
                <c:formatCode>0.00</c:formatCode>
                <c:ptCount val="5"/>
                <c:pt idx="0">
                  <c:v>36.024844720496894</c:v>
                </c:pt>
                <c:pt idx="1">
                  <c:v>75.384615384615429</c:v>
                </c:pt>
                <c:pt idx="2">
                  <c:v>56.000000000000007</c:v>
                </c:pt>
                <c:pt idx="3">
                  <c:v>48</c:v>
                </c:pt>
                <c:pt idx="4">
                  <c:v>11.594202898550725</c:v>
                </c:pt>
              </c:numCache>
            </c:numRef>
          </c:val>
        </c:ser>
        <c:ser>
          <c:idx val="5"/>
          <c:order val="5"/>
          <c:tx>
            <c:strRef>
              <c:f>'Sheet1 (2)'!$A$7</c:f>
              <c:strCache>
                <c:ptCount val="1"/>
                <c:pt idx="0">
                  <c:v>روانسر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circle"/>
            <c:size val="6"/>
            <c:spPr>
              <a:solidFill>
                <a:srgbClr val="FFFF00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(2)'!$B$7:$F$7</c:f>
              <c:numCache>
                <c:formatCode>0.0</c:formatCode>
                <c:ptCount val="5"/>
                <c:pt idx="0">
                  <c:v>29.192546583850916</c:v>
                </c:pt>
                <c:pt idx="1">
                  <c:v>44.615384615384592</c:v>
                </c:pt>
                <c:pt idx="2">
                  <c:v>56.000000000000007</c:v>
                </c:pt>
                <c:pt idx="3">
                  <c:v>32</c:v>
                </c:pt>
                <c:pt idx="4">
                  <c:v>8.6956521739130448</c:v>
                </c:pt>
              </c:numCache>
            </c:numRef>
          </c:val>
        </c:ser>
        <c:ser>
          <c:idx val="6"/>
          <c:order val="6"/>
          <c:tx>
            <c:strRef>
              <c:f>'Sheet1 (2)'!$A$8</c:f>
              <c:strCache>
                <c:ptCount val="1"/>
                <c:pt idx="0">
                  <c:v>سرپل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(2)'!$B$8:$F$8</c:f>
              <c:numCache>
                <c:formatCode>0.0</c:formatCode>
                <c:ptCount val="5"/>
                <c:pt idx="0">
                  <c:v>34.161490683229815</c:v>
                </c:pt>
                <c:pt idx="1">
                  <c:v>53.846153846153875</c:v>
                </c:pt>
                <c:pt idx="2">
                  <c:v>56.000000000000007</c:v>
                </c:pt>
                <c:pt idx="3">
                  <c:v>32</c:v>
                </c:pt>
                <c:pt idx="4">
                  <c:v>5.7971014492753605</c:v>
                </c:pt>
              </c:numCache>
            </c:numRef>
          </c:val>
        </c:ser>
        <c:ser>
          <c:idx val="7"/>
          <c:order val="7"/>
          <c:tx>
            <c:strRef>
              <c:f>'Sheet1 (2)'!$A$9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(2)'!$B$9:$F$9</c:f>
              <c:numCache>
                <c:formatCode>0.0</c:formatCode>
                <c:ptCount val="5"/>
                <c:pt idx="0">
                  <c:v>31.055900621118024</c:v>
                </c:pt>
                <c:pt idx="1">
                  <c:v>61.53846153846154</c:v>
                </c:pt>
                <c:pt idx="2">
                  <c:v>58</c:v>
                </c:pt>
                <c:pt idx="3">
                  <c:v>52</c:v>
                </c:pt>
                <c:pt idx="4">
                  <c:v>1.4492753623188406</c:v>
                </c:pt>
              </c:numCache>
            </c:numRef>
          </c:val>
        </c:ser>
        <c:ser>
          <c:idx val="8"/>
          <c:order val="8"/>
          <c:tx>
            <c:strRef>
              <c:f>'Sheet1 (2)'!$A$10</c:f>
              <c:strCache>
                <c:ptCount val="1"/>
                <c:pt idx="0">
                  <c:v>صحنه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circle"/>
            <c:size val="6"/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(2)'!$B$10:$F$10</c:f>
              <c:numCache>
                <c:formatCode>0.0</c:formatCode>
                <c:ptCount val="5"/>
                <c:pt idx="0">
                  <c:v>49.689440993788821</c:v>
                </c:pt>
                <c:pt idx="1">
                  <c:v>63.076923076923073</c:v>
                </c:pt>
                <c:pt idx="2">
                  <c:v>50</c:v>
                </c:pt>
                <c:pt idx="3">
                  <c:v>48</c:v>
                </c:pt>
                <c:pt idx="4">
                  <c:v>4.3478260869565215</c:v>
                </c:pt>
              </c:numCache>
            </c:numRef>
          </c:val>
        </c:ser>
        <c:ser>
          <c:idx val="9"/>
          <c:order val="9"/>
          <c:tx>
            <c:strRef>
              <c:f>'Sheet1 (2)'!$A$11</c:f>
              <c:strCache>
                <c:ptCount val="1"/>
                <c:pt idx="0">
                  <c:v>قصر شیرین</c:v>
                </c:pt>
              </c:strCache>
            </c:strRef>
          </c:tx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(2)'!$B$11:$F$11</c:f>
              <c:numCache>
                <c:formatCode>0.0</c:formatCode>
                <c:ptCount val="5"/>
                <c:pt idx="0">
                  <c:v>34.782608695652151</c:v>
                </c:pt>
                <c:pt idx="1">
                  <c:v>67.692307692307679</c:v>
                </c:pt>
                <c:pt idx="2">
                  <c:v>50</c:v>
                </c:pt>
                <c:pt idx="3">
                  <c:v>76</c:v>
                </c:pt>
                <c:pt idx="4">
                  <c:v>4.3478260869565215</c:v>
                </c:pt>
              </c:numCache>
            </c:numRef>
          </c:val>
        </c:ser>
        <c:ser>
          <c:idx val="10"/>
          <c:order val="10"/>
          <c:tx>
            <c:strRef>
              <c:f>'Sheet1 (2)'!$A$12</c:f>
              <c:strCache>
                <c:ptCount val="1"/>
                <c:pt idx="0">
                  <c:v>کرمانشاه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circle"/>
            <c:size val="6"/>
            <c:spPr>
              <a:solidFill>
                <a:srgbClr val="92D050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(2)'!$B$12:$F$12</c:f>
              <c:numCache>
                <c:formatCode>0.0</c:formatCode>
                <c:ptCount val="5"/>
                <c:pt idx="0">
                  <c:v>67.701863354037314</c:v>
                </c:pt>
                <c:pt idx="1">
                  <c:v>66.153846153846075</c:v>
                </c:pt>
                <c:pt idx="2">
                  <c:v>68</c:v>
                </c:pt>
                <c:pt idx="3">
                  <c:v>32</c:v>
                </c:pt>
                <c:pt idx="4">
                  <c:v>7.2463768115942031</c:v>
                </c:pt>
              </c:numCache>
            </c:numRef>
          </c:val>
        </c:ser>
        <c:ser>
          <c:idx val="11"/>
          <c:order val="11"/>
          <c:tx>
            <c:strRef>
              <c:f>'Sheet1 (2)'!$A$13</c:f>
              <c:strCache>
                <c:ptCount val="1"/>
                <c:pt idx="0">
                  <c:v>کنگاور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circle"/>
            <c:size val="6"/>
            <c:spPr>
              <a:solidFill>
                <a:schemeClr val="accent1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(2)'!$B$13:$F$13</c:f>
              <c:numCache>
                <c:formatCode>0.0</c:formatCode>
                <c:ptCount val="5"/>
                <c:pt idx="0">
                  <c:v>57.142857142857153</c:v>
                </c:pt>
                <c:pt idx="1">
                  <c:v>43.07692307692308</c:v>
                </c:pt>
                <c:pt idx="2">
                  <c:v>48</c:v>
                </c:pt>
                <c:pt idx="3">
                  <c:v>80</c:v>
                </c:pt>
                <c:pt idx="4">
                  <c:v>11.594202898550725</c:v>
                </c:pt>
              </c:numCache>
            </c:numRef>
          </c:val>
        </c:ser>
        <c:ser>
          <c:idx val="12"/>
          <c:order val="12"/>
          <c:tx>
            <c:strRef>
              <c:f>'Sheet1 (2)'!$A$14</c:f>
              <c:strCache>
                <c:ptCount val="1"/>
                <c:pt idx="0">
                  <c:v>گیلانغرب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(2)'!$B$14:$F$14</c:f>
              <c:numCache>
                <c:formatCode>0.0</c:formatCode>
                <c:ptCount val="5"/>
                <c:pt idx="0">
                  <c:v>54.037267080745309</c:v>
                </c:pt>
                <c:pt idx="1">
                  <c:v>55.384615384615365</c:v>
                </c:pt>
                <c:pt idx="2">
                  <c:v>48</c:v>
                </c:pt>
                <c:pt idx="3">
                  <c:v>32</c:v>
                </c:pt>
                <c:pt idx="4">
                  <c:v>1.4492753623188406</c:v>
                </c:pt>
              </c:numCache>
            </c:numRef>
          </c:val>
        </c:ser>
        <c:ser>
          <c:idx val="13"/>
          <c:order val="13"/>
          <c:tx>
            <c:strRef>
              <c:f>'Sheet1 (2)'!$A$15</c:f>
              <c:strCache>
                <c:ptCount val="1"/>
                <c:pt idx="0">
                  <c:v>هرسین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circle"/>
            <c:size val="6"/>
            <c:spPr>
              <a:solidFill>
                <a:srgbClr val="FFC000"/>
              </a:solidFill>
            </c:spPr>
          </c:marker>
          <c:cat>
            <c:strRef>
              <c:f>'Sheet1 (2)'!$B$1:$F$1</c:f>
              <c:strCache>
                <c:ptCount val="5"/>
                <c:pt idx="0">
                  <c:v>برنامه ریزی </c:v>
                </c:pt>
                <c:pt idx="1">
                  <c:v>سازماندهی</c:v>
                </c:pt>
                <c:pt idx="2">
                  <c:v>پایش وارزشیابی</c:v>
                </c:pt>
                <c:pt idx="3">
                  <c:v>گزارش دهی</c:v>
                </c:pt>
                <c:pt idx="4">
                  <c:v>سایر فعالیتها</c:v>
                </c:pt>
              </c:strCache>
            </c:strRef>
          </c:cat>
          <c:val>
            <c:numRef>
              <c:f>'Sheet1 (2)'!$B$15:$F$15</c:f>
              <c:numCache>
                <c:formatCode>0.0</c:formatCode>
                <c:ptCount val="5"/>
                <c:pt idx="0">
                  <c:v>21.739130434782609</c:v>
                </c:pt>
                <c:pt idx="1">
                  <c:v>33.846153846153875</c:v>
                </c:pt>
                <c:pt idx="2">
                  <c:v>56.000000000000007</c:v>
                </c:pt>
                <c:pt idx="3">
                  <c:v>32</c:v>
                </c:pt>
                <c:pt idx="4">
                  <c:v>5.7971014492753605</c:v>
                </c:pt>
              </c:numCache>
            </c:numRef>
          </c:val>
        </c:ser>
        <c:marker val="1"/>
        <c:axId val="47849856"/>
        <c:axId val="47851392"/>
      </c:lineChart>
      <c:catAx>
        <c:axId val="47849856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400" b="1"/>
            </a:pPr>
            <a:endParaRPr lang="en-US"/>
          </a:p>
        </c:txPr>
        <c:crossAx val="47851392"/>
        <c:crosses val="autoZero"/>
        <c:auto val="1"/>
        <c:lblAlgn val="ctr"/>
        <c:lblOffset val="100"/>
      </c:catAx>
      <c:valAx>
        <c:axId val="47851392"/>
        <c:scaling>
          <c:orientation val="minMax"/>
          <c:max val="100"/>
          <c:min val="0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7849856"/>
        <c:crosses val="autoZero"/>
        <c:crossBetween val="between"/>
        <c:minorUnit val="2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85880784638762275"/>
          <c:y val="1.5237571406515367E-2"/>
          <c:w val="0.14119215361237741"/>
          <c:h val="0.96952485718696924"/>
        </c:manualLayout>
      </c:layout>
      <c:txPr>
        <a:bodyPr/>
        <a:lstStyle/>
        <a:p>
          <a:pPr rtl="1">
            <a:defRPr sz="1800" b="1"/>
          </a:pPr>
          <a:endParaRPr lang="en-US"/>
        </a:p>
      </c:txPr>
    </c:legend>
    <c:plotVisOnly val="1"/>
  </c:chart>
  <c:spPr>
    <a:solidFill>
      <a:srgbClr val="00B0F0"/>
    </a:solidFill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3851706036745466E-2"/>
          <c:y val="2.6628163506896486E-2"/>
          <c:w val="0.76805854159534415"/>
          <c:h val="0.89204814090721518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اسلام آباد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ymbol val="circle"/>
            <c:size val="5"/>
            <c:spPr>
              <a:solidFill>
                <a:srgbClr val="FFC000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49.275362318840607</c:v>
                </c:pt>
                <c:pt idx="1">
                  <c:v>52.542372881355966</c:v>
                </c:pt>
                <c:pt idx="2">
                  <c:v>52.941176470588225</c:v>
                </c:pt>
                <c:pt idx="3">
                  <c:v>58.108108108108141</c:v>
                </c:pt>
                <c:pt idx="4">
                  <c:v>28.000000000000004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پاوه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Sheet1!$B$3:$F$3</c:f>
              <c:numCache>
                <c:formatCode>0.00</c:formatCode>
                <c:ptCount val="5"/>
                <c:pt idx="0">
                  <c:v>47.826086956521763</c:v>
                </c:pt>
                <c:pt idx="1">
                  <c:v>55.932203389830505</c:v>
                </c:pt>
                <c:pt idx="2">
                  <c:v>54.411764705882305</c:v>
                </c:pt>
                <c:pt idx="3">
                  <c:v>70.270270270270274</c:v>
                </c:pt>
                <c:pt idx="4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ثلاث</c:v>
                </c:pt>
              </c:strCache>
            </c:strRef>
          </c:tx>
          <c:spPr>
            <a:ln w="38100">
              <a:solidFill>
                <a:schemeClr val="accent3">
                  <a:lumMod val="50000"/>
                </a:schemeClr>
              </a:solidFill>
            </a:ln>
          </c:spPr>
          <c:marker>
            <c:symbol val="circle"/>
            <c:size val="6"/>
            <c:spPr>
              <a:solidFill>
                <a:schemeClr val="tx1">
                  <a:lumMod val="95000"/>
                  <a:lumOff val="5000"/>
                </a:schemeClr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Sheet1!$B$4:$F$4</c:f>
              <c:numCache>
                <c:formatCode>0.00</c:formatCode>
                <c:ptCount val="5"/>
                <c:pt idx="0">
                  <c:v>52.173913043478279</c:v>
                </c:pt>
                <c:pt idx="1">
                  <c:v>50.847457627118608</c:v>
                </c:pt>
                <c:pt idx="2">
                  <c:v>50</c:v>
                </c:pt>
                <c:pt idx="3">
                  <c:v>59.459459459459424</c:v>
                </c:pt>
                <c:pt idx="4">
                  <c:v>45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جوانرود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Sheet1!$B$5:$F$5</c:f>
              <c:numCache>
                <c:formatCode>0.00</c:formatCode>
                <c:ptCount val="5"/>
                <c:pt idx="0">
                  <c:v>46.376811594202877</c:v>
                </c:pt>
                <c:pt idx="1">
                  <c:v>52.542372881355966</c:v>
                </c:pt>
                <c:pt idx="2">
                  <c:v>47.058823529411754</c:v>
                </c:pt>
                <c:pt idx="3">
                  <c:v>48.648648648648646</c:v>
                </c:pt>
                <c:pt idx="4">
                  <c:v>20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دالاهو</c:v>
                </c:pt>
              </c:strCache>
            </c:strRef>
          </c:tx>
          <c:spPr>
            <a:ln w="38100">
              <a:solidFill>
                <a:schemeClr val="tx2">
                  <a:lumMod val="50000"/>
                </a:schemeClr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Sheet1!$B$6:$F$6</c:f>
              <c:numCache>
                <c:formatCode>0.00</c:formatCode>
                <c:ptCount val="5"/>
                <c:pt idx="0">
                  <c:v>59.420289855072433</c:v>
                </c:pt>
                <c:pt idx="1">
                  <c:v>64.406779661016984</c:v>
                </c:pt>
                <c:pt idx="2">
                  <c:v>58.823529411764689</c:v>
                </c:pt>
                <c:pt idx="3">
                  <c:v>60.810810810810814</c:v>
                </c:pt>
                <c:pt idx="4">
                  <c:v>30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روانسر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circle"/>
            <c:size val="6"/>
            <c:spPr>
              <a:solidFill>
                <a:srgbClr val="FFFF00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Sheet1!$B$7:$F$7</c:f>
              <c:numCache>
                <c:formatCode>0.0</c:formatCode>
                <c:ptCount val="5"/>
                <c:pt idx="0">
                  <c:v>43.478260869565204</c:v>
                </c:pt>
                <c:pt idx="1">
                  <c:v>50.847457627118608</c:v>
                </c:pt>
                <c:pt idx="2">
                  <c:v>48.529411764705905</c:v>
                </c:pt>
                <c:pt idx="3">
                  <c:v>54.054054054054035</c:v>
                </c:pt>
                <c:pt idx="4">
                  <c:v>26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سرپل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Sheet1!$B$8:$F$8</c:f>
              <c:numCache>
                <c:formatCode>0.0</c:formatCode>
                <c:ptCount val="5"/>
                <c:pt idx="0">
                  <c:v>47.826086956521763</c:v>
                </c:pt>
                <c:pt idx="1">
                  <c:v>52.542372881355966</c:v>
                </c:pt>
                <c:pt idx="2">
                  <c:v>48.529411764705905</c:v>
                </c:pt>
                <c:pt idx="3">
                  <c:v>59.459459459459424</c:v>
                </c:pt>
                <c:pt idx="4">
                  <c:v>28.000000000000004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Sheet1!$B$9:$F$9</c:f>
              <c:numCache>
                <c:formatCode>0.0</c:formatCode>
                <c:ptCount val="5"/>
                <c:pt idx="0">
                  <c:v>47.826086956521763</c:v>
                </c:pt>
                <c:pt idx="1">
                  <c:v>52.542372881355966</c:v>
                </c:pt>
                <c:pt idx="2">
                  <c:v>48.529411764705905</c:v>
                </c:pt>
                <c:pt idx="3">
                  <c:v>63.513513513513495</c:v>
                </c:pt>
                <c:pt idx="4">
                  <c:v>18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صحنه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circle"/>
            <c:size val="6"/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Sheet1!$B$10:$F$10</c:f>
              <c:numCache>
                <c:formatCode>0.0</c:formatCode>
                <c:ptCount val="5"/>
                <c:pt idx="0">
                  <c:v>60.869565217391305</c:v>
                </c:pt>
                <c:pt idx="1">
                  <c:v>69.491525423728859</c:v>
                </c:pt>
                <c:pt idx="2">
                  <c:v>66.176470588235247</c:v>
                </c:pt>
                <c:pt idx="3">
                  <c:v>75.675675675675649</c:v>
                </c:pt>
                <c:pt idx="4">
                  <c:v>13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قصر شیرین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Sheet1!$B$11:$F$11</c:f>
              <c:numCache>
                <c:formatCode>0.0</c:formatCode>
                <c:ptCount val="5"/>
                <c:pt idx="0">
                  <c:v>44.927536231884062</c:v>
                </c:pt>
                <c:pt idx="1">
                  <c:v>54.237288135593204</c:v>
                </c:pt>
                <c:pt idx="2">
                  <c:v>54.411764705882305</c:v>
                </c:pt>
                <c:pt idx="3">
                  <c:v>66.216216216216225</c:v>
                </c:pt>
                <c:pt idx="4">
                  <c:v>32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کرمانشاه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circle"/>
            <c:size val="6"/>
            <c:spPr>
              <a:solidFill>
                <a:srgbClr val="92D050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Sheet1!$B$12:$F$12</c:f>
              <c:numCache>
                <c:formatCode>0.0</c:formatCode>
                <c:ptCount val="5"/>
                <c:pt idx="0">
                  <c:v>63.768115942029063</c:v>
                </c:pt>
                <c:pt idx="1">
                  <c:v>71.186440677966061</c:v>
                </c:pt>
                <c:pt idx="2">
                  <c:v>75</c:v>
                </c:pt>
                <c:pt idx="3">
                  <c:v>75.675675675675649</c:v>
                </c:pt>
                <c:pt idx="4">
                  <c:v>47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کنگاور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circle"/>
            <c:size val="6"/>
            <c:spPr>
              <a:solidFill>
                <a:schemeClr val="accent1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Sheet1!$B$13:$F$13</c:f>
              <c:numCache>
                <c:formatCode>0.0</c:formatCode>
                <c:ptCount val="5"/>
                <c:pt idx="0">
                  <c:v>71.014492753623188</c:v>
                </c:pt>
                <c:pt idx="1">
                  <c:v>59.322033898305108</c:v>
                </c:pt>
                <c:pt idx="2">
                  <c:v>63.235294117647044</c:v>
                </c:pt>
                <c:pt idx="3">
                  <c:v>67.567567567567565</c:v>
                </c:pt>
                <c:pt idx="4">
                  <c:v>18</c:v>
                </c:pt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گیلانغرب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Sheet1!$B$14:$F$14</c:f>
              <c:numCache>
                <c:formatCode>0.0</c:formatCode>
                <c:ptCount val="5"/>
                <c:pt idx="0">
                  <c:v>46.376811594202877</c:v>
                </c:pt>
                <c:pt idx="1">
                  <c:v>67.796610169491515</c:v>
                </c:pt>
                <c:pt idx="2">
                  <c:v>50</c:v>
                </c:pt>
                <c:pt idx="3">
                  <c:v>72.972972972972926</c:v>
                </c:pt>
                <c:pt idx="4">
                  <c:v>28.000000000000004</c:v>
                </c:pt>
              </c:numCache>
            </c:numRef>
          </c:val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هرسین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circle"/>
            <c:size val="6"/>
            <c:spPr>
              <a:solidFill>
                <a:srgbClr val="FFC000"/>
              </a:solidFill>
            </c:spPr>
          </c:marker>
          <c:cat>
            <c:strRef>
              <c:f>Sheet1!$B$1:$F$1</c:f>
              <c:strCache>
                <c:ptCount val="5"/>
                <c:pt idx="0">
                  <c:v>شاخص ها و زیج</c:v>
                </c:pt>
                <c:pt idx="1">
                  <c:v>گزارشات آمار</c:v>
                </c:pt>
                <c:pt idx="2">
                  <c:v>جمعیت</c:v>
                </c:pt>
                <c:pt idx="3">
                  <c:v>نظام ثبت مرگ</c:v>
                </c:pt>
                <c:pt idx="4">
                  <c:v>IT</c:v>
                </c:pt>
              </c:strCache>
            </c:strRef>
          </c:cat>
          <c:val>
            <c:numRef>
              <c:f>Sheet1!$B$15:$F$15</c:f>
              <c:numCache>
                <c:formatCode>0.0</c:formatCode>
                <c:ptCount val="5"/>
                <c:pt idx="0">
                  <c:v>39.130434782608695</c:v>
                </c:pt>
                <c:pt idx="1">
                  <c:v>40.677966101694892</c:v>
                </c:pt>
                <c:pt idx="2">
                  <c:v>39.705882352941181</c:v>
                </c:pt>
                <c:pt idx="3">
                  <c:v>45.945945945945972</c:v>
                </c:pt>
                <c:pt idx="4">
                  <c:v>27</c:v>
                </c:pt>
              </c:numCache>
            </c:numRef>
          </c:val>
        </c:ser>
        <c:marker val="1"/>
        <c:axId val="74759552"/>
        <c:axId val="74765824"/>
      </c:lineChart>
      <c:catAx>
        <c:axId val="74759552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200" b="1"/>
            </a:pPr>
            <a:endParaRPr lang="en-US"/>
          </a:p>
        </c:txPr>
        <c:crossAx val="74765824"/>
        <c:crosses val="autoZero"/>
        <c:auto val="1"/>
        <c:lblAlgn val="ctr"/>
        <c:lblOffset val="100"/>
      </c:catAx>
      <c:valAx>
        <c:axId val="74765824"/>
        <c:scaling>
          <c:orientation val="minMax"/>
          <c:max val="100"/>
          <c:min val="10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4759552"/>
        <c:crosses val="autoZero"/>
        <c:crossBetween val="between"/>
        <c:minorUnit val="2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84971813305945465"/>
          <c:y val="1.2920936252831411E-2"/>
          <c:w val="0.14955722925938605"/>
          <c:h val="0.90566515658145474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spPr>
    <a:solidFill>
      <a:srgbClr val="92D050"/>
    </a:solidFill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A5DE47-9B42-4C70-B361-B24CD962AD71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62A445-2518-4E19-A139-8A6F6C12F668}">
      <dgm:prSet phldrT="[Text]" custT="1"/>
      <dgm:spPr/>
      <dgm:t>
        <a:bodyPr/>
        <a:lstStyle/>
        <a:p>
          <a:r>
            <a:rPr lang="en-US" sz="6000" b="1" dirty="0" smtClean="0">
              <a:solidFill>
                <a:srgbClr val="FF3399"/>
              </a:solidFill>
            </a:rPr>
            <a:t>IT</a:t>
          </a:r>
          <a:endParaRPr lang="en-US" sz="6000" b="1" dirty="0">
            <a:solidFill>
              <a:srgbClr val="FF3399"/>
            </a:solidFill>
          </a:endParaRPr>
        </a:p>
      </dgm:t>
    </dgm:pt>
    <dgm:pt modelId="{EBB72401-FE5C-4A8B-BBD7-47ED95B0D44C}" type="parTrans" cxnId="{2E787AFF-0B7C-4643-8DF6-73AED116C71B}">
      <dgm:prSet/>
      <dgm:spPr/>
      <dgm:t>
        <a:bodyPr/>
        <a:lstStyle/>
        <a:p>
          <a:endParaRPr lang="en-US"/>
        </a:p>
      </dgm:t>
    </dgm:pt>
    <dgm:pt modelId="{D743E352-4B16-48A5-97A1-A8AE5E4B2AA0}" type="sibTrans" cxnId="{2E787AFF-0B7C-4643-8DF6-73AED116C71B}">
      <dgm:prSet/>
      <dgm:spPr/>
      <dgm:t>
        <a:bodyPr/>
        <a:lstStyle/>
        <a:p>
          <a:endParaRPr lang="en-US"/>
        </a:p>
      </dgm:t>
    </dgm:pt>
    <dgm:pt modelId="{2D891626-CC1E-4AD0-B25B-F4C3CA677D77}">
      <dgm:prSet phldrT="[Text]" custT="1"/>
      <dgm:spPr/>
      <dgm:t>
        <a:bodyPr/>
        <a:lstStyle/>
        <a:p>
          <a:r>
            <a:rPr lang="fa-I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آمار</a:t>
          </a:r>
          <a:endParaRPr lang="en-US" sz="5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21C91F-C65B-4F08-8A77-226102AC9B75}" type="parTrans" cxnId="{16462841-296B-48CC-99B0-69F0B7CD5FC0}">
      <dgm:prSet/>
      <dgm:spPr/>
      <dgm:t>
        <a:bodyPr/>
        <a:lstStyle/>
        <a:p>
          <a:endParaRPr lang="en-US"/>
        </a:p>
      </dgm:t>
    </dgm:pt>
    <dgm:pt modelId="{C469C852-8734-4EBC-96D2-E7FF68CC3C2C}" type="sibTrans" cxnId="{16462841-296B-48CC-99B0-69F0B7CD5FC0}">
      <dgm:prSet/>
      <dgm:spPr/>
      <dgm:t>
        <a:bodyPr/>
        <a:lstStyle/>
        <a:p>
          <a:endParaRPr lang="en-US"/>
        </a:p>
      </dgm:t>
    </dgm:pt>
    <dgm:pt modelId="{B43CA1F4-6B95-4CBB-BCE2-9EEDA4852B4B}" type="pres">
      <dgm:prSet presAssocID="{D1A5DE47-9B42-4C70-B361-B24CD962AD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18C934-0969-4A11-8DAD-99D75EA31052}" type="pres">
      <dgm:prSet presAssocID="{3462A445-2518-4E19-A139-8A6F6C12F66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3B2A8-87E6-448E-9065-0A75441F2129}" type="pres">
      <dgm:prSet presAssocID="{2D891626-CC1E-4AD0-B25B-F4C3CA677D7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787AFF-0B7C-4643-8DF6-73AED116C71B}" srcId="{D1A5DE47-9B42-4C70-B361-B24CD962AD71}" destId="{3462A445-2518-4E19-A139-8A6F6C12F668}" srcOrd="0" destOrd="0" parTransId="{EBB72401-FE5C-4A8B-BBD7-47ED95B0D44C}" sibTransId="{D743E352-4B16-48A5-97A1-A8AE5E4B2AA0}"/>
    <dgm:cxn modelId="{1F824DEA-EE75-4449-94B5-2BFBE83695C1}" type="presOf" srcId="{D1A5DE47-9B42-4C70-B361-B24CD962AD71}" destId="{B43CA1F4-6B95-4CBB-BCE2-9EEDA4852B4B}" srcOrd="0" destOrd="0" presId="urn:microsoft.com/office/officeart/2005/8/layout/arrow1"/>
    <dgm:cxn modelId="{16462841-296B-48CC-99B0-69F0B7CD5FC0}" srcId="{D1A5DE47-9B42-4C70-B361-B24CD962AD71}" destId="{2D891626-CC1E-4AD0-B25B-F4C3CA677D77}" srcOrd="1" destOrd="0" parTransId="{A221C91F-C65B-4F08-8A77-226102AC9B75}" sibTransId="{C469C852-8734-4EBC-96D2-E7FF68CC3C2C}"/>
    <dgm:cxn modelId="{ED73857D-31F8-4DDA-B20B-259916B1714B}" type="presOf" srcId="{2D891626-CC1E-4AD0-B25B-F4C3CA677D77}" destId="{0023B2A8-87E6-448E-9065-0A75441F2129}" srcOrd="0" destOrd="0" presId="urn:microsoft.com/office/officeart/2005/8/layout/arrow1"/>
    <dgm:cxn modelId="{6743AA44-9C13-44B3-A80C-11A952946BD5}" type="presOf" srcId="{3462A445-2518-4E19-A139-8A6F6C12F668}" destId="{7418C934-0969-4A11-8DAD-99D75EA31052}" srcOrd="0" destOrd="0" presId="urn:microsoft.com/office/officeart/2005/8/layout/arrow1"/>
    <dgm:cxn modelId="{D6F91737-0C75-4558-B9B8-C1395D281E57}" type="presParOf" srcId="{B43CA1F4-6B95-4CBB-BCE2-9EEDA4852B4B}" destId="{7418C934-0969-4A11-8DAD-99D75EA31052}" srcOrd="0" destOrd="0" presId="urn:microsoft.com/office/officeart/2005/8/layout/arrow1"/>
    <dgm:cxn modelId="{DBE95A06-AF1C-4C1A-B1E8-570A72894C93}" type="presParOf" srcId="{B43CA1F4-6B95-4CBB-BCE2-9EEDA4852B4B}" destId="{0023B2A8-87E6-448E-9065-0A75441F2129}" srcOrd="1" destOrd="0" presId="urn:microsoft.com/office/officeart/2005/8/layout/arrow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0.2626</cdr:x>
      <cdr:y>0.13212</cdr:y>
    </cdr:from>
    <cdr:to>
      <cdr:x>0.34504</cdr:x>
      <cdr:y>0.18789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638300" y="552450"/>
          <a:ext cx="514350" cy="2332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fa-IR" sz="9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ثلاث</a:t>
          </a:r>
          <a:endParaRPr lang="en-US" sz="900" b="1" cap="none" spc="0" dirty="0">
            <a:ln w="11430"/>
            <a:solidFill>
              <a:srgbClr val="00B05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0.41527</cdr:x>
      <cdr:y>0.20046</cdr:y>
    </cdr:from>
    <cdr:to>
      <cdr:x>0.49771</cdr:x>
      <cdr:y>0.25623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590800" y="838200"/>
          <a:ext cx="514350" cy="2332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a-IR" sz="900" b="1" cap="none" spc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جوانرود</a:t>
          </a:r>
          <a:endParaRPr lang="en-US" sz="900" b="1" cap="none" spc="0">
            <a:ln w="11430"/>
            <a:solidFill>
              <a:srgbClr val="00B05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0.56336</cdr:x>
      <cdr:y>0.12756</cdr:y>
    </cdr:from>
    <cdr:to>
      <cdr:x>0.6458</cdr:x>
      <cdr:y>0.18333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3514725" y="533400"/>
          <a:ext cx="514350" cy="2332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fa-IR" sz="900" b="1" cap="none" spc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کنگاور</a:t>
          </a:r>
          <a:endParaRPr lang="en-US" sz="900" b="1" cap="none" spc="0">
            <a:ln w="11430"/>
            <a:solidFill>
              <a:srgbClr val="00B05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0.12061</cdr:x>
      <cdr:y>0.74715</cdr:y>
    </cdr:from>
    <cdr:to>
      <cdr:x>0.20305</cdr:x>
      <cdr:y>0.80292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752475" y="3124200"/>
          <a:ext cx="514350" cy="2332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fa-IR" sz="900" b="1" cap="none" spc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هرسین</a:t>
          </a:r>
          <a:endParaRPr lang="en-US" sz="900" b="1" cap="none" spc="0">
            <a:ln w="11430"/>
            <a:gradFill>
              <a:gsLst>
                <a:gs pos="0">
                  <a:srgbClr val="C0504D">
                    <a:tint val="70000"/>
                    <a:satMod val="245000"/>
                  </a:srgbClr>
                </a:gs>
                <a:gs pos="75000">
                  <a:srgbClr val="C0504D">
                    <a:tint val="90000"/>
                    <a:shade val="60000"/>
                    <a:satMod val="240000"/>
                  </a:srgbClr>
                </a:gs>
                <a:gs pos="100000">
                  <a:srgbClr val="C0504D">
                    <a:tint val="100000"/>
                    <a:shade val="50000"/>
                    <a:satMod val="240000"/>
                  </a:srgb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0.27481</cdr:x>
      <cdr:y>0.63098</cdr:y>
    </cdr:from>
    <cdr:to>
      <cdr:x>0.35725</cdr:x>
      <cdr:y>0.68675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1714500" y="2638425"/>
          <a:ext cx="514350" cy="2332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a-IR" sz="900" b="1" cap="none" spc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هرسین</a:t>
          </a:r>
          <a:endParaRPr lang="en-US" sz="900" b="1" cap="none" spc="0">
            <a:ln w="11430"/>
            <a:gradFill>
              <a:gsLst>
                <a:gs pos="0">
                  <a:srgbClr val="C0504D">
                    <a:tint val="70000"/>
                    <a:satMod val="245000"/>
                  </a:srgbClr>
                </a:gs>
                <a:gs pos="75000">
                  <a:srgbClr val="C0504D">
                    <a:tint val="90000"/>
                    <a:shade val="60000"/>
                    <a:satMod val="240000"/>
                  </a:srgbClr>
                </a:gs>
                <a:gs pos="100000">
                  <a:srgbClr val="C0504D">
                    <a:tint val="100000"/>
                    <a:shade val="50000"/>
                    <a:satMod val="240000"/>
                  </a:srgb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0.40153</cdr:x>
      <cdr:y>0.51253</cdr:y>
    </cdr:from>
    <cdr:to>
      <cdr:x>0.48397</cdr:x>
      <cdr:y>0.60003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2505075" y="2143125"/>
          <a:ext cx="514350" cy="3658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fa-IR" sz="900" b="1" cap="none" spc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گیلانغرب؛کنگاور</a:t>
          </a:r>
          <a:endParaRPr lang="en-US" sz="900" b="1" cap="none" spc="0">
            <a:ln w="11430"/>
            <a:gradFill>
              <a:gsLst>
                <a:gs pos="0">
                  <a:srgbClr val="C0504D">
                    <a:tint val="70000"/>
                    <a:satMod val="245000"/>
                  </a:srgbClr>
                </a:gs>
                <a:gs pos="75000">
                  <a:srgbClr val="C0504D">
                    <a:tint val="90000"/>
                    <a:shade val="60000"/>
                    <a:satMod val="240000"/>
                  </a:srgbClr>
                </a:gs>
                <a:gs pos="100000">
                  <a:srgbClr val="C0504D">
                    <a:tint val="100000"/>
                    <a:shade val="50000"/>
                    <a:satMod val="240000"/>
                  </a:srgb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0.47634</cdr:x>
      <cdr:y>0.65831</cdr:y>
    </cdr:from>
    <cdr:to>
      <cdr:x>0.61679</cdr:x>
      <cdr:y>0.73018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4283059" y="3382883"/>
          <a:ext cx="12628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fa-IR" sz="900" b="1" cap="none" spc="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گیلانغرب/هرسین/روانسر/سرپل/اسلام</a:t>
          </a:r>
          <a:r>
            <a:rPr lang="fa-IR" sz="900" b="1" cap="none" spc="0" baseline="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آباد</a:t>
          </a:r>
          <a:endParaRPr lang="en-US" sz="900" b="1" cap="none" spc="0" dirty="0">
            <a:ln w="11430"/>
            <a:gradFill>
              <a:gsLst>
                <a:gs pos="0">
                  <a:srgbClr val="C0504D">
                    <a:tint val="70000"/>
                    <a:satMod val="245000"/>
                  </a:srgbClr>
                </a:gs>
                <a:gs pos="75000">
                  <a:srgbClr val="C0504D">
                    <a:tint val="90000"/>
                    <a:shade val="60000"/>
                    <a:satMod val="240000"/>
                  </a:srgbClr>
                </a:gs>
                <a:gs pos="100000">
                  <a:srgbClr val="C0504D">
                    <a:tint val="100000"/>
                    <a:shade val="50000"/>
                    <a:satMod val="240000"/>
                  </a:srgb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0.10169</cdr:x>
      <cdr:y>0.22892</cdr:y>
    </cdr:from>
    <cdr:to>
      <cdr:x>0.18413</cdr:x>
      <cdr:y>0.27384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914400" y="1176338"/>
          <a:ext cx="741268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cap="none" spc="0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;</a:t>
          </a:r>
          <a:r>
            <a:rPr lang="fa-IR" sz="900" b="1" cap="none" spc="0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کرمانشاه</a:t>
          </a:r>
          <a:endParaRPr lang="en-US" sz="900" b="1" cap="none" spc="0" dirty="0">
            <a:ln w="11430"/>
            <a:solidFill>
              <a:srgbClr val="00B05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D53F-6E4A-4E8A-B096-9C7D2611CCDE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F71AB-E2EB-457C-82E7-A6AED1F2E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9323" y="457200"/>
            <a:ext cx="5421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54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بسم الله الرحمن الرحیم</a:t>
            </a:r>
            <a:endParaRPr lang="en-US" sz="54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763000" cy="1020762"/>
          </a:xfrm>
        </p:spPr>
        <p:txBody>
          <a:bodyPr>
            <a:noAutofit/>
          </a:bodyPr>
          <a:lstStyle/>
          <a:p>
            <a:pPr rtl="1"/>
            <a:r>
              <a:rPr lang="fa-IR" sz="3200" b="1" dirty="0" smtClean="0"/>
              <a:t>مقایسه امتیاز شهرستانها به تفکیک برنامه های واحد آمار و </a:t>
            </a:r>
            <a:r>
              <a:rPr lang="en-US" sz="3200" b="1" dirty="0" smtClean="0"/>
              <a:t>IT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2980" y="579120"/>
          <a:ext cx="8666220" cy="5486400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1442459"/>
                <a:gridCol w="3376613"/>
                <a:gridCol w="2986088"/>
                <a:gridCol w="861060"/>
              </a:tblGrid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 smtClean="0"/>
                        <a:t>الویت 1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الویت 2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u="none" strike="noStrike" dirty="0" smtClean="0"/>
                        <a:t>الویت 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اسلام آباد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پاوه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ثلاث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جوانرود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دالاهو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روانسر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سرپل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سنقر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صحنه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شکیل</a:t>
                      </a:r>
                      <a:r>
                        <a:rPr lang="fa-IR" sz="2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کمیته های و استفاده از ظرفیتها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تامین نیرو و تجهیزات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قصر شیرین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شکیل</a:t>
                      </a:r>
                      <a:r>
                        <a:rPr lang="fa-IR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کرمانشاه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تامین نیرو و تجهیزات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کنگاور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تامین نیرو و تجهیزات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گیلانغرب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هرسین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برنامه ریزی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شکیل</a:t>
                      </a:r>
                      <a:r>
                        <a:rPr lang="fa-IR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کمیته های و استفاده از ظرفیتها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مهمترین مشکلات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مجزا بودن واحد آمار و </a:t>
            </a:r>
            <a:r>
              <a:rPr lang="en-US" dirty="0" smtClean="0"/>
              <a:t>IT</a:t>
            </a:r>
            <a:r>
              <a:rPr lang="fa-IR" dirty="0" smtClean="0"/>
              <a:t>  </a:t>
            </a:r>
          </a:p>
          <a:p>
            <a:pPr algn="r" rtl="1"/>
            <a:r>
              <a:rPr lang="fa-IR" dirty="0" smtClean="0"/>
              <a:t>نداشتن برنامه مدون خصوصا در بخش </a:t>
            </a:r>
            <a:r>
              <a:rPr lang="en-US" dirty="0" smtClean="0"/>
              <a:t>IT</a:t>
            </a:r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1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 l="5624" t="7906" r="5624" b="7906"/>
          <a:stretch>
            <a:fillRect/>
          </a:stretch>
        </p:blipFill>
        <p:spPr bwMode="auto">
          <a:xfrm>
            <a:off x="1116013" y="549275"/>
            <a:ext cx="7086600" cy="4495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sp useBgFill="1"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990601" y="5445125"/>
            <a:ext cx="6318250" cy="83099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4800" i="1" dirty="0">
                <a:solidFill>
                  <a:srgbClr val="00B050"/>
                </a:solidFill>
                <a:latin typeface="Garamond" pitchFamily="18" charset="0"/>
                <a:cs typeface="Arial" charset="0"/>
              </a:rPr>
              <a:t>با تشكر از حسن توجه شما</a:t>
            </a:r>
            <a:endParaRPr lang="en-US" sz="4800" i="1" dirty="0">
              <a:solidFill>
                <a:srgbClr val="00B050"/>
              </a:solidFill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752600"/>
            <a:ext cx="518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8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 آمار و </a:t>
            </a:r>
            <a:r>
              <a:rPr lang="en-US" sz="8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endParaRPr lang="en-US" sz="80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6002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>
            <a:noAutofit/>
          </a:bodyPr>
          <a:lstStyle/>
          <a:p>
            <a:pPr rtl="1"/>
            <a:r>
              <a:rPr lang="fa-IR" sz="3200" b="1" dirty="0" smtClean="0"/>
              <a:t>مقایسه امتیاز پایش واحد آمار و </a:t>
            </a:r>
            <a:r>
              <a:rPr lang="en-US" sz="3200" b="1" dirty="0" smtClean="0"/>
              <a:t>IT </a:t>
            </a:r>
            <a:r>
              <a:rPr lang="fa-IR" sz="3200" b="1" dirty="0" smtClean="0"/>
              <a:t>شهرستانها در بهمن 1393</a:t>
            </a:r>
            <a:endParaRPr lang="en-US" sz="3200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914400"/>
          <a:ext cx="8077200" cy="571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19868" y="976538"/>
          <a:ext cx="609600" cy="5604802"/>
        </p:xfrm>
        <a:graphic>
          <a:graphicData uri="http://schemas.openxmlformats.org/drawingml/2006/table">
            <a:tbl>
              <a:tblPr rtl="1">
                <a:tableStyleId>{775DCB02-9BB8-47FD-8907-85C794F793BA}</a:tableStyleId>
              </a:tblPr>
              <a:tblGrid>
                <a:gridCol w="609600"/>
              </a:tblGrid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64.9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53.2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52.7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/>
                        <a:t>52.43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/>
                        <a:t>51.08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50.8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/>
                        <a:t>49.19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48.9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/>
                        <a:t>46.49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45.7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43.8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43.0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/>
                        <a:t>40.81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0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37.6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533400"/>
          <a:ext cx="8534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685800"/>
          </a:xfrm>
        </p:spPr>
        <p:txBody>
          <a:bodyPr>
            <a:noAutofit/>
          </a:bodyPr>
          <a:lstStyle/>
          <a:p>
            <a:pPr rtl="1"/>
            <a:r>
              <a:rPr lang="fa-IR" sz="3200" b="1" dirty="0" smtClean="0"/>
              <a:t>مقایسه امتیاز پایش واحد آمار و </a:t>
            </a:r>
            <a:r>
              <a:rPr lang="en-US" sz="3200" b="1" dirty="0" smtClean="0"/>
              <a:t>IT </a:t>
            </a:r>
            <a:r>
              <a:rPr lang="fa-IR" sz="3200" b="1" dirty="0" smtClean="0"/>
              <a:t>شهرستانها در بهمن 1393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90600"/>
          <a:ext cx="8534400" cy="5562600"/>
        </p:xfrm>
        <a:graphic>
          <a:graphicData uri="http://schemas.openxmlformats.org/drawingml/2006/table">
            <a:tbl>
              <a:tblPr rtl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کل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آمار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کرمانشاه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صحنه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کنگاور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دالاهو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ثلاث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گیلانغرب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پاوه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قصر شیرین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اسلام آباد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سرپل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سنقر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روانسر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جوانرود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هرسین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991600" cy="1143000"/>
          </a:xfrm>
        </p:spPr>
        <p:txBody>
          <a:bodyPr>
            <a:noAutofit/>
          </a:bodyPr>
          <a:lstStyle/>
          <a:p>
            <a:pPr rtl="1"/>
            <a:r>
              <a:rPr lang="fa-IR" sz="3200" b="1" dirty="0" smtClean="0"/>
              <a:t>مقایسه امتیاز شهرستانها به تفکیک فرایند های واحد آمار و </a:t>
            </a:r>
            <a:r>
              <a:rPr lang="en-US" sz="3200" b="1" dirty="0" smtClean="0"/>
              <a:t>IT</a:t>
            </a:r>
            <a:endParaRPr lang="en-US" sz="32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838200"/>
          <a:ext cx="8686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rtl="1"/>
            <a:r>
              <a:rPr lang="fa-IR" sz="3200" b="1" dirty="0" smtClean="0"/>
              <a:t>مقایسه امتیاز شهرستانها به تفکیک فرایند های واحد آمار و </a:t>
            </a:r>
            <a:r>
              <a:rPr lang="en-US" sz="3200" b="1" dirty="0" smtClean="0"/>
              <a:t>IT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066801"/>
          <a:ext cx="8686800" cy="5410201"/>
        </p:xfrm>
        <a:graphic>
          <a:graphicData uri="http://schemas.openxmlformats.org/drawingml/2006/table">
            <a:tbl>
              <a:tblPr rtl="1">
                <a:tableStyleId>{775DCB02-9BB8-47FD-8907-85C794F793BA}</a:tableStyleId>
              </a:tblPr>
              <a:tblGrid>
                <a:gridCol w="1885768"/>
                <a:gridCol w="1378806"/>
                <a:gridCol w="1144288"/>
                <a:gridCol w="1686106"/>
                <a:gridCol w="1265590"/>
                <a:gridCol w="1326242"/>
              </a:tblGrid>
              <a:tr h="582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برنامه ریزی 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سازماندهی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پایش وارزشیابی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گزارش دهی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سایر فعالیتها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اسلام آباد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37.27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38.46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64.00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32.00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11.59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پاوه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38.51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69.23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56.00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48.00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5.80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ثلاث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27.33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80.00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60.00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48.00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13.04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جوانرود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23.60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53.85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72.00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32.00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4.35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دالاهو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36.02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75.38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56.00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48.00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11.59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روانسر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29.2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44.6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56.0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32.0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8.7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سرپل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34.2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53.8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56.0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32.0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5.8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سنقر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31.1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61.5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58.0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52.0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1.4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صحنه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49.7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63.1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50.0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48.0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4.3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قصر شیرین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34.8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67.7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50.0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76.0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4.3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کرمانشاه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67.7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66.2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68.0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32.0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7.2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کنگاور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57.1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43.1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48.0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80.0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11.6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گیلانغرب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54.0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55.4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48.0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32.0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1.4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48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u="none" strike="noStrike" dirty="0"/>
                        <a:t>هرسین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21.7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33.8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56.0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32.0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5.8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228600"/>
            <a:ext cx="9220200" cy="1527175"/>
          </a:xfrm>
        </p:spPr>
        <p:txBody>
          <a:bodyPr>
            <a:normAutofit/>
          </a:bodyPr>
          <a:lstStyle/>
          <a:p>
            <a:pPr rtl="1"/>
            <a:r>
              <a:rPr lang="fa-IR" sz="3400" b="1" dirty="0" smtClean="0"/>
              <a:t>مقایسه امتیاز شهرستانها به تفکیک برنامه های واحد آمار و </a:t>
            </a:r>
            <a:r>
              <a:rPr lang="en-US" sz="3400" b="1" dirty="0" smtClean="0"/>
              <a:t>IT</a:t>
            </a:r>
            <a:endParaRPr lang="en-US" sz="3400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0668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020762"/>
          </a:xfrm>
        </p:spPr>
        <p:txBody>
          <a:bodyPr>
            <a:noAutofit/>
          </a:bodyPr>
          <a:lstStyle/>
          <a:p>
            <a:pPr rtl="1"/>
            <a:r>
              <a:rPr lang="fa-IR" sz="3200" b="1" dirty="0" smtClean="0"/>
              <a:t>مقایسه امتیاز شهرستانها به تفکیک برنامه های واحد آمار و </a:t>
            </a:r>
            <a:r>
              <a:rPr lang="en-US" sz="3200" b="1" dirty="0" smtClean="0"/>
              <a:t>IT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143000"/>
          <a:ext cx="8610600" cy="5486400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1442459"/>
                <a:gridCol w="2060656"/>
                <a:gridCol w="1655886"/>
                <a:gridCol w="883138"/>
                <a:gridCol w="1707401"/>
                <a:gridCol w="861060"/>
              </a:tblGrid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شاخص ها و زیج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گزارشات آمار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/>
                        <a:t>جمعیت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نظام ثبت مرگ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/>
                        <a:t>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اسلام آباد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49.28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52.54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52.94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58.11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28.00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پاوه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47.83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55.93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54.41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70.27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27.00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ثلاث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52.17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50.85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50.00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59.46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45.00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جوانرود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46.38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52.54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47.06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48.65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20.00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دالاهو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59.42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/>
                        <a:t>64.41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58.82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60.81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/>
                        <a:t>30.00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روانسر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43.5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50.8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48.5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54.1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26.0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سرپل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47.8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52.5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48.5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59.5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28.0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سنقر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47.8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52.5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48.5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63.5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18.0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صحنه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60.9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69.5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66.2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75.7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13.0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قصر شیرین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44.9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54.2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54.4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66.2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32.0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کرمانشاه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63.8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71.2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75.0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75.7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47.0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کنگاور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71.0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59.3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63.2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67.6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18.0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گیلانغرب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46.4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67.8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50.0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73.0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28.0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/>
                        <a:t>هرسین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39.1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40.7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/>
                        <a:t>39.7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45.9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/>
                        <a:t>27.0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539</Words>
  <Application>Microsoft Office PowerPoint</Application>
  <PresentationFormat>On-screen Show (4:3)</PresentationFormat>
  <Paragraphs>323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مقایسه امتیاز پایش واحد آمار و IT شهرستانها در بهمن 1393</vt:lpstr>
      <vt:lpstr>Slide 4</vt:lpstr>
      <vt:lpstr>مقایسه امتیاز پایش واحد آمار و IT شهرستانها در بهمن 1393</vt:lpstr>
      <vt:lpstr>مقایسه امتیاز شهرستانها به تفکیک فرایند های واحد آمار و IT</vt:lpstr>
      <vt:lpstr>مقایسه امتیاز شهرستانها به تفکیک فرایند های واحد آمار و IT</vt:lpstr>
      <vt:lpstr>مقایسه امتیاز شهرستانها به تفکیک برنامه های واحد آمار و IT</vt:lpstr>
      <vt:lpstr>مقایسه امتیاز شهرستانها به تفکیک برنامه های واحد آمار و IT</vt:lpstr>
      <vt:lpstr>مقایسه امتیاز شهرستانها به تفکیک برنامه های واحد آمار و IT</vt:lpstr>
      <vt:lpstr>مهمترین مشکلات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مقایسه وضعیت برنامه ها در شهرستانها</dc:title>
  <dc:creator>a</dc:creator>
  <cp:lastModifiedBy>a</cp:lastModifiedBy>
  <cp:revision>51</cp:revision>
  <dcterms:created xsi:type="dcterms:W3CDTF">2015-01-27T19:21:15Z</dcterms:created>
  <dcterms:modified xsi:type="dcterms:W3CDTF">2015-01-28T05:37:01Z</dcterms:modified>
</cp:coreProperties>
</file>