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8" r:id="rId3"/>
    <p:sldId id="322" r:id="rId4"/>
    <p:sldId id="307" r:id="rId5"/>
    <p:sldId id="321" r:id="rId6"/>
    <p:sldId id="323" r:id="rId7"/>
    <p:sldId id="325" r:id="rId8"/>
    <p:sldId id="32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FF66"/>
    <a:srgbClr val="FFFF00"/>
    <a:srgbClr val="66FF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5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711;&#1586;&#1575;&#1585;&#1588;%20&#1662;&#1575;&#1740;&#1588;%20&#1588;&#1576;&#1705;&#1607;%20&#1607;&#1575;\&#1588;&#1607;&#1585;&#1587;&#1578;&#1575;&#1606;&#1607;&#1575;&#1740;%20&#1662;&#1575;&#1740;&#1588;%20&#1588;&#1583;&#1607;\&#1580;&#1583;&#1575;&#1608;&#1604;%20&#1580;&#1605;&#1593;%20&#1576;&#1606;&#1583;&#1740;%20&#1606;&#1578;&#1575;&#1740;&#1580;%20&#1662;&#1575;&#1740;&#1588;%20FSH%20Monitoring%20%20&#1705;&#1585;&#1605;&#1575;&#1606;&#1588;&#1575;&#1607;\&#1580;&#1583;&#1608;&#1604;%20&#1606;&#1578;&#1575;&#1740;&#1580;%20&#1606;&#1607;&#1575;&#1740;&#1740;%20&#1662;&#1575;&#1740;&#1588;%20&#1587;&#1578;&#1575;&#1583;%20&#1588;&#1607;&#1585;&#1587;&#1578;&#1575;&#1606;FSH%20MONITOR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711;&#1586;&#1575;&#1585;&#1588;%20&#1662;&#1575;&#1740;&#1588;%20&#1588;&#1576;&#1705;&#1607;%20&#1607;&#1575;\&#1588;&#1607;&#1585;&#1587;&#1578;&#1575;&#1606;&#1607;&#1575;&#1740;%20&#1662;&#1575;&#1740;&#1588;%20&#1588;&#1583;&#1607;\&#1580;&#1583;&#1575;&#1608;&#1604;%20&#1580;&#1605;&#1593;%20&#1576;&#1606;&#1583;&#1740;%20&#1606;&#1578;&#1575;&#1740;&#1580;%20&#1662;&#1575;&#1740;&#1588;%20FSH%20Monitoring%20%20&#1705;&#1585;&#1605;&#1575;&#1606;&#1588;&#1575;&#1607;\&#1580;&#1583;&#1608;&#1604;%20&#1606;&#1578;&#1575;&#1740;&#1580;%20&#1606;&#1607;&#1575;&#1740;&#1740;%20&#1662;&#1575;&#1740;&#1588;%20&#1587;&#1578;&#1575;&#1583;%20&#1588;&#1607;&#1585;&#1587;&#1578;&#1575;&#1606;FSH%20MONITOR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711;&#1586;&#1575;&#1585;&#1588;%20&#1662;&#1575;&#1740;&#1588;%20&#1588;&#1576;&#1705;&#1607;%20&#1607;&#1575;\&#1588;&#1607;&#1585;&#1587;&#1578;&#1575;&#1606;&#1607;&#1575;&#1740;%20&#1662;&#1575;&#1740;&#1588;%20&#1588;&#1583;&#1607;\&#1580;&#1583;&#1575;&#1608;&#1604;%20&#1580;&#1605;&#1593;%20&#1576;&#1606;&#1583;&#1740;%20&#1606;&#1578;&#1575;&#1740;&#1580;%20&#1662;&#1575;&#1740;&#1588;%20FSH%20Monitoring%20%20&#1705;&#1585;&#1605;&#1575;&#1606;&#1588;&#1575;&#1607;\&#1580;&#1583;&#1608;&#1604;%20&#1606;&#1578;&#1575;&#1740;&#1580;%20&#1606;&#1607;&#1575;&#1740;&#1740;%20&#1662;&#1575;&#1740;&#1588;%20&#1587;&#1578;&#1575;&#1583;%20&#1588;&#1607;&#1585;&#1587;&#1578;&#1575;&#1606;FSH%20MONITOR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/>
              <a:t>نمودار مقایسه</a:t>
            </a:r>
            <a:r>
              <a:rPr lang="fa-IR" baseline="0"/>
              <a:t> </a:t>
            </a:r>
            <a:r>
              <a:rPr lang="fa-IR"/>
              <a:t>امتیاز کسب شده شهرستانها از برنامه های سلامت خانواده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Sheet5!$J$3</c:f>
              <c:strCache>
                <c:ptCount val="1"/>
                <c:pt idx="0">
                  <c:v>کرمانشاه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Sheet5!$K$3</c:f>
              <c:numCache>
                <c:formatCode>General</c:formatCode>
                <c:ptCount val="1"/>
                <c:pt idx="0">
                  <c:v>99.6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Sheet5!$J$4</c:f>
              <c:strCache>
                <c:ptCount val="1"/>
                <c:pt idx="0">
                  <c:v>گیلانغرب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Sheet5!$K$4</c:f>
              <c:numCache>
                <c:formatCode>General</c:formatCode>
                <c:ptCount val="1"/>
                <c:pt idx="0">
                  <c:v>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Sheet5!$J$5</c:f>
              <c:strCache>
                <c:ptCount val="1"/>
                <c:pt idx="0">
                  <c:v>کنگاور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Sheet5!$K$5</c:f>
              <c:numCache>
                <c:formatCode>General</c:formatCode>
                <c:ptCount val="1"/>
                <c:pt idx="0">
                  <c:v>96.2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Sheet5!$J$6</c:f>
              <c:strCache>
                <c:ptCount val="1"/>
                <c:pt idx="0">
                  <c:v>پاوه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Sheet5!$K$6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Sheet5!$J$7</c:f>
              <c:strCache>
                <c:ptCount val="1"/>
                <c:pt idx="0">
                  <c:v>جوانرود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Sheet5!$K$7</c:f>
              <c:numCache>
                <c:formatCode>General</c:formatCode>
                <c:ptCount val="1"/>
                <c:pt idx="0">
                  <c:v>95.4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Sheet5!$J$8</c:f>
              <c:strCache>
                <c:ptCount val="1"/>
                <c:pt idx="0">
                  <c:v>سرپل ذهاب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Sheet5!$K$8</c:f>
              <c:numCache>
                <c:formatCode>General</c:formatCode>
                <c:ptCount val="1"/>
                <c:pt idx="0">
                  <c:v>95.2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Sheet5!$J$9</c:f>
              <c:strCache>
                <c:ptCount val="1"/>
                <c:pt idx="0">
                  <c:v>اسلام آباد غرب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Sheet5!$K$9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Sheet5!$J$10</c:f>
              <c:strCache>
                <c:ptCount val="1"/>
                <c:pt idx="0">
                  <c:v>قصرشیرین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Sheet5!$K$10</c:f>
              <c:numCache>
                <c:formatCode>General</c:formatCode>
                <c:ptCount val="1"/>
                <c:pt idx="0">
                  <c:v>94.8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Sheet5!$J$11</c:f>
              <c:strCache>
                <c:ptCount val="1"/>
                <c:pt idx="0">
                  <c:v>روانسر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Sheet5!$K$11</c:f>
              <c:numCache>
                <c:formatCode>General</c:formatCode>
                <c:ptCount val="1"/>
                <c:pt idx="0">
                  <c:v>94.4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Sheet5!$J$12</c:f>
              <c:strCache>
                <c:ptCount val="1"/>
                <c:pt idx="0">
                  <c:v>میانگین استانی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Sheet5!$K$12</c:f>
              <c:numCache>
                <c:formatCode>General</c:formatCode>
                <c:ptCount val="1"/>
                <c:pt idx="0">
                  <c:v>93.6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Sheet5!$J$13</c:f>
              <c:strCache>
                <c:ptCount val="1"/>
                <c:pt idx="0">
                  <c:v>صحنه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Sheet5!$K$13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Sheet5!$J$14</c:f>
              <c:strCache>
                <c:ptCount val="1"/>
                <c:pt idx="0">
                  <c:v>ثلاث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Sheet5!$K$14</c:f>
              <c:numCache>
                <c:formatCode>General</c:formatCode>
                <c:ptCount val="1"/>
                <c:pt idx="0">
                  <c:v>90.4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Sheet5!$J$15</c:f>
              <c:strCache>
                <c:ptCount val="1"/>
                <c:pt idx="0">
                  <c:v>دالاهو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Sheet5!$K$15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Sheet5!$J$16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Sheet5!$K$16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Sheet5!$J$17</c:f>
              <c:strCache>
                <c:ptCount val="1"/>
                <c:pt idx="0">
                  <c:v>هرسین</c:v>
                </c:pt>
              </c:strCache>
            </c:strRef>
          </c:tx>
          <c:cat>
            <c:strRef>
              <c:f>Sheet5!$K$2</c:f>
              <c:strCache>
                <c:ptCount val="1"/>
                <c:pt idx="0">
                  <c:v>امتیاز پایش اول</c:v>
                </c:pt>
              </c:strCache>
            </c:strRef>
          </c:cat>
          <c:val>
            <c:numRef>
              <c:f>Sheet5!$K$17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496832"/>
        <c:axId val="139510912"/>
      </c:lineChart>
      <c:catAx>
        <c:axId val="139496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fa-IR"/>
          </a:p>
        </c:txPr>
        <c:crossAx val="139510912"/>
        <c:crosses val="autoZero"/>
        <c:auto val="1"/>
        <c:lblAlgn val="ctr"/>
        <c:lblOffset val="100"/>
        <c:noMultiLvlLbl val="0"/>
      </c:catAx>
      <c:valAx>
        <c:axId val="139510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fa-IR" sz="1800"/>
                  <a:t>درصد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fa-IR"/>
          </a:p>
        </c:txPr>
        <c:crossAx val="139496832"/>
        <c:crosses val="autoZero"/>
        <c:crossBetween val="between"/>
      </c:valAx>
      <c:spPr>
        <a:solidFill>
          <a:srgbClr val="FFFF66"/>
        </a:solidFill>
      </c:spPr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fa-IR"/>
        </a:p>
      </c:txPr>
    </c:legend>
    <c:plotVisOnly val="1"/>
    <c:dispBlanksAs val="gap"/>
    <c:showDLblsOverMax val="0"/>
  </c:chart>
  <c:spPr>
    <a:solidFill>
      <a:srgbClr val="99FF66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برنامه!$A$3</c:f>
              <c:strCache>
                <c:ptCount val="1"/>
                <c:pt idx="0">
                  <c:v>اسلام آباد غرب</c:v>
                </c:pt>
              </c:strCache>
            </c:strRef>
          </c:tx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برنامه!$B$3:$F$3</c:f>
              <c:numCache>
                <c:formatCode>General</c:formatCode>
                <c:ptCount val="5"/>
                <c:pt idx="0">
                  <c:v>96</c:v>
                </c:pt>
                <c:pt idx="1">
                  <c:v>96</c:v>
                </c:pt>
                <c:pt idx="2">
                  <c:v>96</c:v>
                </c:pt>
                <c:pt idx="3">
                  <c:v>92</c:v>
                </c:pt>
                <c:pt idx="4">
                  <c:v>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برنامه!$A$4</c:f>
              <c:strCache>
                <c:ptCount val="1"/>
                <c:pt idx="0">
                  <c:v>پاوه</c:v>
                </c:pt>
              </c:strCache>
            </c:strRef>
          </c:tx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برنامه!$B$4:$F$4</c:f>
              <c:numCache>
                <c:formatCode>General</c:formatCode>
                <c:ptCount val="5"/>
                <c:pt idx="0">
                  <c:v>95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برنامه!$A$5</c:f>
              <c:strCache>
                <c:ptCount val="1"/>
                <c:pt idx="0">
                  <c:v>ثلاث</c:v>
                </c:pt>
              </c:strCache>
            </c:strRef>
          </c:tx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برنامه!$B$5:$F$5</c:f>
              <c:numCache>
                <c:formatCode>General</c:formatCode>
                <c:ptCount val="5"/>
                <c:pt idx="0">
                  <c:v>92</c:v>
                </c:pt>
                <c:pt idx="1">
                  <c:v>94</c:v>
                </c:pt>
                <c:pt idx="2">
                  <c:v>93</c:v>
                </c:pt>
                <c:pt idx="3">
                  <c:v>87</c:v>
                </c:pt>
                <c:pt idx="4">
                  <c:v>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برنامه!$A$6</c:f>
              <c:strCache>
                <c:ptCount val="1"/>
                <c:pt idx="0">
                  <c:v>جوانرود</c:v>
                </c:pt>
              </c:strCache>
            </c:strRef>
          </c:tx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برنامه!$B$6:$F$6</c:f>
              <c:numCache>
                <c:formatCode>General</c:formatCode>
                <c:ptCount val="5"/>
                <c:pt idx="0">
                  <c:v>94</c:v>
                </c:pt>
                <c:pt idx="1">
                  <c:v>97</c:v>
                </c:pt>
                <c:pt idx="2">
                  <c:v>99</c:v>
                </c:pt>
                <c:pt idx="3">
                  <c:v>91</c:v>
                </c:pt>
                <c:pt idx="4">
                  <c:v>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برنامه!$A$7</c:f>
              <c:strCache>
                <c:ptCount val="1"/>
                <c:pt idx="0">
                  <c:v>دالاهو</c:v>
                </c:pt>
              </c:strCache>
            </c:strRef>
          </c:tx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برنامه!$B$7:$F$7</c:f>
              <c:numCache>
                <c:formatCode>General</c:formatCode>
                <c:ptCount val="5"/>
                <c:pt idx="0">
                  <c:v>94</c:v>
                </c:pt>
                <c:pt idx="1">
                  <c:v>94</c:v>
                </c:pt>
                <c:pt idx="2">
                  <c:v>91</c:v>
                </c:pt>
                <c:pt idx="3">
                  <c:v>91</c:v>
                </c:pt>
                <c:pt idx="4">
                  <c:v>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برنامه!$A$8</c:f>
              <c:strCache>
                <c:ptCount val="1"/>
                <c:pt idx="0">
                  <c:v>روانسر</c:v>
                </c:pt>
              </c:strCache>
            </c:strRef>
          </c:tx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برنامه!$B$8:$F$8</c:f>
              <c:numCache>
                <c:formatCode>General</c:formatCode>
                <c:ptCount val="5"/>
                <c:pt idx="0">
                  <c:v>92</c:v>
                </c:pt>
                <c:pt idx="1">
                  <c:v>97</c:v>
                </c:pt>
                <c:pt idx="2">
                  <c:v>91</c:v>
                </c:pt>
                <c:pt idx="3">
                  <c:v>94</c:v>
                </c:pt>
                <c:pt idx="4">
                  <c:v>98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برنامه!$A$9</c:f>
              <c:strCache>
                <c:ptCount val="1"/>
                <c:pt idx="0">
                  <c:v>سرپل ذهاب</c:v>
                </c:pt>
              </c:strCache>
            </c:strRef>
          </c:tx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برنامه!$B$9:$F$9</c:f>
              <c:numCache>
                <c:formatCode>General</c:formatCode>
                <c:ptCount val="5"/>
                <c:pt idx="0">
                  <c:v>95</c:v>
                </c:pt>
                <c:pt idx="1">
                  <c:v>95</c:v>
                </c:pt>
                <c:pt idx="2">
                  <c:v>96</c:v>
                </c:pt>
                <c:pt idx="3">
                  <c:v>92</c:v>
                </c:pt>
                <c:pt idx="4">
                  <c:v>98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برنامه!$A$10</c:f>
              <c:strCache>
                <c:ptCount val="1"/>
                <c:pt idx="0">
                  <c:v>سنقر</c:v>
                </c:pt>
              </c:strCache>
            </c:strRef>
          </c:tx>
          <c:spPr>
            <a:ln w="44450"/>
          </c:spPr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برنامه!$B$10:$F$10</c:f>
              <c:numCache>
                <c:formatCode>General</c:formatCode>
                <c:ptCount val="5"/>
                <c:pt idx="0">
                  <c:v>88</c:v>
                </c:pt>
                <c:pt idx="1">
                  <c:v>92</c:v>
                </c:pt>
                <c:pt idx="2">
                  <c:v>89</c:v>
                </c:pt>
                <c:pt idx="3">
                  <c:v>85</c:v>
                </c:pt>
                <c:pt idx="4">
                  <c:v>90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برنامه!$A$11</c:f>
              <c:strCache>
                <c:ptCount val="1"/>
                <c:pt idx="0">
                  <c:v>صحنه</c:v>
                </c:pt>
              </c:strCache>
            </c:strRef>
          </c:tx>
          <c:spPr>
            <a:ln w="44450"/>
          </c:spPr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برنامه!$B$11:$F$11</c:f>
              <c:numCache>
                <c:formatCode>General</c:formatCode>
                <c:ptCount val="5"/>
                <c:pt idx="0">
                  <c:v>92</c:v>
                </c:pt>
                <c:pt idx="1">
                  <c:v>91</c:v>
                </c:pt>
                <c:pt idx="2">
                  <c:v>90</c:v>
                </c:pt>
                <c:pt idx="3">
                  <c:v>89</c:v>
                </c:pt>
                <c:pt idx="4">
                  <c:v>91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برنامه!$A$12</c:f>
              <c:strCache>
                <c:ptCount val="1"/>
                <c:pt idx="0">
                  <c:v>قصرشیرین</c:v>
                </c:pt>
              </c:strCache>
            </c:strRef>
          </c:tx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برنامه!$B$12:$F$12</c:f>
              <c:numCache>
                <c:formatCode>General</c:formatCode>
                <c:ptCount val="5"/>
                <c:pt idx="0">
                  <c:v>96</c:v>
                </c:pt>
                <c:pt idx="1">
                  <c:v>98</c:v>
                </c:pt>
                <c:pt idx="2">
                  <c:v>96</c:v>
                </c:pt>
                <c:pt idx="3">
                  <c:v>91</c:v>
                </c:pt>
                <c:pt idx="4">
                  <c:v>93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برنامه!$A$13</c:f>
              <c:strCache>
                <c:ptCount val="1"/>
                <c:pt idx="0">
                  <c:v>کرمانشاه</c:v>
                </c:pt>
              </c:strCache>
            </c:strRef>
          </c:tx>
          <c:spPr>
            <a:ln w="44450"/>
          </c:spPr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برنامه!$B$13:$F$13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98</c:v>
                </c:pt>
                <c:pt idx="4">
                  <c:v>100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برنامه!$A$14</c:f>
              <c:strCache>
                <c:ptCount val="1"/>
                <c:pt idx="0">
                  <c:v>کنگاور</c:v>
                </c:pt>
              </c:strCache>
            </c:strRef>
          </c:tx>
          <c:spPr>
            <a:ln w="44450"/>
          </c:spPr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برنامه!$B$14:$F$14</c:f>
              <c:numCache>
                <c:formatCode>General</c:formatCode>
                <c:ptCount val="5"/>
                <c:pt idx="0">
                  <c:v>98</c:v>
                </c:pt>
                <c:pt idx="1">
                  <c:v>97</c:v>
                </c:pt>
                <c:pt idx="2">
                  <c:v>96</c:v>
                </c:pt>
                <c:pt idx="3">
                  <c:v>95</c:v>
                </c:pt>
                <c:pt idx="4">
                  <c:v>95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برنامه!$A$15</c:f>
              <c:strCache>
                <c:ptCount val="1"/>
                <c:pt idx="0">
                  <c:v>گیلانغرب</c:v>
                </c:pt>
              </c:strCache>
            </c:strRef>
          </c:tx>
          <c:spPr>
            <a:ln w="44450"/>
          </c:spPr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برنامه!$B$15:$F$15</c:f>
              <c:numCache>
                <c:formatCode>General</c:formatCode>
                <c:ptCount val="5"/>
                <c:pt idx="0">
                  <c:v>100</c:v>
                </c:pt>
                <c:pt idx="1">
                  <c:v>97</c:v>
                </c:pt>
                <c:pt idx="2">
                  <c:v>99</c:v>
                </c:pt>
                <c:pt idx="3">
                  <c:v>90</c:v>
                </c:pt>
                <c:pt idx="4">
                  <c:v>98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برنامه!$A$16</c:f>
              <c:strCache>
                <c:ptCount val="1"/>
                <c:pt idx="0">
                  <c:v>هرسین</c:v>
                </c:pt>
              </c:strCache>
            </c:strRef>
          </c:tx>
          <c:spPr>
            <a:ln w="44450"/>
          </c:spPr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برنامه!$B$16:$F$16</c:f>
              <c:numCache>
                <c:formatCode>General</c:formatCode>
                <c:ptCount val="5"/>
                <c:pt idx="0">
                  <c:v>89</c:v>
                </c:pt>
                <c:pt idx="1">
                  <c:v>88</c:v>
                </c:pt>
                <c:pt idx="2">
                  <c:v>87</c:v>
                </c:pt>
                <c:pt idx="3">
                  <c:v>82</c:v>
                </c:pt>
                <c:pt idx="4">
                  <c:v>88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برنامه!$A$17</c:f>
              <c:strCache>
                <c:ptCount val="1"/>
                <c:pt idx="0">
                  <c:v>میانگین</c:v>
                </c:pt>
              </c:strCache>
            </c:strRef>
          </c:tx>
          <c:spPr>
            <a:ln w="47625"/>
          </c:spPr>
          <c:cat>
            <c:strRef>
              <c:f>برنامه!$B$2:$F$2</c:f>
              <c:strCache>
                <c:ptCount val="5"/>
                <c:pt idx="0">
                  <c:v>سلامت مادران</c:v>
                </c:pt>
                <c:pt idx="1">
                  <c:v>سلامت کودکان</c:v>
                </c:pt>
                <c:pt idx="2">
                  <c:v>سلامت باروری</c:v>
                </c:pt>
                <c:pt idx="3">
                  <c:v>بهبود تغذیه</c:v>
                </c:pt>
                <c:pt idx="4">
                  <c:v>سلامت سالمندان</c:v>
                </c:pt>
              </c:strCache>
            </c:strRef>
          </c:cat>
          <c:val>
            <c:numRef>
              <c:f>برنامه!$B$17:$F$17</c:f>
              <c:numCache>
                <c:formatCode>0.0;[Red]0.0</c:formatCode>
                <c:ptCount val="5"/>
                <c:pt idx="0">
                  <c:v>94.357142857142861</c:v>
                </c:pt>
                <c:pt idx="1">
                  <c:v>95.285714285714292</c:v>
                </c:pt>
                <c:pt idx="2">
                  <c:v>94.214285714285708</c:v>
                </c:pt>
                <c:pt idx="3">
                  <c:v>90.785714285714292</c:v>
                </c:pt>
                <c:pt idx="4">
                  <c:v>93.142857142857139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354112"/>
        <c:axId val="141355648"/>
      </c:lineChart>
      <c:catAx>
        <c:axId val="141354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 strike="noStrike"/>
            </a:pPr>
            <a:endParaRPr lang="fa-IR"/>
          </a:p>
        </c:txPr>
        <c:crossAx val="141355648"/>
        <c:crosses val="autoZero"/>
        <c:auto val="1"/>
        <c:lblAlgn val="ctr"/>
        <c:lblOffset val="100"/>
        <c:noMultiLvlLbl val="0"/>
      </c:catAx>
      <c:valAx>
        <c:axId val="14135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fa-IR"/>
          </a:p>
        </c:txPr>
        <c:crossAx val="141354112"/>
        <c:crosses val="autoZero"/>
        <c:crossBetween val="between"/>
      </c:valAx>
    </c:plotArea>
    <c:legend>
      <c:legendPos val="l"/>
      <c:layout/>
      <c:overlay val="0"/>
      <c:txPr>
        <a:bodyPr/>
        <a:lstStyle/>
        <a:p>
          <a:pPr>
            <a:defRPr sz="1800" b="1"/>
          </a:pPr>
          <a:endParaRPr lang="fa-I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فرایند!$A$3</c:f>
              <c:strCache>
                <c:ptCount val="1"/>
                <c:pt idx="0">
                  <c:v>اسلام آباد غرب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فرایند!$B$3:$F$3</c:f>
              <c:numCache>
                <c:formatCode>0</c:formatCode>
                <c:ptCount val="5"/>
                <c:pt idx="0" formatCode="General">
                  <c:v>93.5</c:v>
                </c:pt>
                <c:pt idx="1">
                  <c:v>96.2</c:v>
                </c:pt>
                <c:pt idx="2" formatCode="General">
                  <c:v>92</c:v>
                </c:pt>
                <c:pt idx="3" formatCode="General">
                  <c:v>100</c:v>
                </c:pt>
                <c:pt idx="4" formatCode="0.0">
                  <c:v>98.5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فرایند!$A$4</c:f>
              <c:strCache>
                <c:ptCount val="1"/>
                <c:pt idx="0">
                  <c:v>پاوه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فرایند!$B$4:$F$4</c:f>
              <c:numCache>
                <c:formatCode>General</c:formatCode>
                <c:ptCount val="5"/>
                <c:pt idx="0">
                  <c:v>94.3</c:v>
                </c:pt>
                <c:pt idx="1">
                  <c:v>93.3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فرایند!$A$5</c:f>
              <c:strCache>
                <c:ptCount val="1"/>
                <c:pt idx="0">
                  <c:v>ثلاث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فرایند!$B$5:$F$5</c:f>
              <c:numCache>
                <c:formatCode>General</c:formatCode>
                <c:ptCount val="5"/>
                <c:pt idx="0">
                  <c:v>90.2</c:v>
                </c:pt>
                <c:pt idx="1">
                  <c:v>88.6</c:v>
                </c:pt>
                <c:pt idx="2">
                  <c:v>90</c:v>
                </c:pt>
                <c:pt idx="3">
                  <c:v>97</c:v>
                </c:pt>
                <c:pt idx="4">
                  <c:v>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فرایند!$A$6</c:f>
              <c:strCache>
                <c:ptCount val="1"/>
                <c:pt idx="0">
                  <c:v>جوانرود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فرایند!$B$6:$F$6</c:f>
              <c:numCache>
                <c:formatCode>General</c:formatCode>
                <c:ptCount val="5"/>
                <c:pt idx="0">
                  <c:v>95.9</c:v>
                </c:pt>
                <c:pt idx="1">
                  <c:v>98</c:v>
                </c:pt>
                <c:pt idx="2">
                  <c:v>82</c:v>
                </c:pt>
                <c:pt idx="3">
                  <c:v>97</c:v>
                </c:pt>
                <c:pt idx="4">
                  <c:v>98.5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فرایند!$A$7</c:f>
              <c:strCache>
                <c:ptCount val="1"/>
                <c:pt idx="0">
                  <c:v>دالاهو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فرایند!$B$7:$F$7</c:f>
              <c:numCache>
                <c:formatCode>General</c:formatCode>
                <c:ptCount val="5"/>
                <c:pt idx="0">
                  <c:v>84.5</c:v>
                </c:pt>
                <c:pt idx="1">
                  <c:v>100</c:v>
                </c:pt>
                <c:pt idx="2">
                  <c:v>78</c:v>
                </c:pt>
                <c:pt idx="3">
                  <c:v>97</c:v>
                </c:pt>
                <c:pt idx="4">
                  <c:v>100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فرایند!$A$8</c:f>
              <c:strCache>
                <c:ptCount val="1"/>
                <c:pt idx="0">
                  <c:v>روانسر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فرایند!$B$8:$F$8</c:f>
              <c:numCache>
                <c:formatCode>General</c:formatCode>
                <c:ptCount val="5"/>
                <c:pt idx="0">
                  <c:v>93.5</c:v>
                </c:pt>
                <c:pt idx="1">
                  <c:v>92.4</c:v>
                </c:pt>
                <c:pt idx="2">
                  <c:v>84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فرایند!$A$9</c:f>
              <c:strCache>
                <c:ptCount val="1"/>
                <c:pt idx="0">
                  <c:v>سرپل ذهاب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فرایند!$B$9:$F$9</c:f>
              <c:numCache>
                <c:formatCode>General</c:formatCode>
                <c:ptCount val="5"/>
                <c:pt idx="0">
                  <c:v>91.4</c:v>
                </c:pt>
                <c:pt idx="1">
                  <c:v>97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فرایند!$A$10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فرایند!$B$10:$F$10</c:f>
              <c:numCache>
                <c:formatCode>General</c:formatCode>
                <c:ptCount val="5"/>
                <c:pt idx="0">
                  <c:v>88.2</c:v>
                </c:pt>
                <c:pt idx="1">
                  <c:v>87.6</c:v>
                </c:pt>
                <c:pt idx="2">
                  <c:v>78</c:v>
                </c:pt>
                <c:pt idx="3">
                  <c:v>97</c:v>
                </c:pt>
                <c:pt idx="4">
                  <c:v>97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فرایند!$A$11</c:f>
              <c:strCache>
                <c:ptCount val="1"/>
                <c:pt idx="0">
                  <c:v>صحنه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فرایند!$B$11:$F$11</c:f>
              <c:numCache>
                <c:formatCode>General</c:formatCode>
                <c:ptCount val="5"/>
                <c:pt idx="0">
                  <c:v>87</c:v>
                </c:pt>
                <c:pt idx="1">
                  <c:v>92.4</c:v>
                </c:pt>
                <c:pt idx="2">
                  <c:v>90</c:v>
                </c:pt>
                <c:pt idx="3">
                  <c:v>100</c:v>
                </c:pt>
                <c:pt idx="4">
                  <c:v>97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فرایند!$A$12</c:f>
              <c:strCache>
                <c:ptCount val="1"/>
                <c:pt idx="0">
                  <c:v>قصرشیرین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فرایند!$B$12:$F$12</c:f>
              <c:numCache>
                <c:formatCode>General</c:formatCode>
                <c:ptCount val="5"/>
                <c:pt idx="0">
                  <c:v>92.7</c:v>
                </c:pt>
                <c:pt idx="1">
                  <c:v>96.2</c:v>
                </c:pt>
                <c:pt idx="2">
                  <c:v>92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فرایند!$A$13</c:f>
              <c:strCache>
                <c:ptCount val="1"/>
                <c:pt idx="0">
                  <c:v>کرمانشاه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فرایند!$B$13:$F$13</c:f>
              <c:numCache>
                <c:formatCode>General</c:formatCode>
                <c:ptCount val="5"/>
                <c:pt idx="0">
                  <c:v>99.6</c:v>
                </c:pt>
                <c:pt idx="1">
                  <c:v>100</c:v>
                </c:pt>
                <c:pt idx="2">
                  <c:v>98.3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فرایند!$A$14</c:f>
              <c:strCache>
                <c:ptCount val="1"/>
                <c:pt idx="0">
                  <c:v>کنگاور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فرایند!$B$14:$F$14</c:f>
              <c:numCache>
                <c:formatCode>General</c:formatCode>
                <c:ptCount val="5"/>
                <c:pt idx="0">
                  <c:v>96</c:v>
                </c:pt>
                <c:pt idx="1">
                  <c:v>100</c:v>
                </c:pt>
                <c:pt idx="2">
                  <c:v>86</c:v>
                </c:pt>
                <c:pt idx="3">
                  <c:v>100</c:v>
                </c:pt>
                <c:pt idx="4">
                  <c:v>97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فرایند!$A$15</c:f>
              <c:strCache>
                <c:ptCount val="1"/>
                <c:pt idx="0">
                  <c:v>گیلانغرب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فرایند!$B$15:$F$15</c:f>
              <c:numCache>
                <c:formatCode>General</c:formatCode>
                <c:ptCount val="5"/>
                <c:pt idx="0">
                  <c:v>96</c:v>
                </c:pt>
                <c:pt idx="1">
                  <c:v>98</c:v>
                </c:pt>
                <c:pt idx="2">
                  <c:v>92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فرایند!$A$16</c:f>
              <c:strCache>
                <c:ptCount val="1"/>
                <c:pt idx="0">
                  <c:v>هرسین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فرایند!$B$16:$F$16</c:f>
              <c:numCache>
                <c:formatCode>General</c:formatCode>
                <c:ptCount val="5"/>
                <c:pt idx="0">
                  <c:v>89</c:v>
                </c:pt>
                <c:pt idx="1">
                  <c:v>76.2</c:v>
                </c:pt>
                <c:pt idx="2">
                  <c:v>84</c:v>
                </c:pt>
                <c:pt idx="3">
                  <c:v>100</c:v>
                </c:pt>
                <c:pt idx="4">
                  <c:v>91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فرایند!$A$17</c:f>
              <c:strCache>
                <c:ptCount val="1"/>
                <c:pt idx="0">
                  <c:v>میانگین</c:v>
                </c:pt>
              </c:strCache>
            </c:strRef>
          </c:tx>
          <c:cat>
            <c:strRef>
              <c:f>فرایند!$B$2:$F$2</c:f>
              <c:strCache>
                <c:ptCount val="5"/>
                <c:pt idx="0">
                  <c:v>برنامه ریزی</c:v>
                </c:pt>
                <c:pt idx="1">
                  <c:v>سازماندهی</c:v>
                </c:pt>
                <c:pt idx="2">
                  <c:v>پایش و 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فرایند!$B$17:$F$17</c:f>
              <c:numCache>
                <c:formatCode>0.0;[Red]0.0</c:formatCode>
                <c:ptCount val="5"/>
                <c:pt idx="0">
                  <c:v>92.271428571428586</c:v>
                </c:pt>
                <c:pt idx="1">
                  <c:v>93.992857142857147</c:v>
                </c:pt>
                <c:pt idx="2">
                  <c:v>89.021428571428572</c:v>
                </c:pt>
                <c:pt idx="3">
                  <c:v>99.142857142857139</c:v>
                </c:pt>
                <c:pt idx="4">
                  <c:v>98.285714285714292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786176"/>
        <c:axId val="146787712"/>
      </c:lineChart>
      <c:catAx>
        <c:axId val="146786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fa-IR"/>
          </a:p>
        </c:txPr>
        <c:crossAx val="146787712"/>
        <c:crosses val="autoZero"/>
        <c:auto val="1"/>
        <c:lblAlgn val="ctr"/>
        <c:lblOffset val="100"/>
        <c:noMultiLvlLbl val="0"/>
      </c:catAx>
      <c:valAx>
        <c:axId val="14678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786176"/>
        <c:crosses val="autoZero"/>
        <c:crossBetween val="between"/>
      </c:valAx>
    </c:plotArea>
    <c:legend>
      <c:legendPos val="l"/>
      <c:layout/>
      <c:overlay val="0"/>
      <c:txPr>
        <a:bodyPr/>
        <a:lstStyle/>
        <a:p>
          <a:pPr>
            <a:defRPr sz="1400" b="1"/>
          </a:pPr>
          <a:endParaRPr lang="fa-I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2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9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7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2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1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9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3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3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6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C53F-0154-4DF8-BD01-2EA8092C7CC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1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304800" y="431895"/>
            <a:ext cx="8686800" cy="6186309"/>
          </a:xfrm>
          <a:prstGeom prst="rect">
            <a:avLst/>
          </a:prstGeom>
          <a:gradFill>
            <a:gsLst>
              <a:gs pos="0">
                <a:srgbClr val="FFFF00"/>
              </a:gs>
              <a:gs pos="7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fa-IR" sz="5400" b="1" dirty="0"/>
              <a:t>گزارش </a:t>
            </a:r>
            <a:br>
              <a:rPr lang="fa-IR" sz="5400" b="1" dirty="0"/>
            </a:br>
            <a:r>
              <a:rPr lang="fa-IR" sz="5400" b="1" dirty="0"/>
              <a:t>پایش وضعیت برنامه سلامت خانواده</a:t>
            </a:r>
            <a:br>
              <a:rPr lang="fa-IR" sz="5400" b="1" dirty="0"/>
            </a:br>
            <a:r>
              <a:rPr lang="fa-IR" sz="5400" b="1" dirty="0"/>
              <a:t>در </a:t>
            </a:r>
            <a:br>
              <a:rPr lang="fa-IR" sz="5400" b="1" dirty="0"/>
            </a:br>
            <a:r>
              <a:rPr lang="fa-IR" sz="5400" b="1" dirty="0"/>
              <a:t>شهرستان </a:t>
            </a:r>
            <a:r>
              <a:rPr lang="fa-IR" sz="5400" b="1" dirty="0" smtClean="0"/>
              <a:t>های استان کرمانشاه </a:t>
            </a:r>
          </a:p>
          <a:p>
            <a:pPr algn="ctr" eaLnBrk="0" hangingPunct="0">
              <a:defRPr/>
            </a:pPr>
            <a:r>
              <a:rPr lang="fa-IR" sz="5400" b="1" dirty="0" smtClean="0"/>
              <a:t>بر اساس </a:t>
            </a:r>
          </a:p>
          <a:p>
            <a:pPr algn="ctr" rtl="1" eaLnBrk="0" hangingPunct="0">
              <a:defRPr/>
            </a:pPr>
            <a:r>
              <a:rPr lang="fa-IR" sz="5400" b="1" dirty="0" smtClean="0"/>
              <a:t>چک لیست</a:t>
            </a:r>
            <a:r>
              <a:rPr lang="fa-IR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</a:rPr>
              <a:t>FSH Monitoring</a:t>
            </a:r>
            <a:r>
              <a:rPr lang="fa-IR" sz="6600" b="1" dirty="0" smtClean="0">
                <a:solidFill>
                  <a:srgbClr val="00B050"/>
                </a:solidFill>
              </a:rPr>
              <a:t> </a:t>
            </a:r>
            <a:endParaRPr lang="fa-IR" sz="5400" b="1" dirty="0" smtClean="0">
              <a:solidFill>
                <a:srgbClr val="00B050"/>
              </a:solidFill>
            </a:endParaRPr>
          </a:p>
          <a:p>
            <a:pPr algn="ctr" rtl="1" eaLnBrk="0" hangingPunct="0">
              <a:defRPr/>
            </a:pPr>
            <a:r>
              <a:rPr lang="fa-IR" sz="1600" b="1" dirty="0" smtClean="0"/>
              <a:t> </a:t>
            </a:r>
            <a:r>
              <a:rPr lang="fa-IR" sz="6000" b="1" dirty="0" smtClean="0"/>
              <a:t>بهمن ماه 1393</a:t>
            </a: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40579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02857"/>
              </p:ext>
            </p:extLst>
          </p:nvPr>
        </p:nvGraphicFramePr>
        <p:xfrm>
          <a:off x="180110" y="152397"/>
          <a:ext cx="8659090" cy="662940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207324"/>
                <a:gridCol w="1075708"/>
                <a:gridCol w="1042058"/>
              </a:tblGrid>
              <a:tr h="551222">
                <a:tc gridSpan="8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جدول نتایج پایش ستاد شهرستانهای استان کرمانشاه بر </a:t>
                      </a:r>
                      <a:r>
                        <a:rPr lang="fa-IR" sz="1600" b="1" u="none" strike="noStrike" dirty="0" smtClean="0">
                          <a:effectLst/>
                        </a:rPr>
                        <a:t>اساس چک لیست  </a:t>
                      </a:r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FSH Monitoring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fa-IR" sz="1600" b="1" u="none" strike="noStrike" dirty="0" smtClean="0">
                          <a:effectLst/>
                        </a:rPr>
                        <a:t>  به </a:t>
                      </a:r>
                      <a:r>
                        <a:rPr lang="fa-IR" sz="1600" b="1" u="none" strike="noStrike" dirty="0">
                          <a:effectLst/>
                        </a:rPr>
                        <a:t>تفکیک برنامه </a:t>
                      </a:r>
                      <a:r>
                        <a:rPr lang="fa-IR" sz="1600" b="1" u="none" strike="noStrike" dirty="0" smtClean="0">
                          <a:effectLst/>
                        </a:rPr>
                        <a:t>   </a:t>
                      </a:r>
                    </a:p>
                    <a:p>
                      <a:pPr algn="ctr" rtl="1" fontAlgn="ctr"/>
                      <a:r>
                        <a:rPr lang="fa-IR" sz="1600" b="1" u="none" strike="noStrike" dirty="0" smtClean="0">
                          <a:effectLst/>
                        </a:rPr>
                        <a:t>در </a:t>
                      </a:r>
                      <a:r>
                        <a:rPr lang="fa-IR" sz="1600" b="1" u="none" strike="noStrike" dirty="0">
                          <a:effectLst/>
                        </a:rPr>
                        <a:t>دی ماه سال 1393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 smtClean="0">
                          <a:effectLst/>
                        </a:rPr>
                        <a:t>شهرستان</a:t>
                      </a:r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سلامت مادران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سلامت کودکان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سلامت باروری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بهبود تغذیه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سلامت سالمندان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میانگین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رتبه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اسلام آباد غرب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95.0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پاوه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ثلاث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87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86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90.4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جوانرود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95.4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دالاهو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90.0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12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روانسر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94.4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سرپل ذهاب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95.2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سنقر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88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89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85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89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صحنه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89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قصرشیرین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94.8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کرمانشاه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99.6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کنگاور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96.2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گیلانغرب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90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9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>
                          <a:effectLst/>
                        </a:rPr>
                        <a:t>هرسین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89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88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87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</a:rPr>
                        <a:t>82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88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221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400" b="1" u="none" strike="noStrike" dirty="0">
                          <a:effectLst/>
                        </a:rPr>
                        <a:t>میانگین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94.4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95.3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94.2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90.8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93.1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93.6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3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4486"/>
              </p:ext>
            </p:extLst>
          </p:nvPr>
        </p:nvGraphicFramePr>
        <p:xfrm>
          <a:off x="152400" y="146029"/>
          <a:ext cx="8839200" cy="650176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252648">
                <a:tc gridSpan="6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جدول نتایج پایش ستاد شهرستانهای استان کرمانشاه بر اساس </a:t>
                      </a:r>
                      <a:r>
                        <a:rPr lang="en-US" sz="1600" b="1" u="none" strike="noStrike" dirty="0">
                          <a:effectLst/>
                        </a:rPr>
                        <a:t>FSH Monitoring </a:t>
                      </a:r>
                      <a:r>
                        <a:rPr lang="fa-IR" sz="1600" b="1" u="none" strike="noStrike" dirty="0">
                          <a:effectLst/>
                        </a:rPr>
                        <a:t>به تفکیک فرآیند در دی ماه سال 1393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95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3200" b="1" u="none" strike="noStrike" dirty="0">
                          <a:effectLst/>
                        </a:rPr>
                        <a:t> </a:t>
                      </a:r>
                      <a:endParaRPr lang="fa-IR" sz="3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برنامه ریزی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>
                          <a:effectLst/>
                        </a:rPr>
                        <a:t>سازماندهی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>
                          <a:effectLst/>
                        </a:rPr>
                        <a:t>پایش و ارزشیابی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>
                          <a:effectLst/>
                        </a:rPr>
                        <a:t>گزارش دهی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>
                          <a:effectLst/>
                        </a:rPr>
                        <a:t>سایر فعالیتها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اسلام آباد غرب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93.5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96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92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98.5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>
                          <a:effectLst/>
                        </a:rPr>
                        <a:t>پاوه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94.3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93.3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ثلاث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90.2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88.6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جوانرود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95.9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98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82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98.5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دالاهو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84.5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78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روانسر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93.5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92.4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84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سرپل ذهاب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91.4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97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سنقر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88.2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87.6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78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صحنه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87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92.4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>
                          <a:effectLst/>
                        </a:rPr>
                        <a:t>قصرشیرین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92.7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96.2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92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کرمانشاه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99.6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98.3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کنگاور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96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86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97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گیلانغرب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96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98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92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100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2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</a:rPr>
                        <a:t>هرسین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89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76.2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>
                          <a:effectLst/>
                        </a:rPr>
                        <a:t>84</a:t>
                      </a:r>
                      <a:endParaRPr lang="fa-IR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100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1" u="none" strike="noStrike" dirty="0">
                          <a:effectLst/>
                        </a:rPr>
                        <a:t>91</a:t>
                      </a:r>
                      <a:endParaRPr lang="fa-I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7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3200" b="1" u="none" strike="noStrike" dirty="0">
                          <a:effectLst/>
                        </a:rPr>
                        <a:t>میانگین</a:t>
                      </a:r>
                      <a:endParaRPr lang="fa-IR" sz="3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u="none" strike="noStrike">
                          <a:effectLst/>
                        </a:rPr>
                        <a:t>92.3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u="none" strike="noStrike" dirty="0">
                          <a:effectLst/>
                        </a:rPr>
                        <a:t>94.0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u="none" strike="noStrike" dirty="0">
                          <a:effectLst/>
                        </a:rPr>
                        <a:t>89.0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u="none" strike="noStrike" dirty="0">
                          <a:effectLst/>
                        </a:rPr>
                        <a:t>99.1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u="none" strike="noStrike" dirty="0">
                          <a:effectLst/>
                        </a:rPr>
                        <a:t>98.3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9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513133"/>
              </p:ext>
            </p:extLst>
          </p:nvPr>
        </p:nvGraphicFramePr>
        <p:xfrm>
          <a:off x="152400" y="228600"/>
          <a:ext cx="8763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6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241122"/>
              </p:ext>
            </p:extLst>
          </p:nvPr>
        </p:nvGraphicFramePr>
        <p:xfrm>
          <a:off x="152400" y="228600"/>
          <a:ext cx="88392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40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221668"/>
              </p:ext>
            </p:extLst>
          </p:nvPr>
        </p:nvGraphicFramePr>
        <p:xfrm>
          <a:off x="152400" y="152400"/>
          <a:ext cx="88392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43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400"/>
          </a:xfrm>
        </p:spPr>
        <p:txBody>
          <a:bodyPr/>
          <a:lstStyle/>
          <a:p>
            <a:r>
              <a:rPr lang="fa-IR" b="1" dirty="0" smtClean="0"/>
              <a:t>اولویتهای استانی سلامت خانواده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5410200"/>
          </a:xfrm>
        </p:spPr>
        <p:txBody>
          <a:bodyPr>
            <a:normAutofit lnSpcReduction="10000"/>
          </a:bodyPr>
          <a:lstStyle/>
          <a:p>
            <a:pPr marL="457200" indent="-457200" algn="just" rtl="1">
              <a:buFont typeface="Arial" pitchFamily="34" charset="0"/>
              <a:buChar char="•"/>
            </a:pPr>
            <a:r>
              <a:rPr lang="fa-IR" sz="3600" b="1" dirty="0" smtClean="0">
                <a:solidFill>
                  <a:srgbClr val="00B0F0"/>
                </a:solidFill>
              </a:rPr>
              <a:t>شهرستانها 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 smtClean="0">
                <a:solidFill>
                  <a:schemeClr val="tx1"/>
                </a:solidFill>
              </a:rPr>
              <a:t>هرسین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 smtClean="0">
                <a:solidFill>
                  <a:schemeClr val="tx1"/>
                </a:solidFill>
              </a:rPr>
              <a:t>سنقر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fa-IR" sz="3600" b="1" dirty="0" smtClean="0">
                <a:solidFill>
                  <a:srgbClr val="00B0F0"/>
                </a:solidFill>
              </a:rPr>
              <a:t>برنامه ها 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 smtClean="0">
                <a:solidFill>
                  <a:schemeClr val="tx1"/>
                </a:solidFill>
              </a:rPr>
              <a:t>بهبود تغذیه( امتیاز 90.8)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 smtClean="0">
                <a:solidFill>
                  <a:schemeClr val="tx1"/>
                </a:solidFill>
              </a:rPr>
              <a:t>سالمندان (امتیاز 93.1)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fa-IR" sz="3600" b="1" dirty="0" smtClean="0">
                <a:solidFill>
                  <a:srgbClr val="00B0F0"/>
                </a:solidFill>
              </a:rPr>
              <a:t>فرآیندها: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 smtClean="0">
                <a:solidFill>
                  <a:schemeClr val="tx1"/>
                </a:solidFill>
              </a:rPr>
              <a:t>پایش و ارزشیابی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b="1" dirty="0" smtClean="0">
                <a:solidFill>
                  <a:schemeClr val="tx1"/>
                </a:solidFill>
              </a:rPr>
              <a:t>برنامه ریزی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0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47091"/>
              </p:ext>
            </p:extLst>
          </p:nvPr>
        </p:nvGraphicFramePr>
        <p:xfrm>
          <a:off x="228600" y="228599"/>
          <a:ext cx="8686801" cy="6477000"/>
        </p:xfrm>
        <a:graphic>
          <a:graphicData uri="http://schemas.openxmlformats.org/drawingml/2006/table">
            <a:tbl>
              <a:tblPr rtl="1"/>
              <a:tblGrid>
                <a:gridCol w="1916016"/>
                <a:gridCol w="1639833"/>
                <a:gridCol w="1639833"/>
                <a:gridCol w="1743402"/>
                <a:gridCol w="1747717"/>
              </a:tblGrid>
              <a:tr h="604520">
                <a:tc gridSpan="5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جدول اولویت های </a:t>
                      </a:r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ستادی شبکه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ها بر اساس نتایج پایش </a:t>
                      </a:r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تفکیک برنامه و فرآیند 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52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شهرستان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بر اساس برنامه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بر اساس فرآیند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اول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دوم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اول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دوم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9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اسلام آباد غرب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سالمندان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پاوه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مادران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ثلاث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سالمندان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جوانرود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مادران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دالاهو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سالمندان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روانسر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باروری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0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مادران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سرپل ذهاب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مادران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سنقر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باروری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0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صحنه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باروری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0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قصرشیرین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سالمندان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کرمانشاه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کنگاور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سالمندان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گیلانغرب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کودکان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هرسین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سلامت باروری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0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0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481</Words>
  <Application>Microsoft Office PowerPoint</Application>
  <PresentationFormat>On-screen Show (4:3)</PresentationFormat>
  <Paragraphs>321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اولویتهای استانی سلامت خانواده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Jamshidpoor</dc:creator>
  <cp:lastModifiedBy>MRT Pack 30 DVDs</cp:lastModifiedBy>
  <cp:revision>51</cp:revision>
  <dcterms:created xsi:type="dcterms:W3CDTF">2015-01-25T06:45:04Z</dcterms:created>
  <dcterms:modified xsi:type="dcterms:W3CDTF">2015-01-28T10:18:58Z</dcterms:modified>
</cp:coreProperties>
</file>