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82" r:id="rId2"/>
    <p:sldId id="256" r:id="rId3"/>
    <p:sldId id="257" r:id="rId4"/>
    <p:sldId id="258" r:id="rId5"/>
    <p:sldId id="259" r:id="rId6"/>
    <p:sldId id="260" r:id="rId7"/>
    <p:sldId id="261" r:id="rId8"/>
    <p:sldId id="278" r:id="rId9"/>
    <p:sldId id="279" r:id="rId10"/>
    <p:sldId id="280" r:id="rId11"/>
    <p:sldId id="281" r:id="rId12"/>
    <p:sldId id="288" r:id="rId13"/>
    <p:sldId id="289" r:id="rId14"/>
    <p:sldId id="290" r:id="rId15"/>
    <p:sldId id="262" r:id="rId16"/>
    <p:sldId id="263" r:id="rId17"/>
    <p:sldId id="267" r:id="rId18"/>
    <p:sldId id="276" r:id="rId19"/>
    <p:sldId id="264" r:id="rId20"/>
    <p:sldId id="265" r:id="rId21"/>
    <p:sldId id="266" r:id="rId22"/>
    <p:sldId id="268" r:id="rId23"/>
    <p:sldId id="269" r:id="rId24"/>
    <p:sldId id="270" r:id="rId25"/>
    <p:sldId id="271" r:id="rId26"/>
    <p:sldId id="272" r:id="rId27"/>
    <p:sldId id="275" r:id="rId28"/>
    <p:sldId id="286" r:id="rId29"/>
    <p:sldId id="287" r:id="rId30"/>
    <p:sldId id="293" r:id="rId31"/>
    <p:sldId id="294" r:id="rId32"/>
    <p:sldId id="285" r:id="rId33"/>
    <p:sldId id="283" r:id="rId34"/>
    <p:sldId id="284" r:id="rId35"/>
    <p:sldId id="291" r:id="rId36"/>
    <p:sldId id="292" r:id="rId37"/>
    <p:sldId id="277" r:id="rId38"/>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F33F"/>
    <a:srgbClr val="FFCCFF"/>
    <a:srgbClr val="66FFFF"/>
    <a:srgbClr val="00FF00"/>
    <a:srgbClr val="CC99FF"/>
    <a:srgbClr val="99FFCC"/>
    <a:srgbClr val="FF99FF"/>
    <a:srgbClr val="CCCC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7" d="100"/>
          <a:sy n="67" d="100"/>
        </p:scale>
        <p:origin x="-60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48B9304-6362-4D36-A4E9-28C347304AFC}" type="datetimeFigureOut">
              <a:rPr lang="fa-IR" smtClean="0"/>
              <a:pPr/>
              <a:t>1431/11/24</a:t>
            </a:fld>
            <a:endParaRPr lang="fa-IR"/>
          </a:p>
        </p:txBody>
      </p:sp>
      <p:sp>
        <p:nvSpPr>
          <p:cNvPr id="19" name="Footer Placeholder 18"/>
          <p:cNvSpPr>
            <a:spLocks noGrp="1"/>
          </p:cNvSpPr>
          <p:nvPr>
            <p:ph type="ftr" sz="quarter" idx="11"/>
          </p:nvPr>
        </p:nvSpPr>
        <p:spPr/>
        <p:txBody>
          <a:bodyPr/>
          <a:lstStyle/>
          <a:p>
            <a:endParaRPr lang="fa-IR"/>
          </a:p>
        </p:txBody>
      </p:sp>
      <p:sp>
        <p:nvSpPr>
          <p:cNvPr id="27" name="Slide Number Placeholder 26"/>
          <p:cNvSpPr>
            <a:spLocks noGrp="1"/>
          </p:cNvSpPr>
          <p:nvPr>
            <p:ph type="sldNum" sz="quarter" idx="12"/>
          </p:nvPr>
        </p:nvSpPr>
        <p:spPr/>
        <p:txBody>
          <a:bodyPr/>
          <a:lstStyle/>
          <a:p>
            <a:fld id="{F2948497-7350-40C7-8EDA-F72DD5248196}"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48B9304-6362-4D36-A4E9-28C347304AFC}" type="datetimeFigureOut">
              <a:rPr lang="fa-IR" smtClean="0"/>
              <a:pPr/>
              <a:t>1431/11/24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2948497-7350-40C7-8EDA-F72DD5248196}"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48B9304-6362-4D36-A4E9-28C347304AFC}" type="datetimeFigureOut">
              <a:rPr lang="fa-IR" smtClean="0"/>
              <a:pPr/>
              <a:t>1431/11/24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2948497-7350-40C7-8EDA-F72DD5248196}"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48B9304-6362-4D36-A4E9-28C347304AFC}" type="datetimeFigureOut">
              <a:rPr lang="fa-IR" smtClean="0"/>
              <a:pPr/>
              <a:t>1431/11/24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2948497-7350-40C7-8EDA-F72DD5248196}"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48B9304-6362-4D36-A4E9-28C347304AFC}" type="datetimeFigureOut">
              <a:rPr lang="fa-IR" smtClean="0"/>
              <a:pPr/>
              <a:t>1431/11/24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2948497-7350-40C7-8EDA-F72DD5248196}"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48B9304-6362-4D36-A4E9-28C347304AFC}" type="datetimeFigureOut">
              <a:rPr lang="fa-IR" smtClean="0"/>
              <a:pPr/>
              <a:t>1431/11/24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2948497-7350-40C7-8EDA-F72DD5248196}"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48B9304-6362-4D36-A4E9-28C347304AFC}" type="datetimeFigureOut">
              <a:rPr lang="fa-IR" smtClean="0"/>
              <a:pPr/>
              <a:t>1431/11/24</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F2948497-7350-40C7-8EDA-F72DD5248196}"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48B9304-6362-4D36-A4E9-28C347304AFC}" type="datetimeFigureOut">
              <a:rPr lang="fa-IR" smtClean="0"/>
              <a:pPr/>
              <a:t>1431/11/24</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F2948497-7350-40C7-8EDA-F72DD5248196}"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8B9304-6362-4D36-A4E9-28C347304AFC}" type="datetimeFigureOut">
              <a:rPr lang="fa-IR" smtClean="0"/>
              <a:pPr/>
              <a:t>1431/11/24</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F2948497-7350-40C7-8EDA-F72DD5248196}"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48B9304-6362-4D36-A4E9-28C347304AFC}" type="datetimeFigureOut">
              <a:rPr lang="fa-IR" smtClean="0"/>
              <a:pPr/>
              <a:t>1431/11/24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2948497-7350-40C7-8EDA-F72DD5248196}"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48B9304-6362-4D36-A4E9-28C347304AFC}" type="datetimeFigureOut">
              <a:rPr lang="fa-IR" smtClean="0"/>
              <a:pPr/>
              <a:t>1431/11/24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a:xfrm>
            <a:off x="8077200" y="6356350"/>
            <a:ext cx="609600" cy="365125"/>
          </a:xfrm>
        </p:spPr>
        <p:txBody>
          <a:bodyPr/>
          <a:lstStyle/>
          <a:p>
            <a:fld id="{F2948497-7350-40C7-8EDA-F72DD5248196}" type="slidenum">
              <a:rPr lang="fa-IR" smtClean="0"/>
              <a:pPr/>
              <a:t>‹#›</a:t>
            </a:fld>
            <a:endParaRPr lang="fa-I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48B9304-6362-4D36-A4E9-28C347304AFC}" type="datetimeFigureOut">
              <a:rPr lang="fa-IR" smtClean="0"/>
              <a:pPr/>
              <a:t>1431/11/24</a:t>
            </a:fld>
            <a:endParaRPr lang="fa-I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a-I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2948497-7350-40C7-8EDA-F72DD5248196}" type="slidenum">
              <a:rPr lang="fa-IR" smtClean="0"/>
              <a:pPr/>
              <a:t>‹#›</a:t>
            </a:fld>
            <a:endParaRPr lang="fa-I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New Folder\00001.gif"/>
          <p:cNvPicPr>
            <a:picLocks noChangeAspect="1" noChangeArrowheads="1" noCrop="1"/>
          </p:cNvPicPr>
          <p:nvPr/>
        </p:nvPicPr>
        <p:blipFill>
          <a:blip r:embed="rId2"/>
          <a:srcRect/>
          <a:stretch>
            <a:fillRect/>
          </a:stretch>
        </p:blipFill>
        <p:spPr bwMode="auto">
          <a:xfrm>
            <a:off x="357158" y="1000108"/>
            <a:ext cx="8286808" cy="535785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29600" cy="5324492"/>
          </a:xfrm>
        </p:spPr>
        <p:txBody>
          <a:bodyPr/>
          <a:lstStyle/>
          <a:p>
            <a:pPr>
              <a:buNone/>
            </a:pPr>
            <a:r>
              <a:rPr lang="fa-IR" sz="3000" dirty="0" smtClean="0">
                <a:solidFill>
                  <a:srgbClr val="FF0000"/>
                </a:solidFill>
              </a:rPr>
              <a:t>برنامه ریزي :</a:t>
            </a:r>
          </a:p>
          <a:p>
            <a:pPr algn="just"/>
            <a:r>
              <a:rPr lang="fa-IR" dirty="0" smtClean="0"/>
              <a:t>برگزاري نشستی با حضور ذینفعان براي مشخص نمودن نیازهاي سلامت ومشکلات موجود در مدارس ·</a:t>
            </a:r>
          </a:p>
          <a:p>
            <a:pPr algn="just"/>
            <a:r>
              <a:rPr lang="fa-IR" dirty="0" smtClean="0"/>
              <a:t>ترسیم دورنما ي مدارس مروج سلامت ·</a:t>
            </a:r>
          </a:p>
          <a:p>
            <a:pPr algn="just"/>
            <a:r>
              <a:rPr lang="fa-IR" dirty="0" smtClean="0"/>
              <a:t>تدوین برنامه اجرایی براي ترسیم روند اجرایی کار با مشخص نمودن اهداف کوتاه مدت وبلند مدت ومشخص کردن شاخص ها با ·</a:t>
            </a:r>
          </a:p>
          <a:p>
            <a:pPr algn="just"/>
            <a:r>
              <a:rPr lang="fa-IR" dirty="0" smtClean="0"/>
              <a:t>مکانیسم پایش وارزشیابی مربوطه</a:t>
            </a:r>
            <a:endParaRPr lang="fa-I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467368"/>
          </a:xfrm>
        </p:spPr>
        <p:txBody>
          <a:bodyPr/>
          <a:lstStyle/>
          <a:p>
            <a:pPr>
              <a:buNone/>
            </a:pPr>
            <a:r>
              <a:rPr lang="fa-IR" sz="3000" dirty="0" smtClean="0">
                <a:solidFill>
                  <a:srgbClr val="FF0000"/>
                </a:solidFill>
              </a:rPr>
              <a:t>اجرا :</a:t>
            </a:r>
          </a:p>
          <a:p>
            <a:r>
              <a:rPr lang="fa-IR" dirty="0" smtClean="0"/>
              <a:t>اجراي برنامه با مشخص نمودن اهداف کوتاه مدتی که قابل دستیابی </a:t>
            </a:r>
          </a:p>
          <a:p>
            <a:pPr>
              <a:buNone/>
            </a:pPr>
            <a:r>
              <a:rPr lang="fa-IR" dirty="0" smtClean="0"/>
              <a:t>    می باشند</a:t>
            </a:r>
          </a:p>
          <a:p>
            <a:pPr>
              <a:buNone/>
            </a:pPr>
            <a:r>
              <a:rPr lang="fa-IR" sz="3000" dirty="0" smtClean="0">
                <a:solidFill>
                  <a:srgbClr val="FF0000"/>
                </a:solidFill>
              </a:rPr>
              <a:t>ارزیابی :</a:t>
            </a:r>
          </a:p>
          <a:p>
            <a:pPr algn="just"/>
            <a:r>
              <a:rPr lang="fa-IR" dirty="0" smtClean="0"/>
              <a:t>مقوله اي کاملا الزامی است وبه این ترتیب شما می دانید که چه می کنید و به کجا می روید. با استفاده از تجربیات برنامه هاي قبلی برای فعالیت هاي آینده بر نامه ریزي کنید. شما می توانید ضعف ها وقوت هاي کار رابسنجید. انتقادات، نظرات و نتایج را به مدرسه پس خوراند دهید. ساده ترین کار براي ارزیابی وضع موجود استفاده از چک لیست می باشد. چک لیست می تواند شامل هر چیزي که در برنامه عملیاتی مدرسه هست باشد.</a:t>
            </a:r>
          </a:p>
          <a:p>
            <a:endParaRPr lang="fa-I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681682"/>
          </a:xfrm>
        </p:spPr>
        <p:txBody>
          <a:bodyPr/>
          <a:lstStyle/>
          <a:p>
            <a:pPr>
              <a:buNone/>
            </a:pPr>
            <a:r>
              <a:rPr lang="fa-IR" b="1" dirty="0" smtClean="0">
                <a:solidFill>
                  <a:srgbClr val="FF0000"/>
                </a:solidFill>
              </a:rPr>
              <a:t>دستورات اجرایی</a:t>
            </a:r>
          </a:p>
          <a:p>
            <a:r>
              <a:rPr lang="fa-IR" dirty="0" smtClean="0"/>
              <a:t>تدوین وابلاغ دستورالعمل حوزه ستاد تا مدارس مجري </a:t>
            </a:r>
            <a:endParaRPr lang="en-US" dirty="0" smtClean="0"/>
          </a:p>
          <a:p>
            <a:r>
              <a:rPr lang="fa-IR" dirty="0" smtClean="0"/>
              <a:t>تشکیل کمیته هماهنگی در استان / منطقه / مدرسه </a:t>
            </a:r>
            <a:endParaRPr lang="en-US" dirty="0" smtClean="0"/>
          </a:p>
          <a:p>
            <a:r>
              <a:rPr lang="fa-IR" dirty="0" smtClean="0"/>
              <a:t>شناسایی و صدور ابلاغیه جهت اعضاء در سطح استان / منطقه / مدرسه </a:t>
            </a:r>
            <a:endParaRPr lang="en-US" dirty="0" smtClean="0"/>
          </a:p>
          <a:p>
            <a:r>
              <a:rPr lang="fa-IR" dirty="0" smtClean="0"/>
              <a:t>اجراي مطلوب برنامه براساس دستورالعمل ارسالی در مدارس مجري برنامه مروج سلامت </a:t>
            </a:r>
            <a:endParaRPr lang="en-US" dirty="0" smtClean="0"/>
          </a:p>
          <a:p>
            <a:r>
              <a:rPr lang="fa-IR" dirty="0" smtClean="0"/>
              <a:t>برگزاري جلسات و اقدامات آموزشی (کارگاه) جهت توجیه اعضاء براساس اجزاي 8 گانه مدارس مروج سلامت </a:t>
            </a:r>
            <a:endParaRPr lang="en-US" dirty="0" smtClean="0"/>
          </a:p>
          <a:p>
            <a:r>
              <a:rPr lang="fa-IR" dirty="0" smtClean="0"/>
              <a:t>جلب مشارك درون بخشی و برون بخشی به ویژه دانشگاه علوم پزشکی استان و شهرداري</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500034" y="1714488"/>
          <a:ext cx="8229600" cy="3235960"/>
        </p:xfrm>
        <a:graphic>
          <a:graphicData uri="http://schemas.openxmlformats.org/drawingml/2006/table">
            <a:tbl>
              <a:tblPr rtl="1" firstRow="1" bandRow="1">
                <a:tableStyleId>{5C22544A-7EE6-4342-B048-85BDC9FD1C3A}</a:tableStyleId>
              </a:tblPr>
              <a:tblGrid>
                <a:gridCol w="6629382"/>
                <a:gridCol w="1600218"/>
              </a:tblGrid>
              <a:tr h="370840">
                <a:tc>
                  <a:txBody>
                    <a:bodyPr/>
                    <a:lstStyle/>
                    <a:p>
                      <a:pPr algn="ctr" rtl="1"/>
                      <a:r>
                        <a:rPr kumimoji="0" lang="fa-IR" sz="1800" b="1" kern="1200" baseline="0" dirty="0" smtClean="0">
                          <a:solidFill>
                            <a:schemeClr val="lt1"/>
                          </a:solidFill>
                          <a:latin typeface="+mn-lt"/>
                          <a:ea typeface="+mn-ea"/>
                          <a:cs typeface="+mn-cs"/>
                        </a:rPr>
                        <a:t>عنوان</a:t>
                      </a:r>
                      <a:endParaRPr lang="fa-I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kumimoji="0" lang="fa-IR" sz="1800" b="1" kern="1200" baseline="0" dirty="0" smtClean="0">
                          <a:solidFill>
                            <a:schemeClr val="lt1"/>
                          </a:solidFill>
                          <a:latin typeface="+mn-lt"/>
                          <a:ea typeface="+mn-ea"/>
                          <a:cs typeface="+mn-cs"/>
                        </a:rPr>
                        <a:t>زمان</a:t>
                      </a:r>
                      <a:endParaRPr lang="fa-I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rtl="1"/>
                      <a:r>
                        <a:rPr kumimoji="0" lang="fa-IR" sz="1800" b="1" kern="1200" baseline="0" dirty="0" smtClean="0">
                          <a:solidFill>
                            <a:schemeClr val="dk1"/>
                          </a:solidFill>
                          <a:latin typeface="+mn-lt"/>
                          <a:ea typeface="+mn-ea"/>
                          <a:cs typeface="+mn-cs"/>
                        </a:rPr>
                        <a:t>انجام ممیزي داخلی توسط مراقب/رابط بهداشت یا هر فرد دیگري که کمیته سلامت تعیین می کند.</a:t>
                      </a:r>
                      <a:endParaRPr lang="fa-I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endParaRPr lang="fa-I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rtl="1"/>
                      <a:r>
                        <a:rPr kumimoji="0" lang="fa-IR" sz="1800" b="1" kern="1200" baseline="0" dirty="0" smtClean="0">
                          <a:solidFill>
                            <a:schemeClr val="dk1"/>
                          </a:solidFill>
                          <a:latin typeface="+mn-lt"/>
                          <a:ea typeface="+mn-ea"/>
                          <a:cs typeface="+mn-cs"/>
                        </a:rPr>
                        <a:t>اقدامات شامل : جلسات توجیهی و فعالیت هاي مرتبط با مشارکت اعضاء و ...</a:t>
                      </a:r>
                      <a:endParaRPr lang="fa-I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endParaRPr lang="fa-I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rtl="1"/>
                      <a:r>
                        <a:rPr kumimoji="0" lang="fa-IR" sz="1800" b="1" kern="1200" baseline="0" dirty="0" smtClean="0">
                          <a:solidFill>
                            <a:schemeClr val="dk1"/>
                          </a:solidFill>
                          <a:latin typeface="+mn-lt"/>
                          <a:ea typeface="+mn-ea"/>
                          <a:cs typeface="+mn-cs"/>
                        </a:rPr>
                        <a:t>انجام ممیزي خارجی توسط کارشناسان دانشگاه علوم پزشکی</a:t>
                      </a:r>
                      <a:endParaRPr lang="fa-I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endParaRPr lang="fa-I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rtl="1"/>
                      <a:r>
                        <a:rPr kumimoji="0" lang="fa-IR" sz="1800" b="1" kern="1200" baseline="0" dirty="0" smtClean="0">
                          <a:solidFill>
                            <a:schemeClr val="dk1"/>
                          </a:solidFill>
                          <a:latin typeface="+mn-lt"/>
                          <a:ea typeface="+mn-ea"/>
                          <a:cs typeface="+mn-cs"/>
                        </a:rPr>
                        <a:t>تقدیر و تشکر از مدارس و مجریان برتر در سطح استان</a:t>
                      </a:r>
                      <a:endParaRPr lang="fa-I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endParaRPr lang="fa-I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rtl="1"/>
                      <a:r>
                        <a:rPr kumimoji="0" lang="fa-IR" sz="1800" b="1" kern="1200" baseline="0" dirty="0" smtClean="0">
                          <a:solidFill>
                            <a:schemeClr val="dk1"/>
                          </a:solidFill>
                          <a:latin typeface="+mn-lt"/>
                          <a:ea typeface="+mn-ea"/>
                          <a:cs typeface="+mn-cs"/>
                        </a:rPr>
                        <a:t>ارسال گزارش نهائی به ستاد</a:t>
                      </a:r>
                      <a:endParaRPr lang="fa-I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endParaRPr lang="fa-I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rtl="1"/>
                      <a:r>
                        <a:rPr kumimoji="0" lang="fa-IR" sz="1800" b="1" kern="1200" baseline="0" dirty="0" smtClean="0">
                          <a:solidFill>
                            <a:schemeClr val="dk1"/>
                          </a:solidFill>
                          <a:latin typeface="+mn-lt"/>
                          <a:ea typeface="+mn-ea"/>
                          <a:cs typeface="+mn-cs"/>
                        </a:rPr>
                        <a:t>ارزیابی شهرستان ها وتقدیر از شهرستان هاي فعال توسط کمیته استانی</a:t>
                      </a:r>
                      <a:endParaRPr lang="fa-I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endParaRPr lang="fa-I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rtl="1"/>
                      <a:r>
                        <a:rPr kumimoji="0" lang="fa-IR" sz="1800" b="1" kern="1200" baseline="0" dirty="0" smtClean="0">
                          <a:solidFill>
                            <a:schemeClr val="dk1"/>
                          </a:solidFill>
                          <a:latin typeface="+mn-lt"/>
                          <a:ea typeface="+mn-ea"/>
                          <a:cs typeface="+mn-cs"/>
                        </a:rPr>
                        <a:t>اهداء نشان مدارس ممتاز مروج سلامت به مدارس فعال</a:t>
                      </a:r>
                      <a:endParaRPr lang="fa-I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endParaRPr lang="fa-I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Rectangle 4"/>
          <p:cNvSpPr/>
          <p:nvPr/>
        </p:nvSpPr>
        <p:spPr>
          <a:xfrm>
            <a:off x="2214546" y="785794"/>
            <a:ext cx="6215074" cy="461665"/>
          </a:xfrm>
          <a:prstGeom prst="rect">
            <a:avLst/>
          </a:prstGeom>
        </p:spPr>
        <p:txBody>
          <a:bodyPr wrap="square">
            <a:spAutoFit/>
          </a:bodyPr>
          <a:lstStyle/>
          <a:p>
            <a:pPr>
              <a:buFont typeface="Arial" pitchFamily="34" charset="0"/>
              <a:buChar char="•"/>
            </a:pPr>
            <a:r>
              <a:rPr lang="fa-IR" sz="2400" b="1" dirty="0" smtClean="0"/>
              <a:t>نظارت بر اجراي برنامه مروج سلامت مطابق با جدول زیر:</a:t>
            </a:r>
            <a:endParaRPr lang="fa-IR" sz="24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5181616"/>
          </a:xfrm>
        </p:spPr>
        <p:txBody>
          <a:bodyPr/>
          <a:lstStyle/>
          <a:p>
            <a:pPr>
              <a:buNone/>
            </a:pPr>
            <a:r>
              <a:rPr lang="fa-IR" b="1" dirty="0" smtClean="0">
                <a:solidFill>
                  <a:srgbClr val="FF0000"/>
                </a:solidFill>
              </a:rPr>
              <a:t>انتخاب مدارس مجري براساس جدول زیر:</a:t>
            </a:r>
          </a:p>
          <a:p>
            <a:pPr>
              <a:buNone/>
            </a:pPr>
            <a:endParaRPr lang="fa-IR" dirty="0"/>
          </a:p>
        </p:txBody>
      </p:sp>
      <p:graphicFrame>
        <p:nvGraphicFramePr>
          <p:cNvPr id="4" name="Table 3"/>
          <p:cNvGraphicFramePr>
            <a:graphicFrameLocks noGrp="1"/>
          </p:cNvGraphicFramePr>
          <p:nvPr/>
        </p:nvGraphicFramePr>
        <p:xfrm>
          <a:off x="1500166" y="2357430"/>
          <a:ext cx="6096000" cy="2397760"/>
        </p:xfrm>
        <a:graphic>
          <a:graphicData uri="http://schemas.openxmlformats.org/drawingml/2006/table">
            <a:tbl>
              <a:tblPr rtl="1" firstRow="1" bandRow="1">
                <a:tableStyleId>{5C22544A-7EE6-4342-B048-85BDC9FD1C3A}</a:tableStyleId>
              </a:tblPr>
              <a:tblGrid>
                <a:gridCol w="2032000"/>
                <a:gridCol w="2032000"/>
                <a:gridCol w="2032000"/>
              </a:tblGrid>
              <a:tr h="370840">
                <a:tc>
                  <a:txBody>
                    <a:bodyPr/>
                    <a:lstStyle/>
                    <a:p>
                      <a:pPr algn="ctr" rtl="1"/>
                      <a:r>
                        <a:rPr kumimoji="0" lang="fa-IR" sz="1800" b="1" kern="1200" baseline="0" dirty="0" smtClean="0">
                          <a:solidFill>
                            <a:schemeClr val="lt1"/>
                          </a:solidFill>
                          <a:latin typeface="+mn-lt"/>
                          <a:ea typeface="+mn-ea"/>
                          <a:cs typeface="+mn-cs"/>
                        </a:rPr>
                        <a:t>نام شهرستان ها</a:t>
                      </a:r>
                      <a:endParaRPr lang="fa-I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0" lang="fa-IR" sz="1800" b="1" kern="1200" baseline="0" dirty="0" smtClean="0">
                          <a:solidFill>
                            <a:schemeClr val="lt1"/>
                          </a:solidFill>
                          <a:latin typeface="+mn-lt"/>
                          <a:ea typeface="+mn-ea"/>
                          <a:cs typeface="+mn-cs"/>
                        </a:rPr>
                        <a:t>تعداد مدارس دوره</a:t>
                      </a:r>
                    </a:p>
                    <a:p>
                      <a:pPr algn="ctr"/>
                      <a:r>
                        <a:rPr kumimoji="0" lang="fa-IR" sz="1800" b="1" kern="1200" baseline="0" dirty="0" smtClean="0">
                          <a:solidFill>
                            <a:schemeClr val="lt1"/>
                          </a:solidFill>
                          <a:latin typeface="+mn-lt"/>
                          <a:ea typeface="+mn-ea"/>
                          <a:cs typeface="+mn-cs"/>
                        </a:rPr>
                        <a:t>ابتدایی/راهنمایی</a:t>
                      </a:r>
                    </a:p>
                    <a:p>
                      <a:pPr algn="ctr"/>
                      <a:r>
                        <a:rPr kumimoji="0" lang="fa-IR" sz="1800" b="1" kern="1200" baseline="0" dirty="0" smtClean="0">
                          <a:solidFill>
                            <a:schemeClr val="lt1"/>
                          </a:solidFill>
                          <a:latin typeface="+mn-lt"/>
                          <a:ea typeface="+mn-ea"/>
                          <a:cs typeface="+mn-cs"/>
                        </a:rPr>
                        <a:t>(پسرانه)</a:t>
                      </a:r>
                      <a:endParaRPr lang="fa-I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0" lang="fa-IR" sz="1800" b="1" kern="1200" baseline="0" dirty="0" smtClean="0">
                          <a:solidFill>
                            <a:schemeClr val="lt1"/>
                          </a:solidFill>
                          <a:latin typeface="+mn-lt"/>
                          <a:ea typeface="+mn-ea"/>
                          <a:cs typeface="+mn-cs"/>
                        </a:rPr>
                        <a:t>تعداد مدارس دوره</a:t>
                      </a:r>
                    </a:p>
                    <a:p>
                      <a:pPr algn="ctr"/>
                      <a:r>
                        <a:rPr kumimoji="0" lang="fa-IR" sz="1800" b="1" kern="1200" baseline="0" dirty="0" smtClean="0">
                          <a:solidFill>
                            <a:schemeClr val="lt1"/>
                          </a:solidFill>
                          <a:latin typeface="+mn-lt"/>
                          <a:ea typeface="+mn-ea"/>
                          <a:cs typeface="+mn-cs"/>
                        </a:rPr>
                        <a:t>ابتدایی/راهنمایی</a:t>
                      </a:r>
                    </a:p>
                    <a:p>
                      <a:pPr algn="ctr"/>
                      <a:r>
                        <a:rPr kumimoji="0" lang="fa-IR" sz="1800" b="1" kern="1200" baseline="0" dirty="0" smtClean="0">
                          <a:solidFill>
                            <a:schemeClr val="lt1"/>
                          </a:solidFill>
                          <a:latin typeface="+mn-lt"/>
                          <a:ea typeface="+mn-ea"/>
                          <a:cs typeface="+mn-cs"/>
                        </a:rPr>
                        <a:t>(دخترانه)</a:t>
                      </a:r>
                      <a:endParaRPr lang="fa-I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rtl="1"/>
                      <a:endParaRPr lang="fa-I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endParaRPr lang="fa-I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endParaRPr lang="fa-I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rtl="1"/>
                      <a:endParaRPr lang="fa-I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endParaRPr lang="fa-I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endParaRPr lang="fa-I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rtl="1"/>
                      <a:endParaRPr lang="fa-I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endParaRPr lang="fa-I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endParaRPr lang="fa-I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rtl="1"/>
                      <a:endParaRPr lang="fa-I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endParaRPr lang="fa-I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endParaRPr lang="fa-I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753120"/>
          </a:xfrm>
        </p:spPr>
        <p:txBody>
          <a:bodyPr>
            <a:normAutofit fontScale="92500"/>
          </a:bodyPr>
          <a:lstStyle/>
          <a:p>
            <a:pPr>
              <a:buNone/>
            </a:pPr>
            <a:r>
              <a:rPr lang="fa-IR" b="1" dirty="0" smtClean="0">
                <a:solidFill>
                  <a:srgbClr val="FF0000"/>
                </a:solidFill>
              </a:rPr>
              <a:t>معیار هاي انتخاب مدارس مجري:</a:t>
            </a:r>
          </a:p>
          <a:p>
            <a:r>
              <a:rPr lang="fa-IR" dirty="0" smtClean="0"/>
              <a:t>مدارس منتخب شهري داراي مراقب/ رابط بهداشت و مدارس روستایی، تحت پوشش بهورز فعال باشند . </a:t>
            </a:r>
            <a:endParaRPr lang="en-US" dirty="0" smtClean="0"/>
          </a:p>
          <a:p>
            <a:r>
              <a:rPr lang="fa-IR" dirty="0" smtClean="0"/>
              <a:t>مدارسی که مدیر و کارکنان علاقمند و دلسوز در فعالیتهاي بهداشتی داشته و برخوردار از نمایندگان انجمن اولیاء و مربیان فعال، دراولویت می باشند .</a:t>
            </a:r>
          </a:p>
          <a:p>
            <a:r>
              <a:rPr lang="fa-IR" dirty="0" smtClean="0"/>
              <a:t>درصورت امکان، مدارس داراي پایگاه تغذیه سالم و اتاق بهداشت باشند . </a:t>
            </a:r>
            <a:endParaRPr lang="en-US" dirty="0" smtClean="0"/>
          </a:p>
          <a:p>
            <a:r>
              <a:rPr lang="fa-IR" dirty="0" smtClean="0"/>
              <a:t>تشکلهاي بهداشتی دان شآموزي (بهداشتیاران و پیشگامان) در مدرسه فعال یا قابل سازماندهی وفعال سازي باشد. </a:t>
            </a:r>
            <a:endParaRPr lang="en-US" dirty="0" smtClean="0"/>
          </a:p>
          <a:p>
            <a:r>
              <a:rPr lang="fa-IR" dirty="0" smtClean="0"/>
              <a:t>مدرسه از لحاظ ایمنی و وضعیت بهداشت محیط (بویژه سرویس هاي بهداشتی و آبخوري ها) مناسب و استاندارد بوده و کپسول اطفاء حریق و جعبه کمکهاي اولیه در مدرسه موجود باشد .</a:t>
            </a:r>
          </a:p>
          <a:p>
            <a:r>
              <a:rPr lang="fa-IR" dirty="0" smtClean="0"/>
              <a:t>درصورت امکان مدارس منتخب داراي خدمتگزار یا سرایدار موظف باشند . </a:t>
            </a:r>
            <a:endParaRPr lang="en-US" dirty="0" smtClean="0"/>
          </a:p>
          <a:p>
            <a:r>
              <a:rPr lang="fa-IR" dirty="0" smtClean="0"/>
              <a:t>مدارس مجري از مشاور تمام وقت یا نیمه وقت برخوردار باشند</a:t>
            </a:r>
            <a:endParaRPr lang="fa-I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824558"/>
          </a:xfrm>
        </p:spPr>
        <p:txBody>
          <a:bodyPr>
            <a:normAutofit fontScale="92500" lnSpcReduction="20000"/>
          </a:bodyPr>
          <a:lstStyle/>
          <a:p>
            <a:pPr>
              <a:buNone/>
            </a:pPr>
            <a:r>
              <a:rPr lang="fa-IR" sz="3200" b="1" dirty="0" smtClean="0">
                <a:solidFill>
                  <a:srgbClr val="FF0000"/>
                </a:solidFill>
              </a:rPr>
              <a:t>مدارك ومستندات لازم در مدرسه مروج سلامت</a:t>
            </a:r>
          </a:p>
          <a:p>
            <a:pPr>
              <a:buNone/>
            </a:pPr>
            <a:endParaRPr lang="fa-IR" sz="3600" b="1" dirty="0" smtClean="0">
              <a:solidFill>
                <a:srgbClr val="FF0000"/>
              </a:solidFill>
            </a:endParaRPr>
          </a:p>
          <a:p>
            <a:r>
              <a:rPr lang="fa-IR" b="1" dirty="0" smtClean="0"/>
              <a:t>1) دستورالعمل اجرایی مدرسه مروج سلامت</a:t>
            </a:r>
          </a:p>
          <a:p>
            <a:r>
              <a:rPr lang="fa-IR" b="1" dirty="0" smtClean="0"/>
              <a:t>2) برنامه مدون آموزشی براساس نیازسنجی</a:t>
            </a:r>
          </a:p>
          <a:p>
            <a:r>
              <a:rPr lang="fa-IR" b="1" dirty="0" smtClean="0"/>
              <a:t>3) برنامه تغذیه سالم</a:t>
            </a:r>
          </a:p>
          <a:p>
            <a:r>
              <a:rPr lang="fa-IR" b="1" dirty="0" smtClean="0"/>
              <a:t>4) پرونده سلامت مدرسه</a:t>
            </a:r>
          </a:p>
          <a:p>
            <a:r>
              <a:rPr lang="fa-IR" b="1" dirty="0" smtClean="0"/>
              <a:t>5) دستورالعمل هاي ایمنی مدرسه</a:t>
            </a:r>
          </a:p>
          <a:p>
            <a:r>
              <a:rPr lang="fa-IR" b="1" dirty="0" smtClean="0"/>
              <a:t>6) دستورالعمل پایگاه تغذیه سالم</a:t>
            </a:r>
          </a:p>
          <a:p>
            <a:r>
              <a:rPr lang="fa-IR" b="1" dirty="0" smtClean="0"/>
              <a:t>7) نتایج غربالگري</a:t>
            </a:r>
          </a:p>
          <a:p>
            <a:r>
              <a:rPr lang="fa-IR" b="1" dirty="0" smtClean="0"/>
              <a:t>8) شناسنامه سلامت دانش آموزان</a:t>
            </a:r>
          </a:p>
          <a:p>
            <a:r>
              <a:rPr lang="fa-IR" b="1" dirty="0" smtClean="0"/>
              <a:t>9) شناسنامه سلامت کارکنان</a:t>
            </a:r>
          </a:p>
          <a:p>
            <a:r>
              <a:rPr lang="fa-IR" b="1" dirty="0" smtClean="0"/>
              <a:t>10 ) برنامه حضور وفعالیت هاي مشاورروانی اجتماعی</a:t>
            </a:r>
          </a:p>
          <a:p>
            <a:r>
              <a:rPr lang="fa-IR" b="1" dirty="0" smtClean="0"/>
              <a:t>11 ) دفتر ثبت وقایع روزانه و گزارشات</a:t>
            </a:r>
          </a:p>
          <a:p>
            <a:r>
              <a:rPr lang="fa-IR" b="1" dirty="0" smtClean="0"/>
              <a:t>12 ) جدول فعالیت هاي فوق برنامه</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681682"/>
          </a:xfrm>
        </p:spPr>
        <p:txBody>
          <a:bodyPr>
            <a:normAutofit fontScale="92500" lnSpcReduction="20000"/>
          </a:bodyPr>
          <a:lstStyle/>
          <a:p>
            <a:pPr>
              <a:buNone/>
            </a:pPr>
            <a:r>
              <a:rPr lang="fa-IR" sz="3900" b="1" dirty="0" smtClean="0">
                <a:solidFill>
                  <a:srgbClr val="FF0000"/>
                </a:solidFill>
              </a:rPr>
              <a:t>ادامه</a:t>
            </a:r>
          </a:p>
          <a:p>
            <a:r>
              <a:rPr lang="fa-IR" b="1" dirty="0" smtClean="0"/>
              <a:t>13 ) دفتر گزارش روزانه فعالیت هاي بهداشتی</a:t>
            </a:r>
          </a:p>
          <a:p>
            <a:r>
              <a:rPr lang="fa-IR" b="1" dirty="0" smtClean="0"/>
              <a:t>14 ) منابع آموزشی مورد نیاز</a:t>
            </a:r>
          </a:p>
          <a:p>
            <a:r>
              <a:rPr lang="fa-IR" b="1" dirty="0" smtClean="0"/>
              <a:t>15 ) چک لیست ارزیابی مدرسه مروج سلامت</a:t>
            </a:r>
          </a:p>
          <a:p>
            <a:r>
              <a:rPr lang="fa-IR" b="1" dirty="0" smtClean="0"/>
              <a:t>16 ) فرم هاي خود ارزیابی مدرسه</a:t>
            </a:r>
          </a:p>
          <a:p>
            <a:r>
              <a:rPr lang="fa-IR" b="1" dirty="0" smtClean="0"/>
              <a:t>17 ) آمار داوطلبین سلامت دانش آموزي</a:t>
            </a:r>
          </a:p>
          <a:p>
            <a:r>
              <a:rPr lang="fa-IR" b="1" dirty="0" smtClean="0"/>
              <a:t>18 ) گزارش فعالیت هاي داوطلبین</a:t>
            </a:r>
          </a:p>
          <a:p>
            <a:r>
              <a:rPr lang="fa-IR" b="1" dirty="0" smtClean="0"/>
              <a:t>19 ) فرم هاي گزارش موارد بیماري</a:t>
            </a:r>
          </a:p>
          <a:p>
            <a:r>
              <a:rPr lang="fa-IR" b="1" dirty="0" smtClean="0"/>
              <a:t>20 ) فرم و دستورالعمل تکمیل فرم گزارش حوادث</a:t>
            </a:r>
          </a:p>
          <a:p>
            <a:r>
              <a:rPr lang="fa-IR" b="1" dirty="0" smtClean="0"/>
              <a:t>21 ) برنامه آموزشی ومراقبت کارکنان</a:t>
            </a:r>
          </a:p>
          <a:p>
            <a:r>
              <a:rPr lang="fa-IR" b="1" dirty="0" smtClean="0"/>
              <a:t>22 ) برنامه هاي جلب مشارکت</a:t>
            </a:r>
          </a:p>
          <a:p>
            <a:r>
              <a:rPr lang="fa-IR" b="1" dirty="0" smtClean="0"/>
              <a:t>23 ) نقشه موقعیت مدرسه باتوجه به مراکز بهداشتی درمانی،مراکز فرهنگی،ورزشیۀموقیت هاي خطرناك و...</a:t>
            </a:r>
          </a:p>
          <a:p>
            <a:r>
              <a:rPr lang="fa-IR" b="1" dirty="0" smtClean="0"/>
              <a:t>24 ) فهرست اسامی تیم سلامت مدرسه وگزارش فعالیت هاي آن</a:t>
            </a:r>
          </a:p>
          <a:p>
            <a:endParaRPr lang="fa-I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395930"/>
          </a:xfrm>
        </p:spPr>
        <p:txBody>
          <a:bodyPr/>
          <a:lstStyle/>
          <a:p>
            <a:pPr>
              <a:buNone/>
            </a:pPr>
            <a:r>
              <a:rPr lang="fa-IR" b="1" dirty="0" smtClean="0">
                <a:solidFill>
                  <a:srgbClr val="FF0000"/>
                </a:solidFill>
              </a:rPr>
              <a:t>اجزا 8 گانه مدارس مروج سلامت ( </a:t>
            </a:r>
            <a:r>
              <a:rPr lang="en-AU" b="1" dirty="0" smtClean="0">
                <a:solidFill>
                  <a:srgbClr val="FF0000"/>
                </a:solidFill>
              </a:rPr>
              <a:t>(</a:t>
            </a:r>
            <a:r>
              <a:rPr lang="en-AU" b="1" dirty="0" smtClean="0"/>
              <a:t> </a:t>
            </a:r>
            <a:r>
              <a:rPr lang="en-AU" b="1" dirty="0" smtClean="0">
                <a:solidFill>
                  <a:srgbClr val="FF0000"/>
                </a:solidFill>
              </a:rPr>
              <a:t>HPS</a:t>
            </a:r>
            <a:r>
              <a:rPr lang="fa-IR" b="1" dirty="0" smtClean="0"/>
              <a:t> </a:t>
            </a:r>
            <a:endParaRPr lang="fa-IR" b="1" dirty="0" smtClean="0">
              <a:solidFill>
                <a:srgbClr val="FF0000"/>
              </a:solidFill>
            </a:endParaRPr>
          </a:p>
          <a:p>
            <a:r>
              <a:rPr lang="fa-IR" b="1" dirty="0" smtClean="0"/>
              <a:t>برنامه جامع آموزش سلامت در مدارس</a:t>
            </a:r>
            <a:endParaRPr lang="en-US" b="1" dirty="0" smtClean="0"/>
          </a:p>
          <a:p>
            <a:r>
              <a:rPr lang="fa-IR" b="1" dirty="0" smtClean="0"/>
              <a:t>ارائه خدمات بالینی در مدارس </a:t>
            </a:r>
            <a:endParaRPr lang="en-US" b="1" dirty="0" smtClean="0"/>
          </a:p>
          <a:p>
            <a:r>
              <a:rPr lang="fa-IR" b="1" dirty="0" smtClean="0"/>
              <a:t>سلامت محیط مدارس </a:t>
            </a:r>
            <a:endParaRPr lang="en-US" b="1" dirty="0" smtClean="0"/>
          </a:p>
          <a:p>
            <a:r>
              <a:rPr lang="fa-IR" b="1" dirty="0" smtClean="0"/>
              <a:t>بهبود تغذیه درمدارس </a:t>
            </a:r>
            <a:endParaRPr lang="en-US" b="1" dirty="0" smtClean="0"/>
          </a:p>
          <a:p>
            <a:r>
              <a:rPr lang="fa-IR" b="1" dirty="0" smtClean="0"/>
              <a:t>تحرك فیزیکی و فعالیت بدنی در مدارس </a:t>
            </a:r>
            <a:endParaRPr lang="en-US" b="1" dirty="0" smtClean="0"/>
          </a:p>
          <a:p>
            <a:r>
              <a:rPr lang="fa-IR" b="1" dirty="0" smtClean="0"/>
              <a:t>ارتقاي سلامت کارکنان مدارس </a:t>
            </a:r>
            <a:endParaRPr lang="en-US" b="1" dirty="0" smtClean="0"/>
          </a:p>
          <a:p>
            <a:r>
              <a:rPr lang="fa-IR" b="1" dirty="0" smtClean="0"/>
              <a:t>خدمات سلامت روان و مشاوره اي در مدارس </a:t>
            </a:r>
            <a:endParaRPr lang="en-US" b="1" dirty="0" smtClean="0"/>
          </a:p>
          <a:p>
            <a:r>
              <a:rPr lang="fa-IR" b="1" dirty="0" smtClean="0"/>
              <a:t>مشارکت والدین وجامعه در برنامه هاي ارتقا ي سلامت در مدارس و شبکه داوطلبان سلامت دانش آموزان</a:t>
            </a:r>
            <a:endParaRPr lang="fa-I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824558"/>
          </a:xfrm>
        </p:spPr>
        <p:txBody>
          <a:bodyPr>
            <a:normAutofit fontScale="77500" lnSpcReduction="20000"/>
          </a:bodyPr>
          <a:lstStyle/>
          <a:p>
            <a:pPr>
              <a:buNone/>
            </a:pPr>
            <a:r>
              <a:rPr lang="fa-IR" sz="5200" b="1" dirty="0" smtClean="0">
                <a:solidFill>
                  <a:srgbClr val="7030A0"/>
                </a:solidFill>
              </a:rPr>
              <a:t>کمیته شهرستانی</a:t>
            </a:r>
          </a:p>
          <a:p>
            <a:pPr>
              <a:buNone/>
            </a:pPr>
            <a:r>
              <a:rPr lang="fa-IR" b="1" dirty="0" smtClean="0">
                <a:solidFill>
                  <a:srgbClr val="FF0000"/>
                </a:solidFill>
              </a:rPr>
              <a:t>اعضا کمیته آموزش وپرورش:</a:t>
            </a:r>
          </a:p>
          <a:p>
            <a:r>
              <a:rPr lang="fa-IR" dirty="0" smtClean="0"/>
              <a:t>معاون پرورشی و تربیت بدنی یا نماینده تام الاختیار ایشان ·</a:t>
            </a:r>
          </a:p>
          <a:p>
            <a:r>
              <a:rPr lang="fa-IR" dirty="0" smtClean="0"/>
              <a:t>معاون آموزشی یا نماینده تام الاختیار ایشان ·</a:t>
            </a:r>
          </a:p>
          <a:p>
            <a:r>
              <a:rPr lang="fa-IR" dirty="0" smtClean="0"/>
              <a:t>کارشناس مسوول سلامت ·</a:t>
            </a:r>
          </a:p>
          <a:p>
            <a:r>
              <a:rPr lang="fa-IR" dirty="0" smtClean="0"/>
              <a:t>کارشناس مسوول انجمن اولیا ومربیان ·</a:t>
            </a:r>
          </a:p>
          <a:p>
            <a:r>
              <a:rPr lang="fa-IR" dirty="0" smtClean="0"/>
              <a:t>کارشناس مسوول سازمان نوسازي، توسعه و تجهیز مدارس ·</a:t>
            </a:r>
          </a:p>
          <a:p>
            <a:pPr>
              <a:buNone/>
            </a:pPr>
            <a:endParaRPr lang="fa-IR" dirty="0" smtClean="0"/>
          </a:p>
          <a:p>
            <a:pPr>
              <a:buNone/>
            </a:pPr>
            <a:r>
              <a:rPr lang="fa-IR" b="1" dirty="0" smtClean="0">
                <a:solidFill>
                  <a:srgbClr val="FF0000"/>
                </a:solidFill>
              </a:rPr>
              <a:t>اعضا کمیته مرکز بهداشت شهرستان:</a:t>
            </a:r>
          </a:p>
          <a:p>
            <a:r>
              <a:rPr lang="fa-IR" dirty="0" smtClean="0"/>
              <a:t>معاون بهداشتی یا نماینده تام الاختیار ایشان ·</a:t>
            </a:r>
          </a:p>
          <a:p>
            <a:r>
              <a:rPr lang="fa-IR" dirty="0" smtClean="0"/>
              <a:t>کارشناس مسوول سلامت نوجوانان،جوانان ومدارس ·</a:t>
            </a:r>
          </a:p>
          <a:p>
            <a:r>
              <a:rPr lang="fa-IR" dirty="0" smtClean="0"/>
              <a:t>کارشناس مسوول آموزش سلامت ·</a:t>
            </a:r>
          </a:p>
          <a:p>
            <a:r>
              <a:rPr lang="fa-IR" dirty="0" smtClean="0"/>
              <a:t>کارشناس مسوول سلامت محیط و کار ·</a:t>
            </a:r>
          </a:p>
          <a:p>
            <a:pPr>
              <a:buNone/>
            </a:pPr>
            <a:endParaRPr lang="fa-IR" dirty="0" smtClean="0"/>
          </a:p>
          <a:p>
            <a:pPr>
              <a:buNone/>
            </a:pPr>
            <a:r>
              <a:rPr lang="fa-IR" b="1" dirty="0" smtClean="0">
                <a:solidFill>
                  <a:srgbClr val="FF0000"/>
                </a:solidFill>
              </a:rPr>
              <a:t>ذینفعان خارجی</a:t>
            </a:r>
          </a:p>
          <a:p>
            <a:r>
              <a:rPr lang="fa-IR" dirty="0" smtClean="0"/>
              <a:t>مسئولین فرمانداري ·</a:t>
            </a:r>
          </a:p>
          <a:p>
            <a:r>
              <a:rPr lang="fa-IR" dirty="0" smtClean="0"/>
              <a:t>شوراي تامین بهداشت شهرستان ·</a:t>
            </a:r>
          </a:p>
          <a:p>
            <a:r>
              <a:rPr lang="fa-IR" dirty="0" smtClean="0"/>
              <a:t>مسئولین کانون هاي فرهنگی، هنري( مساجد، شهرداري و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1071546"/>
            <a:ext cx="7851648" cy="1357322"/>
          </a:xfrm>
        </p:spPr>
        <p:txBody>
          <a:bodyPr>
            <a:normAutofit fontScale="90000"/>
          </a:bodyPr>
          <a:lstStyle/>
          <a:p>
            <a:pPr algn="ctr"/>
            <a:r>
              <a:rPr lang="fa-IR" sz="5000" dirty="0" smtClean="0">
                <a:solidFill>
                  <a:srgbClr val="FF0000"/>
                </a:solidFill>
                <a:latin typeface="Arial" pitchFamily="34" charset="0"/>
                <a:cs typeface="Arial" pitchFamily="34" charset="0"/>
              </a:rPr>
              <a:t>کارگاه یکروزه اعطای </a:t>
            </a:r>
            <a:r>
              <a:rPr lang="fa-IR" sz="5000" smtClean="0">
                <a:solidFill>
                  <a:srgbClr val="FF0000"/>
                </a:solidFill>
                <a:latin typeface="Arial" pitchFamily="34" charset="0"/>
                <a:cs typeface="Arial" pitchFamily="34" charset="0"/>
              </a:rPr>
              <a:t>نشان به</a:t>
            </a:r>
            <a:br>
              <a:rPr lang="fa-IR" sz="5000" smtClean="0">
                <a:solidFill>
                  <a:srgbClr val="FF0000"/>
                </a:solidFill>
                <a:latin typeface="Arial" pitchFamily="34" charset="0"/>
                <a:cs typeface="Arial" pitchFamily="34" charset="0"/>
              </a:rPr>
            </a:br>
            <a:r>
              <a:rPr lang="fa-IR" sz="5000" smtClean="0">
                <a:solidFill>
                  <a:srgbClr val="FF0000"/>
                </a:solidFill>
                <a:latin typeface="Arial" pitchFamily="34" charset="0"/>
                <a:cs typeface="Arial" pitchFamily="34" charset="0"/>
              </a:rPr>
              <a:t> </a:t>
            </a:r>
            <a:r>
              <a:rPr lang="fa-IR" sz="5000" dirty="0" smtClean="0">
                <a:solidFill>
                  <a:srgbClr val="FF0000"/>
                </a:solidFill>
                <a:latin typeface="Arial" pitchFamily="34" charset="0"/>
                <a:cs typeface="Arial" pitchFamily="34" charset="0"/>
              </a:rPr>
              <a:t>مدارس مروج سلامت</a:t>
            </a:r>
            <a:endParaRPr lang="fa-IR" sz="5000" dirty="0">
              <a:solidFill>
                <a:srgbClr val="FF0000"/>
              </a:solidFill>
              <a:latin typeface="Arial" pitchFamily="34" charset="0"/>
              <a:cs typeface="Arial" pitchFamily="34" charset="0"/>
            </a:endParaRPr>
          </a:p>
        </p:txBody>
      </p:sp>
      <p:sp>
        <p:nvSpPr>
          <p:cNvPr id="3" name="Subtitle 2"/>
          <p:cNvSpPr>
            <a:spLocks noGrp="1"/>
          </p:cNvSpPr>
          <p:nvPr>
            <p:ph type="subTitle" idx="1"/>
          </p:nvPr>
        </p:nvSpPr>
        <p:spPr/>
        <p:txBody>
          <a:bodyPr/>
          <a:lstStyle/>
          <a:p>
            <a:pPr algn="ctr"/>
            <a:r>
              <a:rPr lang="fa-IR" b="1" dirty="0" smtClean="0">
                <a:solidFill>
                  <a:srgbClr val="FFFF00"/>
                </a:solidFill>
              </a:rPr>
              <a:t>معاونت بهداشتی دانشگاه علوم پزشکی کرمانشاه</a:t>
            </a:r>
          </a:p>
          <a:p>
            <a:pPr algn="ctr"/>
            <a:r>
              <a:rPr lang="fa-IR" b="1" dirty="0" smtClean="0">
                <a:solidFill>
                  <a:srgbClr val="FFFF00"/>
                </a:solidFill>
              </a:rPr>
              <a:t>واحد سلامت مدارس </a:t>
            </a:r>
          </a:p>
          <a:p>
            <a:pPr algn="ctr"/>
            <a:r>
              <a:rPr lang="fa-IR" b="1" dirty="0" smtClean="0">
                <a:solidFill>
                  <a:srgbClr val="FFFF00"/>
                </a:solidFill>
              </a:rPr>
              <a:t>دی 1389</a:t>
            </a:r>
            <a:endParaRPr lang="fa-IR" b="1" dirty="0">
              <a:solidFill>
                <a:srgbClr val="FFFF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753120"/>
          </a:xfrm>
        </p:spPr>
        <p:txBody>
          <a:bodyPr>
            <a:normAutofit lnSpcReduction="10000"/>
          </a:bodyPr>
          <a:lstStyle/>
          <a:p>
            <a:pPr>
              <a:buNone/>
            </a:pPr>
            <a:r>
              <a:rPr lang="fa-IR" sz="3400" b="1" dirty="0" smtClean="0">
                <a:solidFill>
                  <a:srgbClr val="FF0000"/>
                </a:solidFill>
              </a:rPr>
              <a:t>کمیته سلامت مدرسه مرکب از:</a:t>
            </a:r>
          </a:p>
          <a:p>
            <a:r>
              <a:rPr lang="fa-IR" dirty="0" smtClean="0"/>
              <a:t>مدیر مدرسه یا معاون اجرایی مدرسه ( رئیس کمیته ) ·</a:t>
            </a:r>
          </a:p>
          <a:p>
            <a:r>
              <a:rPr lang="fa-IR" dirty="0" smtClean="0"/>
              <a:t>مربی بهداشت یا رابط بهداشت مدرسه ( دبیر ) ·</a:t>
            </a:r>
          </a:p>
          <a:p>
            <a:r>
              <a:rPr lang="fa-IR" dirty="0" smtClean="0"/>
              <a:t>مراقب پرورشی مدرسه ·</a:t>
            </a:r>
          </a:p>
          <a:p>
            <a:r>
              <a:rPr lang="fa-IR" dirty="0" smtClean="0"/>
              <a:t>نمایندگان معلمین مدرسه ·</a:t>
            </a:r>
          </a:p>
          <a:p>
            <a:r>
              <a:rPr lang="fa-IR" dirty="0" smtClean="0"/>
              <a:t>منتخب داوطلبان سلامت ·</a:t>
            </a:r>
          </a:p>
          <a:p>
            <a:r>
              <a:rPr lang="fa-IR" dirty="0" smtClean="0"/>
              <a:t>نمایندگان دانش آموزان یا شوراي دانش آموزي مدرسه</a:t>
            </a:r>
          </a:p>
          <a:p>
            <a:r>
              <a:rPr lang="fa-IR" dirty="0" smtClean="0"/>
              <a:t>مسؤول بوفه وتهیه وتوزیع مواد غذایی ·</a:t>
            </a:r>
          </a:p>
          <a:p>
            <a:r>
              <a:rPr lang="fa-IR" dirty="0" smtClean="0"/>
              <a:t>نماینده شوراهاي محلی ·</a:t>
            </a:r>
          </a:p>
          <a:p>
            <a:r>
              <a:rPr lang="fa-IR" dirty="0" smtClean="0"/>
              <a:t>نماینده انجمن اولیاومربیان</a:t>
            </a:r>
          </a:p>
          <a:p>
            <a:pPr algn="just"/>
            <a:r>
              <a:rPr lang="fa-IR" dirty="0" smtClean="0">
                <a:solidFill>
                  <a:srgbClr val="FF0000"/>
                </a:solidFill>
              </a:rPr>
              <a:t>توجه: </a:t>
            </a:r>
            <a:r>
              <a:rPr lang="fa-IR" dirty="0" smtClean="0">
                <a:solidFill>
                  <a:schemeClr val="accent5">
                    <a:lumMod val="75000"/>
                  </a:schemeClr>
                </a:solidFill>
              </a:rPr>
              <a:t>اعضا کمیته مدرسه با نظر و صلاحدید رئیس کمیته مدرسه و کمیته شهرستانی و با توجه به نیازهاي بهداشتی و ماهیت جامعه قابل افزایش است.</a:t>
            </a:r>
            <a:endParaRPr lang="fa-IR" dirty="0">
              <a:solidFill>
                <a:schemeClr val="accent5">
                  <a:lumMod val="75000"/>
                </a:schemeClr>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681682"/>
          </a:xfrm>
        </p:spPr>
        <p:txBody>
          <a:bodyPr>
            <a:normAutofit fontScale="92500" lnSpcReduction="10000"/>
          </a:bodyPr>
          <a:lstStyle/>
          <a:p>
            <a:pPr>
              <a:buNone/>
            </a:pPr>
            <a:r>
              <a:rPr lang="fa-IR" sz="3500" b="1" dirty="0" smtClean="0">
                <a:solidFill>
                  <a:srgbClr val="FF0000"/>
                </a:solidFill>
              </a:rPr>
              <a:t>وظایف کمیته شهرستانی</a:t>
            </a:r>
          </a:p>
          <a:p>
            <a:r>
              <a:rPr lang="fa-IR" dirty="0" smtClean="0"/>
              <a:t>- نیاز سنجی و تعیین امکانات و مشکلات موجود در سطح شهرستان</a:t>
            </a:r>
          </a:p>
          <a:p>
            <a:r>
              <a:rPr lang="fa-IR" dirty="0" smtClean="0"/>
              <a:t>- اخذ سیاست ها، برنامه ها و دستورالعمل ها از کمیته استانی و ابلاغ به کمیته هاي مدارس</a:t>
            </a:r>
          </a:p>
          <a:p>
            <a:r>
              <a:rPr lang="fa-IR" dirty="0" smtClean="0"/>
              <a:t>- اخذ نقطه نظرات و باز خوردها از کمیته هاي مدارس و ارائه پیشنهاد ها و نظرات به کمیته استانی</a:t>
            </a:r>
          </a:p>
          <a:p>
            <a:r>
              <a:rPr lang="fa-IR" dirty="0" smtClean="0"/>
              <a:t>- تعیین مدارس مجري در سطح شهرستان</a:t>
            </a:r>
          </a:p>
          <a:p>
            <a:r>
              <a:rPr lang="fa-IR" dirty="0" smtClean="0"/>
              <a:t>- برآورد هزینه ها در سطح شهرستان</a:t>
            </a:r>
          </a:p>
          <a:p>
            <a:r>
              <a:rPr lang="fa-IR" dirty="0" smtClean="0"/>
              <a:t>- بررسی مشکلات موجود وبرنامه ریزي براي رفع آنها در سطح شهرستان</a:t>
            </a:r>
          </a:p>
          <a:p>
            <a:r>
              <a:rPr lang="fa-IR" dirty="0" smtClean="0"/>
              <a:t>- طراحی و اجراي برنامه هاي آموزشی و تفریحی در سطح شهرستان</a:t>
            </a:r>
          </a:p>
          <a:p>
            <a:r>
              <a:rPr lang="fa-IR" dirty="0" smtClean="0"/>
              <a:t>- مشارکت دربازنگري وتدوین شرح وظایف وآیین نامه اجرایی مدارس مجري برنامه وضوابط اعطاي نشان</a:t>
            </a:r>
          </a:p>
          <a:p>
            <a:r>
              <a:rPr lang="fa-IR" dirty="0" smtClean="0"/>
              <a:t>- برنامه ریزي واجراي دوره ها وکارگاه هاي آموزشی در سطح شهرستان و در صورت نیاز اجراي آموزش ها براي کمیته هاي مدارس</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
            </a:r>
            <a:br>
              <a:rPr lang="fa-IR" dirty="0" smtClean="0"/>
            </a:br>
            <a:r>
              <a:rPr lang="fa-IR" dirty="0" smtClean="0"/>
              <a:t/>
            </a:r>
            <a:br>
              <a:rPr lang="fa-IR" dirty="0" smtClean="0"/>
            </a:br>
            <a:endParaRPr lang="fa-IR" dirty="0"/>
          </a:p>
        </p:txBody>
      </p:sp>
      <p:sp>
        <p:nvSpPr>
          <p:cNvPr id="3" name="Content Placeholder 2"/>
          <p:cNvSpPr>
            <a:spLocks noGrp="1"/>
          </p:cNvSpPr>
          <p:nvPr>
            <p:ph idx="1"/>
          </p:nvPr>
        </p:nvSpPr>
        <p:spPr>
          <a:xfrm>
            <a:off x="457200" y="714356"/>
            <a:ext cx="8229600" cy="5610244"/>
          </a:xfrm>
        </p:spPr>
        <p:txBody>
          <a:bodyPr>
            <a:normAutofit fontScale="85000" lnSpcReduction="20000"/>
          </a:bodyPr>
          <a:lstStyle/>
          <a:p>
            <a:pPr>
              <a:buNone/>
            </a:pPr>
            <a:r>
              <a:rPr lang="fa-IR" sz="3900" b="1" dirty="0" smtClean="0">
                <a:solidFill>
                  <a:srgbClr val="FF0000"/>
                </a:solidFill>
              </a:rPr>
              <a:t>ادامه</a:t>
            </a:r>
          </a:p>
          <a:p>
            <a:r>
              <a:rPr lang="fa-IR" dirty="0" smtClean="0"/>
              <a:t>- تشکیل تیم ممیزي خارجی( اعضاي نیم ممیزي خارجی عبارتند از کارشناسان مرکز بهداشت شهرستان شامل: کارشناسان سلامت</a:t>
            </a:r>
          </a:p>
          <a:p>
            <a:r>
              <a:rPr lang="fa-IR" dirty="0" smtClean="0"/>
              <a:t>نوجوانان، جوانان و مدارس- آموزش سلامت- بهبود تغذیه- سلامت محیط و کار- میانسالان- مرکز مدیریت بیماري ها که بنا به نیاز</a:t>
            </a:r>
          </a:p>
          <a:p>
            <a:r>
              <a:rPr lang="fa-IR" dirty="0" smtClean="0"/>
              <a:t>و صلاحدید کمیته شهرستانی قابل تغییر می باشد)</a:t>
            </a:r>
          </a:p>
          <a:p>
            <a:r>
              <a:rPr lang="fa-IR" dirty="0" smtClean="0"/>
              <a:t>- پایش وارزشیابی مدارس مجري طرح( ممیزي خارجی ) و اعلام رتبه مدارس به کمیته استانی</a:t>
            </a:r>
          </a:p>
          <a:p>
            <a:r>
              <a:rPr lang="fa-IR" dirty="0" smtClean="0"/>
              <a:t>- هدایت، نظارت و پایش وارزشیابی برنامه در سطح شهرستان</a:t>
            </a:r>
          </a:p>
          <a:p>
            <a:r>
              <a:rPr lang="fa-IR" dirty="0" smtClean="0"/>
              <a:t>- نظارت بر حسن اجراي برنامه در سطح مدارس و در صورت نیاز ارائه مشاوره هاي فنی به مدارس مجري برنامه</a:t>
            </a:r>
          </a:p>
          <a:p>
            <a:r>
              <a:rPr lang="fa-IR" dirty="0" smtClean="0"/>
              <a:t>- همکاري و پیگیري رفع مشکلات ایمنی، سلامت محیط و نواقص مشاهده شده در مدارس از طریق مرکز بهداشت و اداره کل نوسازي،</a:t>
            </a:r>
          </a:p>
          <a:p>
            <a:r>
              <a:rPr lang="fa-IR" dirty="0" smtClean="0"/>
              <a:t>توسعه و تجهیز مدارس شهرستان</a:t>
            </a:r>
          </a:p>
          <a:p>
            <a:r>
              <a:rPr lang="fa-IR" dirty="0" smtClean="0"/>
              <a:t>- ارسال گزارش جلسات و عملکرد به سطح بالاتر</a:t>
            </a:r>
          </a:p>
          <a:p>
            <a:r>
              <a:rPr lang="fa-IR" dirty="0" smtClean="0"/>
              <a:t>- انجام سایر اموري که بر حسب مورد از طرف کمیته استانی اعلام می گردد</a:t>
            </a:r>
          </a:p>
          <a:p>
            <a:endParaRPr lang="fa-I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824558"/>
          </a:xfrm>
        </p:spPr>
        <p:txBody>
          <a:bodyPr>
            <a:normAutofit fontScale="77500" lnSpcReduction="20000"/>
          </a:bodyPr>
          <a:lstStyle/>
          <a:p>
            <a:pPr>
              <a:buNone/>
            </a:pPr>
            <a:r>
              <a:rPr lang="fa-IR" sz="3500" b="1" dirty="0" smtClean="0">
                <a:solidFill>
                  <a:srgbClr val="FF0000"/>
                </a:solidFill>
              </a:rPr>
              <a:t>وظایف کمیته مدرسه</a:t>
            </a:r>
          </a:p>
          <a:p>
            <a:r>
              <a:rPr lang="fa-IR" dirty="0" smtClean="0"/>
              <a:t>- تدوین و تعهد خط مشی سلامت مدرسه توسط مدیر مدرسه و نصب آن در محل هاي قابل دید در مدرسه</a:t>
            </a:r>
          </a:p>
          <a:p>
            <a:r>
              <a:rPr lang="fa-IR" dirty="0" smtClean="0"/>
              <a:t>- برآورد وپیگیري تامین منابع آموزشی</a:t>
            </a:r>
          </a:p>
          <a:p>
            <a:r>
              <a:rPr lang="fa-IR" dirty="0" smtClean="0"/>
              <a:t>- برآورد نیاز هاي بهداشتی مدرسه</a:t>
            </a:r>
          </a:p>
          <a:p>
            <a:r>
              <a:rPr lang="fa-IR" dirty="0" smtClean="0"/>
              <a:t>- کمک به تعیین موضوعات بهداشتی که براي مدرسه از اولویت برخوردارند</a:t>
            </a:r>
          </a:p>
          <a:p>
            <a:r>
              <a:rPr lang="fa-IR" dirty="0" smtClean="0"/>
              <a:t>- برآورد هزینه ها ي سالانه</a:t>
            </a:r>
          </a:p>
          <a:p>
            <a:r>
              <a:rPr lang="fa-IR" dirty="0" smtClean="0"/>
              <a:t>- ارتباط با شوراهاي محلی وسایر افراد جامعه همکاري در جهت جلب مشارکت جامعه</a:t>
            </a:r>
          </a:p>
          <a:p>
            <a:r>
              <a:rPr lang="fa-IR" dirty="0" smtClean="0"/>
              <a:t>- بررسی مشکلات موجود وبرنامه ریزي براي رفع آنها در سطح مدرسه</a:t>
            </a:r>
          </a:p>
          <a:p>
            <a:r>
              <a:rPr lang="fa-IR" dirty="0" smtClean="0"/>
              <a:t>- تصمیم گیري در مورد روشی که رهبران جامعه و دولت می توانند از آن طریق مدارس را به مکان هاي سالم تر و امن تر مبدل سازند</a:t>
            </a:r>
          </a:p>
          <a:p>
            <a:r>
              <a:rPr lang="fa-IR" dirty="0" smtClean="0"/>
              <a:t>مانند ساختن توالت هاي بهداشتی، کاهش تردد وسایل نقلیه در جاده ها و خیابان هاي مجاور مدرسه، جمع آوري زباله ها و برطرف کردن</a:t>
            </a:r>
          </a:p>
          <a:p>
            <a:r>
              <a:rPr lang="fa-IR" dirty="0" smtClean="0"/>
              <a:t>سایر آلودگی ها</a:t>
            </a:r>
          </a:p>
          <a:p>
            <a:r>
              <a:rPr lang="fa-IR" dirty="0" smtClean="0"/>
              <a:t>- بررسی مشکلات بهداشتی موجود در سطح محله وبرنامه ریزي براي رفع آنها از طریق جلب مشارکت جامعه</a:t>
            </a:r>
          </a:p>
          <a:p>
            <a:r>
              <a:rPr lang="fa-IR" dirty="0" smtClean="0"/>
              <a:t>- ارایه پیشنهاد براي بازنگري وتولید منابع و محتواي آموزشی</a:t>
            </a:r>
          </a:p>
          <a:p>
            <a:r>
              <a:rPr lang="fa-IR" dirty="0" smtClean="0"/>
              <a:t>- برنامه ریزي فعالیت هاي داوطلبانه</a:t>
            </a:r>
            <a:endParaRPr lang="fa-I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681682"/>
          </a:xfrm>
        </p:spPr>
        <p:txBody>
          <a:bodyPr>
            <a:normAutofit lnSpcReduction="10000"/>
          </a:bodyPr>
          <a:lstStyle/>
          <a:p>
            <a:r>
              <a:rPr lang="fa-IR" dirty="0" smtClean="0"/>
              <a:t>- تشکیل تیم ممیزي داخلی مدرسه متشکل از مراقب سلامت/ رابط بهداشت مدرسه، نماینده معلمان و کارکنان، نماینده اولیاء دانش آموزان و نماینده دانش آموزان</a:t>
            </a:r>
          </a:p>
          <a:p>
            <a:pPr>
              <a:buNone/>
            </a:pPr>
            <a:r>
              <a:rPr lang="fa-IR" dirty="0" smtClean="0"/>
              <a:t>* </a:t>
            </a:r>
            <a:r>
              <a:rPr lang="fa-IR" b="1" dirty="0" smtClean="0">
                <a:solidFill>
                  <a:srgbClr val="00B050"/>
                </a:solidFill>
              </a:rPr>
              <a:t>یک نفر از افراد تیم باید به عنوان سر ممیز انتخاب شود</a:t>
            </a:r>
            <a:endParaRPr lang="en-US" b="1" dirty="0" smtClean="0">
              <a:solidFill>
                <a:srgbClr val="00B050"/>
              </a:solidFill>
            </a:endParaRPr>
          </a:p>
          <a:p>
            <a:pPr>
              <a:buNone/>
            </a:pPr>
            <a:r>
              <a:rPr lang="fa-IR" b="1" dirty="0" smtClean="0">
                <a:solidFill>
                  <a:srgbClr val="00B050"/>
                </a:solidFill>
              </a:rPr>
              <a:t>* کلیه اعضا تیم باید از طرف مدیر مدرسه ابلاغ داشته باشند</a:t>
            </a:r>
          </a:p>
          <a:p>
            <a:r>
              <a:rPr lang="fa-IR" dirty="0" smtClean="0"/>
              <a:t>- برنامه ریزي براي انجام دوره اي ممیزي داخلی</a:t>
            </a:r>
          </a:p>
          <a:p>
            <a:r>
              <a:rPr lang="fa-IR" dirty="0" smtClean="0"/>
              <a:t>- همکاري با ممیزان خارجی</a:t>
            </a:r>
          </a:p>
          <a:p>
            <a:r>
              <a:rPr lang="fa-IR" dirty="0" smtClean="0"/>
              <a:t>- نظارت بر اجراي برنامه ها ي ارایه خدمات ومراقبت هاي سلامت وآموزش سلامت در سطح مدرسه</a:t>
            </a:r>
          </a:p>
          <a:p>
            <a:r>
              <a:rPr lang="fa-IR" dirty="0" smtClean="0"/>
              <a:t>- برگزاري نمایشگاه، بسیج، مسابقات،نمایش و...باموضوعات سلامت و طراحی دوره هاي آموزشی و تفریحی در سطح مدرسه</a:t>
            </a:r>
          </a:p>
          <a:p>
            <a:r>
              <a:rPr lang="fa-IR" dirty="0" smtClean="0"/>
              <a:t>- برنامه ریزي براي مشارکت داوطلبان در برنامه هاي ملی ومحلی سلامت</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610244"/>
          </a:xfrm>
        </p:spPr>
        <p:txBody>
          <a:bodyPr>
            <a:normAutofit/>
          </a:bodyPr>
          <a:lstStyle/>
          <a:p>
            <a:r>
              <a:rPr lang="fa-IR" dirty="0" smtClean="0"/>
              <a:t>- کمک به افزایش ارتباط بین مدرسه و برنامه هاي مراکز بهداشتی، درمانی</a:t>
            </a:r>
          </a:p>
          <a:p>
            <a:r>
              <a:rPr lang="fa-IR" dirty="0" smtClean="0"/>
              <a:t>- نظارت بر اجراي برنامه مراقبت هاي سلامت کارکنان</a:t>
            </a:r>
          </a:p>
          <a:p>
            <a:r>
              <a:rPr lang="fa-IR" dirty="0" smtClean="0"/>
              <a:t>- همکاري و پیگیري رفع مشکلات ایمنی، سلامت محیط و نواقص مشاهده شده در مدارس از طریق کمیته هاي شهرستانی</a:t>
            </a:r>
          </a:p>
          <a:p>
            <a:r>
              <a:rPr lang="fa-IR" dirty="0" smtClean="0"/>
              <a:t>- برداشتن گام هایی به منظور ارتقاي ایمنی و امنیت مدرسه مانند ترده کشی و تععین انتظامات</a:t>
            </a:r>
          </a:p>
          <a:p>
            <a:r>
              <a:rPr lang="fa-IR" dirty="0" smtClean="0"/>
              <a:t>- تهیه گزارش و تشویق اعضا به ادامه کار</a:t>
            </a:r>
          </a:p>
          <a:p>
            <a:r>
              <a:rPr lang="fa-IR" dirty="0" smtClean="0"/>
              <a:t>- ارسال گزارش جلسات به سطح بالاتر</a:t>
            </a:r>
          </a:p>
          <a:p>
            <a:r>
              <a:rPr lang="fa-IR" dirty="0" smtClean="0"/>
              <a:t>- انجام سایر اموري که بر حسب مورد از طرف کمیته شهرستانی اعلام می گردد</a:t>
            </a:r>
          </a:p>
          <a:p>
            <a:endParaRPr lang="fa-I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681682"/>
          </a:xfrm>
        </p:spPr>
        <p:txBody>
          <a:bodyPr>
            <a:normAutofit/>
          </a:bodyPr>
          <a:lstStyle/>
          <a:p>
            <a:pPr>
              <a:buNone/>
            </a:pPr>
            <a:r>
              <a:rPr lang="fa-IR" b="1" dirty="0" smtClean="0">
                <a:solidFill>
                  <a:srgbClr val="FF0000"/>
                </a:solidFill>
              </a:rPr>
              <a:t>زمان تشکیل جلسات</a:t>
            </a:r>
          </a:p>
          <a:p>
            <a:r>
              <a:rPr lang="fa-IR" dirty="0" smtClean="0"/>
              <a:t>کمیته کشوري هر 6 ماه یکبار ( حداقل 2 بار در در طول سال تحصیلی)</a:t>
            </a:r>
            <a:endParaRPr lang="en-US" dirty="0" smtClean="0"/>
          </a:p>
          <a:p>
            <a:r>
              <a:rPr lang="fa-IR" dirty="0" smtClean="0"/>
              <a:t>کمیته هاي استانی هر 3 ماه یکبار ( حداقل 4 بار)</a:t>
            </a:r>
            <a:endParaRPr lang="en-US" dirty="0" smtClean="0"/>
          </a:p>
          <a:p>
            <a:r>
              <a:rPr lang="fa-IR" dirty="0" smtClean="0"/>
              <a:t>کمیته هاي شهرستانی هر 2 ماه یکبار ( حداقل 6 بار) </a:t>
            </a:r>
          </a:p>
          <a:p>
            <a:r>
              <a:rPr lang="fa-IR" dirty="0" smtClean="0"/>
              <a:t>کمیته هاي مدرسه هر ماه یکبار ( حداقل 9 بار) </a:t>
            </a:r>
            <a:endParaRPr lang="en-US" dirty="0" smtClean="0"/>
          </a:p>
          <a:p>
            <a:pPr>
              <a:buNone/>
            </a:pPr>
            <a:r>
              <a:rPr lang="fa-IR" b="1" dirty="0" smtClean="0">
                <a:solidFill>
                  <a:srgbClr val="00B050"/>
                </a:solidFill>
              </a:rPr>
              <a:t>توجه: در صورت نیاز تعداد جلسات کمیته ها افزایش خواهد یافت.</a:t>
            </a:r>
          </a:p>
          <a:p>
            <a:pPr>
              <a:buNone/>
            </a:pPr>
            <a:r>
              <a:rPr lang="fa-IR" b="1" dirty="0" smtClean="0">
                <a:solidFill>
                  <a:srgbClr val="FF0000"/>
                </a:solidFill>
              </a:rPr>
              <a:t>نحوه ي تشکیل جلسات</a:t>
            </a:r>
          </a:p>
          <a:p>
            <a:r>
              <a:rPr lang="fa-IR" dirty="0" smtClean="0"/>
              <a:t>کمیته ها باید حداقل با تعداد نصف بعلاوه یک نفر تشکیل گردد</a:t>
            </a:r>
          </a:p>
          <a:p>
            <a:r>
              <a:rPr lang="fa-IR" dirty="0" smtClean="0"/>
              <a:t>رئیس و دبیر کمیته باید در جلسات حضور داشته باشند</a:t>
            </a:r>
          </a:p>
          <a:p>
            <a:r>
              <a:rPr lang="fa-IR" dirty="0" smtClean="0"/>
              <a:t>اعضاء، رئیس، دبیر و منشی کمیته ها با توافق و بنا به صلاحدید اعضاي کمیته ها و هر 6 ماه/ هر سال یکبار تعیین و یا قابل تغییر خواهند بود.</a:t>
            </a:r>
            <a:endParaRPr lang="fa-I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395930"/>
          </a:xfrm>
        </p:spPr>
        <p:txBody>
          <a:bodyPr>
            <a:normAutofit/>
          </a:bodyPr>
          <a:lstStyle/>
          <a:p>
            <a:pPr>
              <a:buNone/>
            </a:pPr>
            <a:r>
              <a:rPr lang="fa-IR" b="1" dirty="0" smtClean="0">
                <a:solidFill>
                  <a:srgbClr val="FF0000"/>
                </a:solidFill>
              </a:rPr>
              <a:t>فرآیند ارزیابی واعطاي نشان به مدارس</a:t>
            </a:r>
          </a:p>
          <a:p>
            <a:r>
              <a:rPr lang="fa-IR" dirty="0" smtClean="0"/>
              <a:t>مدرسه مروج سلامت 5 ستاره........................ </a:t>
            </a:r>
            <a:r>
              <a:rPr lang="fa-IR" dirty="0" smtClean="0"/>
              <a:t>91-100  </a:t>
            </a:r>
            <a:r>
              <a:rPr lang="fa-IR" dirty="0" smtClean="0"/>
              <a:t>امتیاز</a:t>
            </a:r>
            <a:endParaRPr lang="en-US" dirty="0" smtClean="0"/>
          </a:p>
          <a:p>
            <a:r>
              <a:rPr lang="fa-IR" dirty="0" smtClean="0"/>
              <a:t>مدرسه مروج سلامت 4 ستاره........................ </a:t>
            </a:r>
            <a:r>
              <a:rPr lang="fa-IR" dirty="0" smtClean="0"/>
              <a:t>82-90 </a:t>
            </a:r>
            <a:r>
              <a:rPr lang="fa-IR" dirty="0" smtClean="0"/>
              <a:t> امتیاز</a:t>
            </a:r>
            <a:endParaRPr lang="en-US" dirty="0" smtClean="0"/>
          </a:p>
          <a:p>
            <a:r>
              <a:rPr lang="fa-IR" dirty="0" smtClean="0"/>
              <a:t>مدرسه مروج سلامت 3 ستاره........................ </a:t>
            </a:r>
            <a:r>
              <a:rPr lang="fa-IR" dirty="0" smtClean="0"/>
              <a:t>73-81</a:t>
            </a:r>
            <a:r>
              <a:rPr lang="fa-IR" dirty="0" smtClean="0"/>
              <a:t> </a:t>
            </a:r>
            <a:r>
              <a:rPr lang="fa-IR" dirty="0" smtClean="0"/>
              <a:t>امتیاز</a:t>
            </a:r>
            <a:endParaRPr lang="en-US" dirty="0" smtClean="0"/>
          </a:p>
          <a:p>
            <a:r>
              <a:rPr lang="fa-IR" dirty="0" smtClean="0"/>
              <a:t>مدرسه مروج سلامت 2 ستاره........................ </a:t>
            </a:r>
            <a:r>
              <a:rPr lang="fa-IR" dirty="0" smtClean="0"/>
              <a:t>64-72</a:t>
            </a:r>
            <a:r>
              <a:rPr lang="fa-IR" dirty="0" smtClean="0"/>
              <a:t> </a:t>
            </a:r>
            <a:r>
              <a:rPr lang="fa-IR" dirty="0" smtClean="0"/>
              <a:t>امتیاز </a:t>
            </a:r>
            <a:endParaRPr lang="en-US" dirty="0" smtClean="0"/>
          </a:p>
          <a:p>
            <a:r>
              <a:rPr lang="fa-IR" dirty="0" smtClean="0"/>
              <a:t>مدرسه مروج سلامت 1 ستاره........................ </a:t>
            </a:r>
            <a:r>
              <a:rPr lang="fa-IR" dirty="0" smtClean="0"/>
              <a:t>55-63</a:t>
            </a:r>
            <a:r>
              <a:rPr lang="fa-IR" dirty="0" smtClean="0"/>
              <a:t> امتیاز  </a:t>
            </a:r>
            <a:endParaRPr lang="fa-IR" dirty="0" smtClean="0"/>
          </a:p>
          <a:p>
            <a:pPr>
              <a:buNone/>
            </a:pPr>
            <a:r>
              <a:rPr lang="fa-IR" b="1" dirty="0" smtClean="0">
                <a:solidFill>
                  <a:srgbClr val="FF0000"/>
                </a:solidFill>
              </a:rPr>
              <a:t>توجه:</a:t>
            </a:r>
          </a:p>
          <a:p>
            <a:pPr>
              <a:buNone/>
            </a:pPr>
            <a:r>
              <a:rPr lang="fa-IR" dirty="0" smtClean="0"/>
              <a:t>- این فرآیند هر سال تکرار خواهد شد و اعطاي مجدد نشان به کسب امتیاز لازم در ممیزي خارجی نهایی وابسته است.</a:t>
            </a:r>
          </a:p>
          <a:p>
            <a:pPr>
              <a:buFontTx/>
              <a:buChar char="-"/>
            </a:pPr>
            <a:r>
              <a:rPr lang="fa-IR" dirty="0" smtClean="0"/>
              <a:t>کسب حداقل </a:t>
            </a:r>
            <a:r>
              <a:rPr lang="fa-IR" dirty="0" smtClean="0"/>
              <a:t>55 </a:t>
            </a:r>
            <a:r>
              <a:rPr lang="fa-IR" dirty="0" smtClean="0"/>
              <a:t>% امتیاز ها در هر بخش نیز ضروري </a:t>
            </a:r>
            <a:r>
              <a:rPr lang="fa-IR" dirty="0" smtClean="0"/>
              <a:t>است</a:t>
            </a:r>
          </a:p>
          <a:p>
            <a:pPr>
              <a:buNone/>
            </a:pPr>
            <a:endParaRPr lang="fa-IR" dirty="0" smtClean="0"/>
          </a:p>
          <a:p>
            <a:pPr>
              <a:buNone/>
            </a:pPr>
            <a:endParaRPr lang="fa-IR"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467368"/>
          </a:xfrm>
        </p:spPr>
        <p:txBody>
          <a:bodyPr>
            <a:normAutofit lnSpcReduction="10000"/>
          </a:bodyPr>
          <a:lstStyle/>
          <a:p>
            <a:pPr>
              <a:buNone/>
            </a:pPr>
            <a:r>
              <a:rPr lang="fa-IR" dirty="0" smtClean="0">
                <a:solidFill>
                  <a:srgbClr val="FF0000"/>
                </a:solidFill>
              </a:rPr>
              <a:t>چک لیست هاي ممیزي خارجی دو بخش است:</a:t>
            </a:r>
          </a:p>
          <a:p>
            <a:pPr>
              <a:buNone/>
            </a:pPr>
            <a:r>
              <a:rPr lang="fa-IR" dirty="0" smtClean="0"/>
              <a:t>چک لیست </a:t>
            </a:r>
            <a:r>
              <a:rPr lang="fa-IR" dirty="0" smtClean="0">
                <a:solidFill>
                  <a:srgbClr val="FF0000"/>
                </a:solidFill>
              </a:rPr>
              <a:t>" الف " </a:t>
            </a:r>
            <a:r>
              <a:rPr lang="fa-IR" dirty="0" smtClean="0"/>
              <a:t>مربوط به مشخصات عمومی مدرسه شامل:</a:t>
            </a:r>
          </a:p>
          <a:p>
            <a:pPr algn="just">
              <a:buNone/>
            </a:pPr>
            <a:r>
              <a:rPr lang="fa-IR" dirty="0" smtClean="0"/>
              <a:t>    نام مدرسه،کد مدرسه،آدرس و شماره تلفن مدرسه، منطقه( شهري، روستایی یاعشایري)، مقطع تحصیلی،نوع مدرسه (دخترانه، پسرانه یا مختلط)، نام مدیر مدرسه، تعداد کلاس ها،دانش آموزان به تفکیک جنس و پایه تحصیلی، تعداد افراد مشارکت کننده در ارتقاءسلامت مدرسه ( اولیا، مراقبان</a:t>
            </a:r>
            <a:r>
              <a:rPr lang="fa-IR" smtClean="0"/>
              <a:t>، دانش آموزان، معلمان وسایرکارکنان</a:t>
            </a:r>
            <a:r>
              <a:rPr lang="fa-IR" dirty="0" smtClean="0"/>
              <a:t>، افراد شوراهاي محلی)،تعداد اعضا آموزش دیده تیم مروج سلامت در مدرسه ( اولیا، مراقبان، دانش آموزان، معلمان وسایرکارکنان، افراد شوراهاي محلی)، تعداد دانش آموزانی که بطور فعال در برنامه هاي مروج سلامت درگیرند به تفکیک جنس و پایه تحصیلی، مساحت مدرسه وفضاهاي آموزشی، منطقه آموزش وپرورش ، نام مراقب سلامت، طرح هاي بهداشتی که در مدرسه اجرا می شود مانند بهداشتیاران،تعداد داوطلبان دانش آموزي،تعدادمعلمین وسایر کارکنان.</a:t>
            </a:r>
          </a:p>
          <a:p>
            <a:pPr>
              <a:buNone/>
            </a:pPr>
            <a:endParaRPr lang="fa-I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610244"/>
          </a:xfrm>
        </p:spPr>
        <p:txBody>
          <a:bodyPr>
            <a:normAutofit/>
          </a:bodyPr>
          <a:lstStyle/>
          <a:p>
            <a:pPr>
              <a:buNone/>
            </a:pPr>
            <a:r>
              <a:rPr lang="fa-IR" dirty="0" smtClean="0"/>
              <a:t>- چک لیست هاي </a:t>
            </a:r>
            <a:r>
              <a:rPr lang="fa-IR" dirty="0" smtClean="0">
                <a:solidFill>
                  <a:srgbClr val="FF0000"/>
                </a:solidFill>
              </a:rPr>
              <a:t>" ب " </a:t>
            </a:r>
            <a:r>
              <a:rPr lang="fa-IR" dirty="0" smtClean="0"/>
              <a:t>مربوط به شاخص هاي مدارس مروج سلامت شامل چک لیست هاي:</a:t>
            </a:r>
          </a:p>
          <a:p>
            <a:pPr>
              <a:buNone/>
            </a:pPr>
            <a:r>
              <a:rPr lang="fa-IR" dirty="0" smtClean="0"/>
              <a:t>           1. برنامه جامع آموزش سلامت</a:t>
            </a:r>
          </a:p>
          <a:p>
            <a:pPr>
              <a:buNone/>
            </a:pPr>
            <a:r>
              <a:rPr lang="fa-IR" dirty="0" smtClean="0"/>
              <a:t>           2. ارائه خدمات بالینی در مدرسه</a:t>
            </a:r>
          </a:p>
          <a:p>
            <a:pPr>
              <a:buNone/>
            </a:pPr>
            <a:r>
              <a:rPr lang="fa-IR" dirty="0" smtClean="0"/>
              <a:t>           3. سلامت محیط در مدرسه</a:t>
            </a:r>
          </a:p>
          <a:p>
            <a:pPr>
              <a:buNone/>
            </a:pPr>
            <a:r>
              <a:rPr lang="fa-IR" dirty="0" smtClean="0"/>
              <a:t>           4. بهبود تغذیه در مدرسه</a:t>
            </a:r>
          </a:p>
          <a:p>
            <a:pPr>
              <a:buNone/>
            </a:pPr>
            <a:r>
              <a:rPr lang="fa-IR" dirty="0" smtClean="0"/>
              <a:t>           5. تحرك فیزیکی و فعالیت بدنی در مدرسه</a:t>
            </a:r>
          </a:p>
          <a:p>
            <a:pPr>
              <a:buNone/>
            </a:pPr>
            <a:r>
              <a:rPr lang="fa-IR" dirty="0" smtClean="0"/>
              <a:t>           6. ارتقاي سلامت کارکنان مدرسه</a:t>
            </a:r>
          </a:p>
          <a:p>
            <a:pPr>
              <a:buNone/>
            </a:pPr>
            <a:r>
              <a:rPr lang="fa-IR" dirty="0" smtClean="0"/>
              <a:t>           7. خدمات سلامت روان و مشاوره اي در مدرسه</a:t>
            </a:r>
          </a:p>
          <a:p>
            <a:pPr>
              <a:buNone/>
            </a:pPr>
            <a:r>
              <a:rPr lang="fa-IR" dirty="0" smtClean="0"/>
              <a:t>           8. مشارکت والدین وجامعه در برنامه هاي سلامت در مدرسه و     </a:t>
            </a:r>
          </a:p>
          <a:p>
            <a:pPr>
              <a:buNone/>
            </a:pPr>
            <a:r>
              <a:rPr lang="fa-IR" dirty="0" smtClean="0"/>
              <a:t>               شبکه داوطلبان سلامت دانش آموزان</a:t>
            </a:r>
          </a:p>
          <a:p>
            <a:endParaRPr lang="fa-I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071546"/>
            <a:ext cx="8229600" cy="1428752"/>
          </a:xfrm>
        </p:spPr>
        <p:txBody>
          <a:bodyPr>
            <a:normAutofit fontScale="90000"/>
          </a:bodyPr>
          <a:lstStyle/>
          <a:p>
            <a:pPr algn="ctr"/>
            <a:r>
              <a:rPr lang="fa-IR" b="1" dirty="0" smtClean="0">
                <a:solidFill>
                  <a:srgbClr val="FF0000"/>
                </a:solidFill>
              </a:rPr>
              <a:t>مدارس مروج سلامت</a:t>
            </a:r>
            <a:br>
              <a:rPr lang="fa-IR" b="1" dirty="0" smtClean="0">
                <a:solidFill>
                  <a:srgbClr val="FF0000"/>
                </a:solidFill>
              </a:rPr>
            </a:br>
            <a:r>
              <a:rPr lang="en-AU" b="1" dirty="0" smtClean="0">
                <a:solidFill>
                  <a:srgbClr val="FF0000"/>
                </a:solidFill>
              </a:rPr>
              <a:t>health promoting school (HPS)</a:t>
            </a:r>
            <a:endParaRPr lang="fa-IR" dirty="0">
              <a:solidFill>
                <a:srgbClr val="FF0000"/>
              </a:solidFill>
            </a:endParaRPr>
          </a:p>
        </p:txBody>
      </p:sp>
      <p:pic>
        <p:nvPicPr>
          <p:cNvPr id="1026" name="Picture 2"/>
          <p:cNvPicPr>
            <a:picLocks noChangeAspect="1" noChangeArrowheads="1"/>
          </p:cNvPicPr>
          <p:nvPr/>
        </p:nvPicPr>
        <p:blipFill>
          <a:blip r:embed="rId2"/>
          <a:srcRect/>
          <a:stretch>
            <a:fillRect/>
          </a:stretch>
        </p:blipFill>
        <p:spPr bwMode="auto">
          <a:xfrm>
            <a:off x="1785918" y="2857497"/>
            <a:ext cx="5902231" cy="185738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038872"/>
          </a:xfrm>
        </p:spPr>
        <p:txBody>
          <a:bodyPr/>
          <a:lstStyle/>
          <a:p>
            <a:pPr>
              <a:buNone/>
            </a:pPr>
            <a:r>
              <a:rPr lang="fa-IR" sz="3200" b="1" dirty="0" smtClean="0">
                <a:solidFill>
                  <a:srgbClr val="FF0000"/>
                </a:solidFill>
              </a:rPr>
              <a:t>نحوه کد دهی</a:t>
            </a:r>
          </a:p>
          <a:p>
            <a:pPr>
              <a:buNone/>
            </a:pPr>
            <a:endParaRPr lang="fa-IR" dirty="0">
              <a:solidFill>
                <a:srgbClr val="FF0000"/>
              </a:solidFill>
            </a:endParaRPr>
          </a:p>
        </p:txBody>
      </p:sp>
      <p:graphicFrame>
        <p:nvGraphicFramePr>
          <p:cNvPr id="4" name="Table 3"/>
          <p:cNvGraphicFramePr>
            <a:graphicFrameLocks noGrp="1"/>
          </p:cNvGraphicFramePr>
          <p:nvPr/>
        </p:nvGraphicFramePr>
        <p:xfrm>
          <a:off x="714347" y="928671"/>
          <a:ext cx="7429553" cy="5629275"/>
        </p:xfrm>
        <a:graphic>
          <a:graphicData uri="http://schemas.openxmlformats.org/drawingml/2006/table">
            <a:tbl>
              <a:tblPr rtl="1" firstRow="1" bandRow="1">
                <a:tableStyleId>{5C22544A-7EE6-4342-B048-85BDC9FD1C3A}</a:tableStyleId>
              </a:tblPr>
              <a:tblGrid>
                <a:gridCol w="620376"/>
                <a:gridCol w="1240646"/>
                <a:gridCol w="908845"/>
                <a:gridCol w="1269498"/>
                <a:gridCol w="2348622"/>
                <a:gridCol w="1041566"/>
              </a:tblGrid>
              <a:tr h="375285">
                <a:tc>
                  <a:txBody>
                    <a:bodyPr/>
                    <a:lstStyle/>
                    <a:p>
                      <a:pPr rtl="1"/>
                      <a:r>
                        <a:rPr lang="fa-IR" dirty="0" smtClean="0">
                          <a:solidFill>
                            <a:srgbClr val="E2F33F"/>
                          </a:solidFill>
                        </a:rPr>
                        <a:t>ردیف</a:t>
                      </a:r>
                      <a:endParaRPr lang="fa-IR" dirty="0">
                        <a:solidFill>
                          <a:srgbClr val="E2F33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fa-IR" dirty="0" smtClean="0">
                          <a:solidFill>
                            <a:srgbClr val="E2F33F"/>
                          </a:solidFill>
                        </a:rPr>
                        <a:t>نام</a:t>
                      </a:r>
                      <a:r>
                        <a:rPr lang="fa-IR" baseline="0" dirty="0" smtClean="0">
                          <a:solidFill>
                            <a:srgbClr val="E2F33F"/>
                          </a:solidFill>
                        </a:rPr>
                        <a:t> شهرستان</a:t>
                      </a:r>
                      <a:endParaRPr lang="fa-IR" dirty="0">
                        <a:solidFill>
                          <a:srgbClr val="E2F33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fa-IR" dirty="0" smtClean="0">
                          <a:solidFill>
                            <a:srgbClr val="E2F33F"/>
                          </a:solidFill>
                        </a:rPr>
                        <a:t>کد استان</a:t>
                      </a:r>
                      <a:endParaRPr lang="fa-IR" dirty="0">
                        <a:solidFill>
                          <a:srgbClr val="E2F33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fa-IR" dirty="0" smtClean="0">
                          <a:solidFill>
                            <a:srgbClr val="E2F33F"/>
                          </a:solidFill>
                        </a:rPr>
                        <a:t>کد شهرستان</a:t>
                      </a:r>
                      <a:endParaRPr lang="fa-IR" dirty="0">
                        <a:solidFill>
                          <a:srgbClr val="E2F33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fa-IR" dirty="0" smtClean="0">
                          <a:solidFill>
                            <a:srgbClr val="E2F33F"/>
                          </a:solidFill>
                        </a:rPr>
                        <a:t>کد منطقه آموزش و پرورش</a:t>
                      </a:r>
                      <a:endParaRPr lang="fa-IR" dirty="0">
                        <a:solidFill>
                          <a:srgbClr val="E2F33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fa-IR" dirty="0" smtClean="0">
                          <a:solidFill>
                            <a:srgbClr val="E2F33F"/>
                          </a:solidFill>
                        </a:rPr>
                        <a:t>کد</a:t>
                      </a:r>
                      <a:r>
                        <a:rPr lang="fa-IR" baseline="0" dirty="0" smtClean="0">
                          <a:solidFill>
                            <a:srgbClr val="E2F33F"/>
                          </a:solidFill>
                        </a:rPr>
                        <a:t> مدرسه</a:t>
                      </a:r>
                      <a:endParaRPr lang="fa-IR" dirty="0">
                        <a:solidFill>
                          <a:srgbClr val="E2F33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5285">
                <a:tc>
                  <a:txBody>
                    <a:bodyPr/>
                    <a:lstStyle/>
                    <a:p>
                      <a:pPr algn="ctr" rtl="1"/>
                      <a:r>
                        <a:rPr lang="fa-IR" b="1" dirty="0" smtClean="0"/>
                        <a:t>1</a:t>
                      </a:r>
                      <a:endParaRPr lang="fa-I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fa-IR" b="1" dirty="0" smtClean="0"/>
                        <a:t>کرمانشاه</a:t>
                      </a:r>
                      <a:endParaRPr lang="fa-I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fa-IR" b="1" dirty="0" smtClean="0"/>
                        <a:t>29</a:t>
                      </a:r>
                      <a:endParaRPr lang="fa-I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fa-IR" b="1" dirty="0" smtClean="0"/>
                        <a:t>01</a:t>
                      </a:r>
                      <a:endParaRPr lang="fa-I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endParaRPr lang="fa-I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endParaRPr lang="fa-I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5285">
                <a:tc>
                  <a:txBody>
                    <a:bodyPr/>
                    <a:lstStyle/>
                    <a:p>
                      <a:pPr algn="ctr" rtl="1"/>
                      <a:r>
                        <a:rPr lang="fa-IR" b="1" dirty="0" smtClean="0"/>
                        <a:t>2</a:t>
                      </a:r>
                      <a:endParaRPr lang="fa-I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fa-IR" b="1" dirty="0" smtClean="0"/>
                        <a:t>اسلام آباد</a:t>
                      </a:r>
                      <a:endParaRPr lang="fa-I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fa-IR" b="1" dirty="0" smtClean="0"/>
                        <a:t>29</a:t>
                      </a:r>
                      <a:endParaRPr lang="fa-I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fa-IR" b="1" dirty="0" smtClean="0"/>
                        <a:t>02</a:t>
                      </a:r>
                      <a:endParaRPr lang="fa-I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endParaRPr lang="fa-IR" b="1"/>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endParaRPr lang="fa-I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5285">
                <a:tc>
                  <a:txBody>
                    <a:bodyPr/>
                    <a:lstStyle/>
                    <a:p>
                      <a:pPr algn="ctr" rtl="1"/>
                      <a:r>
                        <a:rPr lang="fa-IR" b="1" dirty="0" smtClean="0"/>
                        <a:t>3</a:t>
                      </a:r>
                      <a:endParaRPr lang="fa-I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fa-IR" b="1" dirty="0" smtClean="0"/>
                        <a:t>صحنه</a:t>
                      </a:r>
                      <a:endParaRPr lang="fa-I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fa-IR" b="1" dirty="0" smtClean="0"/>
                        <a:t>29</a:t>
                      </a:r>
                      <a:endParaRPr lang="fa-I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fa-IR" b="1" dirty="0" smtClean="0"/>
                        <a:t>03</a:t>
                      </a:r>
                      <a:endParaRPr lang="fa-I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endParaRPr lang="fa-IR" b="1"/>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endParaRPr lang="fa-I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5285">
                <a:tc>
                  <a:txBody>
                    <a:bodyPr/>
                    <a:lstStyle/>
                    <a:p>
                      <a:pPr algn="ctr" rtl="1"/>
                      <a:r>
                        <a:rPr lang="fa-IR" b="1" dirty="0" smtClean="0"/>
                        <a:t>4</a:t>
                      </a:r>
                      <a:endParaRPr lang="fa-I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fa-IR" b="1" dirty="0" smtClean="0"/>
                        <a:t>جوانرود</a:t>
                      </a:r>
                      <a:endParaRPr lang="fa-I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fa-IR" b="1" dirty="0" smtClean="0"/>
                        <a:t>29</a:t>
                      </a:r>
                      <a:endParaRPr lang="fa-I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fa-IR" b="1" dirty="0" smtClean="0"/>
                        <a:t>04</a:t>
                      </a:r>
                      <a:endParaRPr lang="fa-I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endParaRPr lang="fa-IR" b="1"/>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endParaRPr lang="fa-I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5285">
                <a:tc>
                  <a:txBody>
                    <a:bodyPr/>
                    <a:lstStyle/>
                    <a:p>
                      <a:pPr algn="ctr" rtl="1"/>
                      <a:r>
                        <a:rPr lang="fa-IR" b="1" dirty="0" smtClean="0"/>
                        <a:t>5</a:t>
                      </a:r>
                      <a:endParaRPr lang="fa-I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fa-IR" b="1" dirty="0" smtClean="0"/>
                        <a:t>قصرشیرین</a:t>
                      </a:r>
                      <a:endParaRPr lang="fa-I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fa-IR" b="1" dirty="0" smtClean="0"/>
                        <a:t>29</a:t>
                      </a:r>
                      <a:endParaRPr lang="fa-I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fa-IR" b="1" dirty="0" smtClean="0"/>
                        <a:t>05</a:t>
                      </a:r>
                      <a:endParaRPr lang="fa-I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endParaRPr lang="fa-I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endParaRPr lang="fa-I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5285">
                <a:tc>
                  <a:txBody>
                    <a:bodyPr/>
                    <a:lstStyle/>
                    <a:p>
                      <a:pPr algn="ctr" rtl="1"/>
                      <a:r>
                        <a:rPr lang="fa-IR" b="1" dirty="0" smtClean="0"/>
                        <a:t>6</a:t>
                      </a:r>
                      <a:endParaRPr lang="fa-I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fa-IR" b="1" dirty="0" smtClean="0"/>
                        <a:t>سرپل ذهاب</a:t>
                      </a:r>
                      <a:endParaRPr lang="fa-I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fa-IR" b="1" dirty="0" smtClean="0"/>
                        <a:t>29</a:t>
                      </a:r>
                      <a:endParaRPr lang="fa-I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fa-IR" b="1" dirty="0" smtClean="0"/>
                        <a:t>06</a:t>
                      </a:r>
                      <a:endParaRPr lang="fa-I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endParaRPr lang="fa-I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endParaRPr lang="fa-I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5285">
                <a:tc>
                  <a:txBody>
                    <a:bodyPr/>
                    <a:lstStyle/>
                    <a:p>
                      <a:pPr algn="ctr" rtl="1"/>
                      <a:r>
                        <a:rPr lang="fa-IR" b="1" dirty="0" smtClean="0"/>
                        <a:t>7</a:t>
                      </a:r>
                      <a:endParaRPr lang="fa-I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fa-IR" b="1" dirty="0" smtClean="0"/>
                        <a:t>گیلانغرب</a:t>
                      </a:r>
                      <a:endParaRPr lang="fa-I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fa-IR" b="1" dirty="0" smtClean="0"/>
                        <a:t>29</a:t>
                      </a:r>
                      <a:endParaRPr lang="fa-I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fa-IR" b="1" dirty="0" smtClean="0"/>
                        <a:t>07</a:t>
                      </a:r>
                      <a:endParaRPr lang="fa-I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endParaRPr lang="fa-I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endParaRPr lang="fa-I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5285">
                <a:tc>
                  <a:txBody>
                    <a:bodyPr/>
                    <a:lstStyle/>
                    <a:p>
                      <a:pPr algn="ctr" rtl="1"/>
                      <a:r>
                        <a:rPr lang="fa-IR" b="1" dirty="0" smtClean="0"/>
                        <a:t>8</a:t>
                      </a:r>
                      <a:endParaRPr lang="fa-I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fa-IR" b="1" dirty="0" smtClean="0"/>
                        <a:t>روانسر</a:t>
                      </a:r>
                      <a:endParaRPr lang="fa-I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fa-IR" b="1" dirty="0" smtClean="0"/>
                        <a:t>29</a:t>
                      </a:r>
                      <a:endParaRPr lang="fa-I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fa-IR" b="1" dirty="0" smtClean="0"/>
                        <a:t>08</a:t>
                      </a:r>
                      <a:endParaRPr lang="fa-I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endParaRPr lang="fa-I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endParaRPr lang="fa-I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5285">
                <a:tc>
                  <a:txBody>
                    <a:bodyPr/>
                    <a:lstStyle/>
                    <a:p>
                      <a:pPr algn="ctr" rtl="1"/>
                      <a:r>
                        <a:rPr lang="fa-IR" b="1" dirty="0" smtClean="0"/>
                        <a:t>9</a:t>
                      </a:r>
                      <a:endParaRPr lang="fa-I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fa-IR" b="1" dirty="0" smtClean="0"/>
                        <a:t>سنقر</a:t>
                      </a:r>
                      <a:endParaRPr lang="fa-I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fa-IR" b="1" dirty="0" smtClean="0"/>
                        <a:t>29</a:t>
                      </a:r>
                      <a:endParaRPr lang="fa-I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fa-IR" b="1" dirty="0" smtClean="0"/>
                        <a:t>09</a:t>
                      </a:r>
                      <a:endParaRPr lang="fa-I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endParaRPr lang="fa-I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endParaRPr lang="fa-I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5285">
                <a:tc>
                  <a:txBody>
                    <a:bodyPr/>
                    <a:lstStyle/>
                    <a:p>
                      <a:pPr algn="ctr" rtl="1"/>
                      <a:r>
                        <a:rPr lang="fa-IR" b="1" dirty="0" smtClean="0"/>
                        <a:t>10</a:t>
                      </a:r>
                      <a:endParaRPr lang="fa-I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fa-IR" b="1" dirty="0" smtClean="0"/>
                        <a:t>پاوه</a:t>
                      </a:r>
                      <a:endParaRPr lang="fa-I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fa-IR" b="1" dirty="0" smtClean="0"/>
                        <a:t>29</a:t>
                      </a:r>
                      <a:endParaRPr lang="fa-I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fa-IR" b="1" dirty="0" smtClean="0"/>
                        <a:t>10</a:t>
                      </a:r>
                      <a:endParaRPr lang="fa-I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endParaRPr lang="fa-I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endParaRPr lang="fa-I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5285">
                <a:tc>
                  <a:txBody>
                    <a:bodyPr/>
                    <a:lstStyle/>
                    <a:p>
                      <a:pPr algn="ctr" rtl="1"/>
                      <a:r>
                        <a:rPr lang="fa-IR" b="1" dirty="0" smtClean="0"/>
                        <a:t>11</a:t>
                      </a:r>
                      <a:endParaRPr lang="fa-I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fa-IR" b="1" dirty="0" smtClean="0"/>
                        <a:t>دالاهو</a:t>
                      </a:r>
                      <a:endParaRPr lang="fa-I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fa-IR" b="1" dirty="0" smtClean="0"/>
                        <a:t>29</a:t>
                      </a:r>
                      <a:endParaRPr lang="fa-I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fa-IR" b="1" dirty="0" smtClean="0"/>
                        <a:t>11</a:t>
                      </a:r>
                      <a:endParaRPr lang="fa-I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endParaRPr lang="fa-I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endParaRPr lang="fa-I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5285">
                <a:tc>
                  <a:txBody>
                    <a:bodyPr/>
                    <a:lstStyle/>
                    <a:p>
                      <a:pPr algn="ctr" rtl="1"/>
                      <a:r>
                        <a:rPr lang="fa-IR" b="1" dirty="0" smtClean="0"/>
                        <a:t>12</a:t>
                      </a:r>
                      <a:endParaRPr lang="fa-I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fa-IR" b="1" dirty="0" smtClean="0"/>
                        <a:t>کنگاور</a:t>
                      </a:r>
                      <a:endParaRPr lang="fa-I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fa-IR" b="1" dirty="0" smtClean="0"/>
                        <a:t>29</a:t>
                      </a:r>
                      <a:endParaRPr lang="fa-I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fa-IR" b="1" dirty="0" smtClean="0"/>
                        <a:t>12</a:t>
                      </a:r>
                      <a:endParaRPr lang="fa-I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endParaRPr lang="fa-IR" b="1"/>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endParaRPr lang="fa-I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5285">
                <a:tc>
                  <a:txBody>
                    <a:bodyPr/>
                    <a:lstStyle/>
                    <a:p>
                      <a:pPr algn="ctr" rtl="1"/>
                      <a:r>
                        <a:rPr lang="fa-IR" b="1" dirty="0" smtClean="0"/>
                        <a:t>13</a:t>
                      </a:r>
                      <a:endParaRPr lang="fa-I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fa-IR" b="1" dirty="0" smtClean="0"/>
                        <a:t>ثلاث</a:t>
                      </a:r>
                      <a:endParaRPr lang="fa-I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fa-IR" b="1" dirty="0" smtClean="0"/>
                        <a:t>29</a:t>
                      </a:r>
                      <a:endParaRPr lang="fa-I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fa-IR" b="1" dirty="0" smtClean="0"/>
                        <a:t>13</a:t>
                      </a:r>
                      <a:endParaRPr lang="fa-I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endParaRPr lang="fa-IR" b="1"/>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endParaRPr lang="fa-I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5285">
                <a:tc>
                  <a:txBody>
                    <a:bodyPr/>
                    <a:lstStyle/>
                    <a:p>
                      <a:pPr algn="ctr" rtl="1"/>
                      <a:r>
                        <a:rPr lang="fa-IR" b="1" dirty="0" smtClean="0"/>
                        <a:t>14</a:t>
                      </a:r>
                      <a:endParaRPr lang="fa-I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fa-IR" b="1" dirty="0" smtClean="0"/>
                        <a:t>هرسین</a:t>
                      </a:r>
                      <a:endParaRPr lang="fa-I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fa-IR" b="1" dirty="0" smtClean="0"/>
                        <a:t>29</a:t>
                      </a:r>
                      <a:endParaRPr lang="fa-I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fa-IR" b="1" dirty="0" smtClean="0"/>
                        <a:t>14</a:t>
                      </a:r>
                      <a:endParaRPr lang="fa-I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endParaRPr lang="fa-I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endParaRPr lang="fa-I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467368"/>
          </a:xfrm>
        </p:spPr>
        <p:txBody>
          <a:bodyPr/>
          <a:lstStyle/>
          <a:p>
            <a:pPr>
              <a:buNone/>
            </a:pPr>
            <a:r>
              <a:rPr lang="fa-IR" dirty="0" smtClean="0">
                <a:solidFill>
                  <a:srgbClr val="FF0000"/>
                </a:solidFill>
              </a:rPr>
              <a:t>نحوه کددهی منطقه آموزش و پرورش:</a:t>
            </a:r>
          </a:p>
          <a:p>
            <a:pPr>
              <a:buFontTx/>
              <a:buChar char="-"/>
            </a:pPr>
            <a:r>
              <a:rPr lang="fa-IR" dirty="0" smtClean="0"/>
              <a:t>اگر شهرستان دارای یک منطقه باشد کد </a:t>
            </a:r>
            <a:r>
              <a:rPr lang="fa-IR" sz="4400" dirty="0" smtClean="0">
                <a:solidFill>
                  <a:srgbClr val="FF0000"/>
                </a:solidFill>
              </a:rPr>
              <a:t>00</a:t>
            </a:r>
            <a:r>
              <a:rPr lang="fa-IR" sz="4400" dirty="0" smtClean="0"/>
              <a:t> </a:t>
            </a:r>
          </a:p>
          <a:p>
            <a:pPr>
              <a:buFontTx/>
              <a:buChar char="-"/>
            </a:pPr>
            <a:r>
              <a:rPr lang="fa-IR" dirty="0" smtClean="0"/>
              <a:t>اگر شهرستان دارای چند منطقه باشد از کد </a:t>
            </a:r>
            <a:r>
              <a:rPr lang="fa-IR" sz="4000" dirty="0" smtClean="0">
                <a:solidFill>
                  <a:srgbClr val="FF0000"/>
                </a:solidFill>
              </a:rPr>
              <a:t>01</a:t>
            </a:r>
            <a:r>
              <a:rPr lang="fa-IR" dirty="0" smtClean="0"/>
              <a:t> شروع شود</a:t>
            </a:r>
          </a:p>
          <a:p>
            <a:pPr>
              <a:buNone/>
            </a:pPr>
            <a:endParaRPr lang="fa-IR" dirty="0" smtClean="0">
              <a:solidFill>
                <a:srgbClr val="FF0000"/>
              </a:solidFill>
            </a:endParaRPr>
          </a:p>
          <a:p>
            <a:pPr>
              <a:buNone/>
            </a:pPr>
            <a:r>
              <a:rPr lang="fa-IR" dirty="0" smtClean="0">
                <a:solidFill>
                  <a:srgbClr val="FF0000"/>
                </a:solidFill>
              </a:rPr>
              <a:t>نحوه کددهی به مدرسه:</a:t>
            </a:r>
          </a:p>
          <a:p>
            <a:pPr>
              <a:buNone/>
            </a:pPr>
            <a:r>
              <a:rPr lang="fa-IR" dirty="0" smtClean="0"/>
              <a:t>   به مدارس منتخب به ترتیب از کد </a:t>
            </a:r>
            <a:r>
              <a:rPr lang="fa-IR" sz="4000" dirty="0" smtClean="0">
                <a:solidFill>
                  <a:srgbClr val="FF0000"/>
                </a:solidFill>
              </a:rPr>
              <a:t>01</a:t>
            </a:r>
            <a:r>
              <a:rPr lang="fa-IR" dirty="0" smtClean="0"/>
              <a:t> </a:t>
            </a:r>
            <a:r>
              <a:rPr lang="fa-IR" smtClean="0"/>
              <a:t>شروع شود</a:t>
            </a:r>
            <a:endParaRPr lang="fa-IR" dirty="0" smtClean="0"/>
          </a:p>
          <a:p>
            <a:pPr>
              <a:buNone/>
            </a:pPr>
            <a:endParaRPr lang="fa-I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642910" y="265174"/>
          <a:ext cx="7858179" cy="6235668"/>
        </p:xfrm>
        <a:graphic>
          <a:graphicData uri="http://schemas.openxmlformats.org/drawingml/2006/table">
            <a:tbl>
              <a:tblPr rtl="1"/>
              <a:tblGrid>
                <a:gridCol w="541011"/>
                <a:gridCol w="1257853"/>
                <a:gridCol w="554536"/>
                <a:gridCol w="595110"/>
                <a:gridCol w="635688"/>
                <a:gridCol w="676262"/>
                <a:gridCol w="473384"/>
                <a:gridCol w="432807"/>
                <a:gridCol w="1519906"/>
                <a:gridCol w="1171622"/>
              </a:tblGrid>
              <a:tr h="286918">
                <a:tc gridSpan="10">
                  <a:txBody>
                    <a:bodyPr/>
                    <a:lstStyle/>
                    <a:p>
                      <a:pPr algn="ctr" rtl="1" fontAlgn="ctr"/>
                      <a:r>
                        <a:rPr lang="fa-IR" sz="1800" b="1" i="0" u="none" strike="noStrike" dirty="0">
                          <a:solidFill>
                            <a:srgbClr val="FF0000"/>
                          </a:solidFill>
                          <a:latin typeface="Arial"/>
                        </a:rPr>
                        <a:t>لیست مدارس مروج سلامت (</a:t>
                      </a:r>
                      <a:r>
                        <a:rPr lang="en-US" sz="1800" b="1" i="0" u="none" strike="noStrike" dirty="0" smtClean="0">
                          <a:solidFill>
                            <a:srgbClr val="FF0000"/>
                          </a:solidFill>
                          <a:latin typeface="Arial"/>
                        </a:rPr>
                        <a:t>HPS</a:t>
                      </a:r>
                      <a:r>
                        <a:rPr lang="en-AU" sz="1800" b="1" i="0" u="none" strike="noStrike" dirty="0" smtClean="0">
                          <a:solidFill>
                            <a:srgbClr val="FF0000"/>
                          </a:solidFill>
                          <a:latin typeface="Arial"/>
                        </a:rPr>
                        <a:t> </a:t>
                      </a:r>
                      <a:r>
                        <a:rPr lang="fa-IR" sz="1800" b="1" i="0" u="none" strike="noStrike" dirty="0" smtClean="0">
                          <a:solidFill>
                            <a:srgbClr val="FF0000"/>
                          </a:solidFill>
                          <a:latin typeface="Arial"/>
                        </a:rPr>
                        <a:t>) سال تحصیلی</a:t>
                      </a:r>
                      <a:r>
                        <a:rPr lang="fa-IR" sz="1800" b="1" i="0" u="none" strike="noStrike" baseline="0" dirty="0" smtClean="0">
                          <a:solidFill>
                            <a:srgbClr val="FF0000"/>
                          </a:solidFill>
                          <a:latin typeface="Arial"/>
                        </a:rPr>
                        <a:t>   90-89 </a:t>
                      </a:r>
                      <a:endParaRPr lang="fa-IR" sz="1800" b="1" i="0" u="none" strike="noStrike" dirty="0">
                        <a:solidFill>
                          <a:srgbClr val="FF0000"/>
                        </a:solidFill>
                        <a:latin typeface="Arial"/>
                      </a:endParaRPr>
                    </a:p>
                  </a:txBody>
                  <a:tcPr marL="6024" marR="6024" marT="6024" marB="0" anchor="ctr">
                    <a:lnL>
                      <a:noFill/>
                    </a:lnL>
                    <a:lnR w="12700" cmpd="sng">
                      <a:noFill/>
                      <a:prstDash val="solid"/>
                    </a:lnR>
                    <a:lnT>
                      <a:noFill/>
                    </a:lnT>
                    <a:lnB w="6350" cap="flat" cmpd="sng" algn="ctr">
                      <a:solidFill>
                        <a:srgbClr val="000000"/>
                      </a:solidFill>
                      <a:prstDash val="solid"/>
                      <a:round/>
                      <a:headEnd type="none" w="med" len="med"/>
                      <a:tailEnd type="none" w="med" len="med"/>
                    </a:lnB>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r>
              <a:tr h="239809">
                <a:tc rowSpan="2">
                  <a:txBody>
                    <a:bodyPr/>
                    <a:lstStyle/>
                    <a:p>
                      <a:pPr algn="ctr" rtl="1" fontAlgn="ctr"/>
                      <a:r>
                        <a:rPr lang="fa-IR" sz="1200" b="1" i="0" u="none" strike="noStrike" dirty="0">
                          <a:solidFill>
                            <a:srgbClr val="000000"/>
                          </a:solidFill>
                          <a:latin typeface="Arial"/>
                        </a:rPr>
                        <a:t>ردیف</a:t>
                      </a:r>
                    </a:p>
                  </a:txBody>
                  <a:tcPr marL="6024" marR="6024" marT="60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FF"/>
                    </a:solidFill>
                  </a:tcPr>
                </a:tc>
                <a:tc rowSpan="2">
                  <a:txBody>
                    <a:bodyPr/>
                    <a:lstStyle/>
                    <a:p>
                      <a:pPr algn="ctr" rtl="1" fontAlgn="ctr"/>
                      <a:r>
                        <a:rPr lang="fa-IR" sz="1200" b="1" i="0" u="none" strike="noStrike" dirty="0">
                          <a:solidFill>
                            <a:srgbClr val="000000"/>
                          </a:solidFill>
                          <a:latin typeface="Arial"/>
                        </a:rPr>
                        <a:t>منطقه/ناحیه</a:t>
                      </a:r>
                    </a:p>
                  </a:txBody>
                  <a:tcPr marL="6024" marR="6024" marT="60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FF"/>
                    </a:solidFill>
                  </a:tcPr>
                </a:tc>
                <a:tc rowSpan="2">
                  <a:txBody>
                    <a:bodyPr/>
                    <a:lstStyle/>
                    <a:p>
                      <a:pPr algn="ctr" rtl="1" fontAlgn="ctr"/>
                      <a:r>
                        <a:rPr lang="fa-IR" sz="1200" b="1" i="0" u="none" strike="noStrike" dirty="0">
                          <a:solidFill>
                            <a:srgbClr val="000000"/>
                          </a:solidFill>
                          <a:latin typeface="Arial"/>
                        </a:rPr>
                        <a:t>شهری</a:t>
                      </a:r>
                    </a:p>
                  </a:txBody>
                  <a:tcPr marL="6024" marR="6024" marT="60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FF"/>
                    </a:solidFill>
                  </a:tcPr>
                </a:tc>
                <a:tc rowSpan="2">
                  <a:txBody>
                    <a:bodyPr/>
                    <a:lstStyle/>
                    <a:p>
                      <a:pPr algn="ctr" rtl="1" fontAlgn="ctr"/>
                      <a:r>
                        <a:rPr lang="fa-IR" sz="1200" b="1" i="0" u="none" strike="noStrike" dirty="0">
                          <a:solidFill>
                            <a:srgbClr val="000000"/>
                          </a:solidFill>
                          <a:latin typeface="Arial"/>
                        </a:rPr>
                        <a:t>روستایی</a:t>
                      </a:r>
                    </a:p>
                  </a:txBody>
                  <a:tcPr marL="6024" marR="6024" marT="60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FF"/>
                    </a:solidFill>
                  </a:tcPr>
                </a:tc>
                <a:tc gridSpan="2">
                  <a:txBody>
                    <a:bodyPr/>
                    <a:lstStyle/>
                    <a:p>
                      <a:pPr algn="ctr" rtl="1" fontAlgn="ctr"/>
                      <a:r>
                        <a:rPr lang="fa-IR" sz="1200" b="1" i="0" u="none" strike="noStrike" dirty="0">
                          <a:solidFill>
                            <a:srgbClr val="000000"/>
                          </a:solidFill>
                          <a:latin typeface="Arial"/>
                        </a:rPr>
                        <a:t>مقطع تحصیلی</a:t>
                      </a:r>
                    </a:p>
                  </a:txBody>
                  <a:tcPr marL="6024" marR="6024" marT="60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FF"/>
                    </a:solidFill>
                  </a:tcPr>
                </a:tc>
                <a:tc hMerge="1">
                  <a:txBody>
                    <a:bodyPr/>
                    <a:lstStyle/>
                    <a:p>
                      <a:pPr rtl="1"/>
                      <a:endParaRPr lang="fa-IR"/>
                    </a:p>
                  </a:txBody>
                  <a:tcPr/>
                </a:tc>
                <a:tc gridSpan="2">
                  <a:txBody>
                    <a:bodyPr/>
                    <a:lstStyle/>
                    <a:p>
                      <a:pPr algn="ctr" rtl="1" fontAlgn="ctr"/>
                      <a:r>
                        <a:rPr lang="fa-IR" sz="1200" b="1" i="0" u="none" strike="noStrike" dirty="0">
                          <a:solidFill>
                            <a:srgbClr val="000000"/>
                          </a:solidFill>
                          <a:latin typeface="Arial"/>
                        </a:rPr>
                        <a:t>جنس</a:t>
                      </a:r>
                    </a:p>
                  </a:txBody>
                  <a:tcPr marL="6024" marR="6024" marT="60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FF"/>
                    </a:solidFill>
                  </a:tcPr>
                </a:tc>
                <a:tc hMerge="1">
                  <a:txBody>
                    <a:bodyPr/>
                    <a:lstStyle/>
                    <a:p>
                      <a:pPr rtl="1"/>
                      <a:endParaRPr lang="fa-IR"/>
                    </a:p>
                  </a:txBody>
                  <a:tcPr/>
                </a:tc>
                <a:tc rowSpan="2">
                  <a:txBody>
                    <a:bodyPr/>
                    <a:lstStyle/>
                    <a:p>
                      <a:pPr algn="ctr" rtl="1" fontAlgn="ctr"/>
                      <a:r>
                        <a:rPr lang="fa-IR" sz="1200" b="1" i="0" u="none" strike="noStrike">
                          <a:solidFill>
                            <a:srgbClr val="000000"/>
                          </a:solidFill>
                          <a:latin typeface="Arial"/>
                        </a:rPr>
                        <a:t>نام مدرسه</a:t>
                      </a:r>
                    </a:p>
                  </a:txBody>
                  <a:tcPr marL="6024" marR="6024" marT="60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FF"/>
                    </a:solidFill>
                  </a:tcPr>
                </a:tc>
                <a:tc rowSpan="2">
                  <a:txBody>
                    <a:bodyPr/>
                    <a:lstStyle/>
                    <a:p>
                      <a:pPr algn="ctr" rtl="1" fontAlgn="ctr"/>
                      <a:r>
                        <a:rPr lang="fa-IR" sz="1200" b="1" i="0" u="none" strike="noStrike" dirty="0">
                          <a:solidFill>
                            <a:srgbClr val="000000"/>
                          </a:solidFill>
                          <a:latin typeface="Arial"/>
                        </a:rPr>
                        <a:t>تعداد دانش آموزان</a:t>
                      </a:r>
                    </a:p>
                  </a:txBody>
                  <a:tcPr marL="6024" marR="6024" marT="60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FF"/>
                    </a:solidFill>
                  </a:tcPr>
                </a:tc>
              </a:tr>
              <a:tr h="239809">
                <a:tc vMerge="1">
                  <a:txBody>
                    <a:bodyPr/>
                    <a:lstStyle/>
                    <a:p>
                      <a:pPr rtl="1"/>
                      <a:endParaRPr lang="fa-IR"/>
                    </a:p>
                  </a:txBody>
                  <a:tcPr/>
                </a:tc>
                <a:tc vMerge="1">
                  <a:txBody>
                    <a:bodyPr/>
                    <a:lstStyle/>
                    <a:p>
                      <a:pPr rtl="1"/>
                      <a:endParaRPr lang="fa-IR"/>
                    </a:p>
                  </a:txBody>
                  <a:tcPr/>
                </a:tc>
                <a:tc vMerge="1">
                  <a:txBody>
                    <a:bodyPr/>
                    <a:lstStyle/>
                    <a:p>
                      <a:pPr rtl="1"/>
                      <a:endParaRPr lang="fa-IR"/>
                    </a:p>
                  </a:txBody>
                  <a:tcPr/>
                </a:tc>
                <a:tc vMerge="1">
                  <a:txBody>
                    <a:bodyPr/>
                    <a:lstStyle/>
                    <a:p>
                      <a:pPr rtl="1"/>
                      <a:endParaRPr lang="fa-IR"/>
                    </a:p>
                  </a:txBody>
                  <a:tcPr/>
                </a:tc>
                <a:tc>
                  <a:txBody>
                    <a:bodyPr/>
                    <a:lstStyle/>
                    <a:p>
                      <a:pPr algn="ctr" rtl="1" fontAlgn="ctr"/>
                      <a:r>
                        <a:rPr lang="fa-IR" sz="1200" b="1" i="0" u="none" strike="noStrike" dirty="0">
                          <a:solidFill>
                            <a:srgbClr val="000000"/>
                          </a:solidFill>
                          <a:latin typeface="Arial"/>
                        </a:rPr>
                        <a:t>ابتدایی</a:t>
                      </a:r>
                    </a:p>
                  </a:txBody>
                  <a:tcPr marL="6024" marR="6024" marT="60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FF"/>
                    </a:solidFill>
                  </a:tcPr>
                </a:tc>
                <a:tc>
                  <a:txBody>
                    <a:bodyPr/>
                    <a:lstStyle/>
                    <a:p>
                      <a:pPr algn="ctr" rtl="1" fontAlgn="ctr"/>
                      <a:r>
                        <a:rPr lang="fa-IR" sz="1200" b="1" i="0" u="none" strike="noStrike" dirty="0">
                          <a:solidFill>
                            <a:srgbClr val="000000"/>
                          </a:solidFill>
                          <a:latin typeface="Arial"/>
                        </a:rPr>
                        <a:t>راهنمایی</a:t>
                      </a:r>
                    </a:p>
                  </a:txBody>
                  <a:tcPr marL="6024" marR="6024" marT="60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FF"/>
                    </a:solidFill>
                  </a:tcPr>
                </a:tc>
                <a:tc>
                  <a:txBody>
                    <a:bodyPr/>
                    <a:lstStyle/>
                    <a:p>
                      <a:pPr algn="ctr" rtl="1" fontAlgn="ctr"/>
                      <a:r>
                        <a:rPr lang="fa-IR" sz="1200" b="1" i="0" u="none" strike="noStrike" dirty="0">
                          <a:solidFill>
                            <a:srgbClr val="000000"/>
                          </a:solidFill>
                          <a:latin typeface="Arial"/>
                        </a:rPr>
                        <a:t>دختر</a:t>
                      </a:r>
                    </a:p>
                  </a:txBody>
                  <a:tcPr marL="6024" marR="6024" marT="60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FF"/>
                    </a:solidFill>
                  </a:tcPr>
                </a:tc>
                <a:tc>
                  <a:txBody>
                    <a:bodyPr/>
                    <a:lstStyle/>
                    <a:p>
                      <a:pPr algn="ctr" rtl="1" fontAlgn="ctr"/>
                      <a:r>
                        <a:rPr lang="fa-IR" sz="1200" b="1" i="0" u="none" strike="noStrike" dirty="0">
                          <a:solidFill>
                            <a:srgbClr val="000000"/>
                          </a:solidFill>
                          <a:latin typeface="Arial"/>
                        </a:rPr>
                        <a:t>پسر</a:t>
                      </a:r>
                    </a:p>
                  </a:txBody>
                  <a:tcPr marL="6024" marR="6024" marT="60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FF"/>
                    </a:solidFill>
                  </a:tcPr>
                </a:tc>
                <a:tc vMerge="1">
                  <a:txBody>
                    <a:bodyPr/>
                    <a:lstStyle/>
                    <a:p>
                      <a:pPr rtl="1"/>
                      <a:endParaRPr lang="fa-IR"/>
                    </a:p>
                  </a:txBody>
                  <a:tcPr/>
                </a:tc>
                <a:tc vMerge="1">
                  <a:txBody>
                    <a:bodyPr/>
                    <a:lstStyle/>
                    <a:p>
                      <a:pPr rtl="1"/>
                      <a:endParaRPr lang="fa-IR"/>
                    </a:p>
                  </a:txBody>
                  <a:tcPr/>
                </a:tc>
              </a:tr>
              <a:tr h="239809">
                <a:tc>
                  <a:txBody>
                    <a:bodyPr/>
                    <a:lstStyle/>
                    <a:p>
                      <a:pPr algn="ctr" rtl="0" fontAlgn="b"/>
                      <a:r>
                        <a:rPr lang="fa-IR" sz="1200" b="1" i="0" u="none" strike="noStrike" dirty="0">
                          <a:solidFill>
                            <a:srgbClr val="000000"/>
                          </a:solidFill>
                          <a:latin typeface="Arial"/>
                        </a:rPr>
                        <a:t>1</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rtl="1" fontAlgn="b"/>
                      <a:r>
                        <a:rPr lang="fa-IR" sz="1200" b="1" i="0" u="none" strike="noStrike" dirty="0" smtClean="0">
                          <a:solidFill>
                            <a:srgbClr val="000000"/>
                          </a:solidFill>
                          <a:latin typeface="Arial"/>
                        </a:rPr>
                        <a:t>  کرمانشاه(ناحیه </a:t>
                      </a:r>
                      <a:r>
                        <a:rPr lang="fa-IR" sz="1200" b="1" i="0" u="none" strike="noStrike" dirty="0">
                          <a:solidFill>
                            <a:srgbClr val="000000"/>
                          </a:solidFill>
                          <a:latin typeface="Arial"/>
                        </a:rPr>
                        <a:t>1)</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b"/>
                      <a:r>
                        <a:rPr lang="fa-IR" sz="1200" b="1" i="0" u="none" strike="noStrike">
                          <a:solidFill>
                            <a:srgbClr val="000000"/>
                          </a:solidFill>
                          <a:latin typeface="Arial"/>
                        </a:rPr>
                        <a:t>*</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b"/>
                      <a:r>
                        <a:rPr lang="fa-IR" sz="1200" b="1" i="0" u="none" strike="noStrike" dirty="0">
                          <a:solidFill>
                            <a:srgbClr val="000000"/>
                          </a:solidFill>
                          <a:latin typeface="Arial"/>
                        </a:rPr>
                        <a:t> </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b"/>
                      <a:r>
                        <a:rPr lang="fa-IR" sz="1200" b="1" i="0" u="none" strike="noStrike" dirty="0">
                          <a:solidFill>
                            <a:srgbClr val="000000"/>
                          </a:solidFill>
                          <a:latin typeface="Arial"/>
                        </a:rPr>
                        <a:t>*</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b"/>
                      <a:r>
                        <a:rPr lang="fa-IR" sz="1200" b="1" i="0" u="none" strike="noStrike" dirty="0">
                          <a:solidFill>
                            <a:srgbClr val="000000"/>
                          </a:solidFill>
                          <a:latin typeface="Arial"/>
                        </a:rPr>
                        <a:t> </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b"/>
                      <a:r>
                        <a:rPr lang="fa-IR" sz="1200" b="1" i="0" u="none" strike="noStrike">
                          <a:solidFill>
                            <a:srgbClr val="000000"/>
                          </a:solidFill>
                          <a:latin typeface="Arial"/>
                        </a:rPr>
                        <a:t>*</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b"/>
                      <a:r>
                        <a:rPr lang="fa-IR" sz="1200" b="1" i="0" u="none" strike="noStrike">
                          <a:solidFill>
                            <a:srgbClr val="000000"/>
                          </a:solidFill>
                          <a:latin typeface="Arial"/>
                        </a:rPr>
                        <a:t> </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rtl="1" fontAlgn="b"/>
                      <a:r>
                        <a:rPr lang="fa-IR" sz="1200" b="1" i="0" u="none" strike="noStrike" dirty="0" smtClean="0">
                          <a:solidFill>
                            <a:srgbClr val="000000"/>
                          </a:solidFill>
                          <a:latin typeface="Arial"/>
                        </a:rPr>
                        <a:t>  آناهیتا </a:t>
                      </a:r>
                      <a:r>
                        <a:rPr lang="fa-IR" sz="1200" b="1" i="0" u="none" strike="noStrike" dirty="0">
                          <a:solidFill>
                            <a:srgbClr val="000000"/>
                          </a:solidFill>
                          <a:latin typeface="Arial"/>
                        </a:rPr>
                        <a:t>قبائیان</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b"/>
                      <a:r>
                        <a:rPr lang="fa-IR" sz="1200" b="1" i="0" u="none" strike="noStrike">
                          <a:solidFill>
                            <a:srgbClr val="000000"/>
                          </a:solidFill>
                          <a:latin typeface="Arial"/>
                        </a:rPr>
                        <a:t>230</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r>
              <a:tr h="239809">
                <a:tc>
                  <a:txBody>
                    <a:bodyPr/>
                    <a:lstStyle/>
                    <a:p>
                      <a:pPr algn="ctr" rtl="0" fontAlgn="b"/>
                      <a:r>
                        <a:rPr lang="fa-IR" sz="1200" b="1" i="0" u="none" strike="noStrike" dirty="0">
                          <a:solidFill>
                            <a:srgbClr val="000000"/>
                          </a:solidFill>
                          <a:latin typeface="Arial"/>
                        </a:rPr>
                        <a:t>2</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rtl="1" fontAlgn="b"/>
                      <a:r>
                        <a:rPr lang="fa-IR" sz="1200" b="1" i="0" u="none" strike="noStrike" dirty="0" smtClean="0">
                          <a:solidFill>
                            <a:srgbClr val="000000"/>
                          </a:solidFill>
                          <a:latin typeface="Arial"/>
                        </a:rPr>
                        <a:t>  کرمانشاه(ناحیه </a:t>
                      </a:r>
                      <a:r>
                        <a:rPr lang="fa-IR" sz="1200" b="1" i="0" u="none" strike="noStrike" dirty="0">
                          <a:solidFill>
                            <a:srgbClr val="000000"/>
                          </a:solidFill>
                          <a:latin typeface="Arial"/>
                        </a:rPr>
                        <a:t>1)</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b"/>
                      <a:r>
                        <a:rPr lang="fa-IR" sz="1200" b="1" i="0" u="none" strike="noStrike" dirty="0">
                          <a:solidFill>
                            <a:srgbClr val="000000"/>
                          </a:solidFill>
                          <a:latin typeface="Arial"/>
                        </a:rPr>
                        <a:t>*</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b"/>
                      <a:r>
                        <a:rPr lang="fa-IR" sz="1200" b="1" i="0" u="none" strike="noStrike" dirty="0">
                          <a:solidFill>
                            <a:srgbClr val="000000"/>
                          </a:solidFill>
                          <a:latin typeface="Arial"/>
                        </a:rPr>
                        <a:t> </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b"/>
                      <a:r>
                        <a:rPr lang="fa-IR" sz="1200" b="1" i="0" u="none" strike="noStrike">
                          <a:solidFill>
                            <a:srgbClr val="000000"/>
                          </a:solidFill>
                          <a:latin typeface="Arial"/>
                        </a:rPr>
                        <a:t> </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b"/>
                      <a:r>
                        <a:rPr lang="fa-IR" sz="1200" b="1" i="0" u="none" strike="noStrike" dirty="0">
                          <a:solidFill>
                            <a:srgbClr val="000000"/>
                          </a:solidFill>
                          <a:latin typeface="Arial"/>
                        </a:rPr>
                        <a:t>*</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b"/>
                      <a:r>
                        <a:rPr lang="fa-IR" sz="1200" b="1" i="0" u="none" strike="noStrike">
                          <a:solidFill>
                            <a:srgbClr val="000000"/>
                          </a:solidFill>
                          <a:latin typeface="Arial"/>
                        </a:rPr>
                        <a:t> </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b"/>
                      <a:r>
                        <a:rPr lang="fa-IR" sz="1200" b="1" i="0" u="none" strike="noStrike" dirty="0">
                          <a:solidFill>
                            <a:srgbClr val="000000"/>
                          </a:solidFill>
                          <a:latin typeface="Arial"/>
                        </a:rPr>
                        <a:t>*</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rtl="1" fontAlgn="b"/>
                      <a:r>
                        <a:rPr lang="fa-IR" sz="1200" b="1" i="0" u="none" strike="noStrike" dirty="0" smtClean="0">
                          <a:solidFill>
                            <a:srgbClr val="000000"/>
                          </a:solidFill>
                          <a:latin typeface="Arial"/>
                        </a:rPr>
                        <a:t>  نمونه </a:t>
                      </a:r>
                      <a:r>
                        <a:rPr lang="fa-IR" sz="1200" b="1" i="0" u="none" strike="noStrike" dirty="0">
                          <a:solidFill>
                            <a:srgbClr val="000000"/>
                          </a:solidFill>
                          <a:latin typeface="Arial"/>
                        </a:rPr>
                        <a:t>امام علی</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b"/>
                      <a:r>
                        <a:rPr lang="fa-IR" sz="1200" b="1" i="0" u="none" strike="noStrike">
                          <a:solidFill>
                            <a:srgbClr val="000000"/>
                          </a:solidFill>
                          <a:latin typeface="Arial"/>
                        </a:rPr>
                        <a:t>294</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r>
              <a:tr h="239809">
                <a:tc>
                  <a:txBody>
                    <a:bodyPr/>
                    <a:lstStyle/>
                    <a:p>
                      <a:pPr algn="ctr" rtl="0" fontAlgn="b"/>
                      <a:r>
                        <a:rPr lang="fa-IR" sz="1200" b="1" i="0" u="none" strike="noStrike" dirty="0">
                          <a:solidFill>
                            <a:srgbClr val="000000"/>
                          </a:solidFill>
                          <a:latin typeface="Arial"/>
                        </a:rPr>
                        <a:t>3</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rtl="1" fontAlgn="b"/>
                      <a:r>
                        <a:rPr lang="fa-IR" sz="1200" b="1" i="0" u="none" strike="noStrike" dirty="0" smtClean="0">
                          <a:solidFill>
                            <a:srgbClr val="000000"/>
                          </a:solidFill>
                          <a:latin typeface="Arial"/>
                        </a:rPr>
                        <a:t>  کرمانشاه(ناحیه </a:t>
                      </a:r>
                      <a:r>
                        <a:rPr lang="fa-IR" sz="1200" b="1" i="0" u="none" strike="noStrike" dirty="0">
                          <a:solidFill>
                            <a:srgbClr val="000000"/>
                          </a:solidFill>
                          <a:latin typeface="Arial"/>
                        </a:rPr>
                        <a:t>1)</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b"/>
                      <a:r>
                        <a:rPr lang="fa-IR" sz="1200" b="1" i="0" u="none" strike="noStrike">
                          <a:solidFill>
                            <a:srgbClr val="000000"/>
                          </a:solidFill>
                          <a:latin typeface="Arial"/>
                        </a:rPr>
                        <a:t> </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b"/>
                      <a:r>
                        <a:rPr lang="fa-IR" sz="1200" b="1" i="0" u="none" strike="noStrike">
                          <a:solidFill>
                            <a:srgbClr val="000000"/>
                          </a:solidFill>
                          <a:latin typeface="Arial"/>
                        </a:rPr>
                        <a:t>*</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b"/>
                      <a:r>
                        <a:rPr lang="fa-IR" sz="1200" b="1" i="0" u="none" strike="noStrike" dirty="0">
                          <a:solidFill>
                            <a:srgbClr val="000000"/>
                          </a:solidFill>
                          <a:latin typeface="Arial"/>
                        </a:rPr>
                        <a:t> </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b"/>
                      <a:r>
                        <a:rPr lang="fa-IR" sz="1200" b="1" i="0" u="none" strike="noStrike" dirty="0">
                          <a:solidFill>
                            <a:srgbClr val="000000"/>
                          </a:solidFill>
                          <a:latin typeface="Arial"/>
                        </a:rPr>
                        <a:t>*</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b"/>
                      <a:r>
                        <a:rPr lang="fa-IR" sz="1200" b="1" i="0" u="none" strike="noStrike" dirty="0">
                          <a:solidFill>
                            <a:srgbClr val="000000"/>
                          </a:solidFill>
                          <a:latin typeface="Arial"/>
                        </a:rPr>
                        <a:t>*</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b"/>
                      <a:r>
                        <a:rPr lang="fa-IR" sz="1200" b="1" i="0" u="none" strike="noStrike">
                          <a:solidFill>
                            <a:srgbClr val="000000"/>
                          </a:solidFill>
                          <a:latin typeface="Arial"/>
                        </a:rPr>
                        <a:t> </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rtl="1" fontAlgn="b"/>
                      <a:r>
                        <a:rPr lang="fa-IR" sz="1200" b="1" i="0" u="none" strike="noStrike" dirty="0" smtClean="0">
                          <a:solidFill>
                            <a:srgbClr val="000000"/>
                          </a:solidFill>
                          <a:latin typeface="Arial"/>
                        </a:rPr>
                        <a:t>  سپهر</a:t>
                      </a:r>
                      <a:endParaRPr lang="fa-IR" sz="1200" b="1" i="0" u="none" strike="noStrike" dirty="0">
                        <a:solidFill>
                          <a:srgbClr val="000000"/>
                        </a:solidFill>
                        <a:latin typeface="Arial"/>
                      </a:endParaRP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b"/>
                      <a:r>
                        <a:rPr lang="fa-IR" sz="1200" b="1" i="0" u="none" strike="noStrike">
                          <a:solidFill>
                            <a:srgbClr val="000000"/>
                          </a:solidFill>
                          <a:latin typeface="Arial"/>
                        </a:rPr>
                        <a:t>218</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r>
              <a:tr h="239809">
                <a:tc>
                  <a:txBody>
                    <a:bodyPr/>
                    <a:lstStyle/>
                    <a:p>
                      <a:pPr algn="ctr" rtl="0" fontAlgn="b"/>
                      <a:r>
                        <a:rPr lang="fa-IR" sz="1200" b="1" i="0" u="none" strike="noStrike" dirty="0">
                          <a:solidFill>
                            <a:srgbClr val="000000"/>
                          </a:solidFill>
                          <a:latin typeface="Arial"/>
                        </a:rPr>
                        <a:t>4</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rtl="1" fontAlgn="b"/>
                      <a:r>
                        <a:rPr lang="fa-IR" sz="1200" b="1" i="0" u="none" strike="noStrike" dirty="0" smtClean="0">
                          <a:solidFill>
                            <a:srgbClr val="000000"/>
                          </a:solidFill>
                          <a:latin typeface="Arial"/>
                        </a:rPr>
                        <a:t>  کرمانشاه(ناحیه </a:t>
                      </a:r>
                      <a:r>
                        <a:rPr lang="fa-IR" sz="1200" b="1" i="0" u="none" strike="noStrike" dirty="0">
                          <a:solidFill>
                            <a:srgbClr val="000000"/>
                          </a:solidFill>
                          <a:latin typeface="Arial"/>
                        </a:rPr>
                        <a:t>2)</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b"/>
                      <a:r>
                        <a:rPr lang="fa-IR" sz="1200" b="1" i="0" u="none" strike="noStrike">
                          <a:solidFill>
                            <a:srgbClr val="000000"/>
                          </a:solidFill>
                          <a:latin typeface="Arial"/>
                        </a:rPr>
                        <a:t>*</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b"/>
                      <a:r>
                        <a:rPr lang="fa-IR" sz="1200" b="1" i="0" u="none" strike="noStrike">
                          <a:solidFill>
                            <a:srgbClr val="000000"/>
                          </a:solidFill>
                          <a:latin typeface="Arial"/>
                        </a:rPr>
                        <a:t> </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b"/>
                      <a:r>
                        <a:rPr lang="fa-IR" sz="1200" b="1" i="0" u="none" strike="noStrike">
                          <a:solidFill>
                            <a:srgbClr val="000000"/>
                          </a:solidFill>
                          <a:latin typeface="Arial"/>
                        </a:rPr>
                        <a:t>*</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b"/>
                      <a:r>
                        <a:rPr lang="fa-IR" sz="1200" b="1" i="0" u="none" strike="noStrike">
                          <a:solidFill>
                            <a:srgbClr val="000000"/>
                          </a:solidFill>
                          <a:latin typeface="Arial"/>
                        </a:rPr>
                        <a:t> </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b"/>
                      <a:r>
                        <a:rPr lang="fa-IR" sz="1200" b="1" i="0" u="none" strike="noStrike" dirty="0">
                          <a:solidFill>
                            <a:srgbClr val="000000"/>
                          </a:solidFill>
                          <a:latin typeface="Arial"/>
                        </a:rPr>
                        <a:t> </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b"/>
                      <a:r>
                        <a:rPr lang="fa-IR" sz="1200" b="1" i="0" u="none" strike="noStrike">
                          <a:solidFill>
                            <a:srgbClr val="000000"/>
                          </a:solidFill>
                          <a:latin typeface="Arial"/>
                        </a:rPr>
                        <a:t>*</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rtl="1" fontAlgn="b"/>
                      <a:r>
                        <a:rPr lang="fa-IR" sz="1200" b="1" i="0" u="none" strike="noStrike" dirty="0" smtClean="0">
                          <a:solidFill>
                            <a:srgbClr val="000000"/>
                          </a:solidFill>
                          <a:latin typeface="Arial"/>
                        </a:rPr>
                        <a:t>  علوم </a:t>
                      </a:r>
                      <a:r>
                        <a:rPr lang="fa-IR" sz="1200" b="1" i="0" u="none" strike="noStrike" dirty="0">
                          <a:solidFill>
                            <a:srgbClr val="000000"/>
                          </a:solidFill>
                          <a:latin typeface="Arial"/>
                        </a:rPr>
                        <a:t>پزشکی</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b"/>
                      <a:r>
                        <a:rPr lang="fa-IR" sz="1200" b="1" i="0" u="none" strike="noStrike">
                          <a:solidFill>
                            <a:srgbClr val="000000"/>
                          </a:solidFill>
                          <a:latin typeface="Arial"/>
                        </a:rPr>
                        <a:t>200</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r>
              <a:tr h="239809">
                <a:tc>
                  <a:txBody>
                    <a:bodyPr/>
                    <a:lstStyle/>
                    <a:p>
                      <a:pPr algn="ctr" rtl="0" fontAlgn="b"/>
                      <a:r>
                        <a:rPr lang="fa-IR" sz="1200" b="1" i="0" u="none" strike="noStrike" dirty="0">
                          <a:solidFill>
                            <a:srgbClr val="000000"/>
                          </a:solidFill>
                          <a:latin typeface="Arial"/>
                        </a:rPr>
                        <a:t>5</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rtl="1" fontAlgn="b"/>
                      <a:r>
                        <a:rPr lang="fa-IR" sz="1200" b="1" i="0" u="none" strike="noStrike" dirty="0" smtClean="0">
                          <a:solidFill>
                            <a:srgbClr val="000000"/>
                          </a:solidFill>
                          <a:latin typeface="Arial"/>
                        </a:rPr>
                        <a:t>  کرمانشاه(ناحیه </a:t>
                      </a:r>
                      <a:r>
                        <a:rPr lang="fa-IR" sz="1200" b="1" i="0" u="none" strike="noStrike" dirty="0">
                          <a:solidFill>
                            <a:srgbClr val="000000"/>
                          </a:solidFill>
                          <a:latin typeface="Arial"/>
                        </a:rPr>
                        <a:t>2)</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b"/>
                      <a:r>
                        <a:rPr lang="fa-IR" sz="1200" b="1" i="0" u="none" strike="noStrike">
                          <a:solidFill>
                            <a:srgbClr val="000000"/>
                          </a:solidFill>
                          <a:latin typeface="Arial"/>
                        </a:rPr>
                        <a:t>*</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b"/>
                      <a:r>
                        <a:rPr lang="fa-IR" sz="1200" b="1" i="0" u="none" strike="noStrike">
                          <a:solidFill>
                            <a:srgbClr val="000000"/>
                          </a:solidFill>
                          <a:latin typeface="Arial"/>
                        </a:rPr>
                        <a:t> </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b"/>
                      <a:r>
                        <a:rPr lang="fa-IR" sz="1200" b="1" i="0" u="none" strike="noStrike">
                          <a:solidFill>
                            <a:srgbClr val="000000"/>
                          </a:solidFill>
                          <a:latin typeface="Arial"/>
                        </a:rPr>
                        <a:t> </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b"/>
                      <a:r>
                        <a:rPr lang="fa-IR" sz="1200" b="1" i="0" u="none" strike="noStrike" dirty="0">
                          <a:solidFill>
                            <a:srgbClr val="000000"/>
                          </a:solidFill>
                          <a:latin typeface="Arial"/>
                        </a:rPr>
                        <a:t>*</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b"/>
                      <a:r>
                        <a:rPr lang="fa-IR" sz="1200" b="1" i="0" u="none" strike="noStrike">
                          <a:solidFill>
                            <a:srgbClr val="000000"/>
                          </a:solidFill>
                          <a:latin typeface="Arial"/>
                        </a:rPr>
                        <a:t>*</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b"/>
                      <a:r>
                        <a:rPr lang="fa-IR" sz="1200" b="1" i="0" u="none" strike="noStrike" dirty="0">
                          <a:solidFill>
                            <a:srgbClr val="000000"/>
                          </a:solidFill>
                          <a:latin typeface="Arial"/>
                        </a:rPr>
                        <a:t> </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rtl="1" fontAlgn="b"/>
                      <a:r>
                        <a:rPr lang="fa-IR" sz="1200" b="1" i="0" u="none" strike="noStrike" dirty="0" smtClean="0">
                          <a:solidFill>
                            <a:srgbClr val="000000"/>
                          </a:solidFill>
                          <a:latin typeface="Arial"/>
                        </a:rPr>
                        <a:t>  آیت </a:t>
                      </a:r>
                      <a:r>
                        <a:rPr lang="fa-IR" sz="1200" b="1" i="0" u="none" strike="noStrike" dirty="0">
                          <a:solidFill>
                            <a:srgbClr val="000000"/>
                          </a:solidFill>
                          <a:latin typeface="Arial"/>
                        </a:rPr>
                        <a:t>شعبانی</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b"/>
                      <a:r>
                        <a:rPr lang="fa-IR" sz="1200" b="1" i="0" u="none" strike="noStrike">
                          <a:solidFill>
                            <a:srgbClr val="000000"/>
                          </a:solidFill>
                          <a:latin typeface="Arial"/>
                        </a:rPr>
                        <a:t>314</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r>
              <a:tr h="239809">
                <a:tc>
                  <a:txBody>
                    <a:bodyPr/>
                    <a:lstStyle/>
                    <a:p>
                      <a:pPr algn="ctr" rtl="0" fontAlgn="b"/>
                      <a:r>
                        <a:rPr lang="fa-IR" sz="1200" b="1" i="0" u="none" strike="noStrike" dirty="0">
                          <a:solidFill>
                            <a:srgbClr val="000000"/>
                          </a:solidFill>
                          <a:latin typeface="Arial"/>
                        </a:rPr>
                        <a:t>6</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rtl="1" fontAlgn="b"/>
                      <a:r>
                        <a:rPr lang="fa-IR" sz="1200" b="1" i="0" u="none" strike="noStrike" dirty="0" smtClean="0">
                          <a:solidFill>
                            <a:srgbClr val="000000"/>
                          </a:solidFill>
                          <a:latin typeface="Arial"/>
                        </a:rPr>
                        <a:t>  کرمانشاه(ناحیه </a:t>
                      </a:r>
                      <a:r>
                        <a:rPr lang="fa-IR" sz="1200" b="1" i="0" u="none" strike="noStrike" dirty="0">
                          <a:solidFill>
                            <a:srgbClr val="000000"/>
                          </a:solidFill>
                          <a:latin typeface="Arial"/>
                        </a:rPr>
                        <a:t>2)</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b"/>
                      <a:r>
                        <a:rPr lang="fa-IR" sz="1200" b="1" i="0" u="none" strike="noStrike">
                          <a:solidFill>
                            <a:srgbClr val="000000"/>
                          </a:solidFill>
                          <a:latin typeface="Arial"/>
                        </a:rPr>
                        <a:t>*</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b"/>
                      <a:r>
                        <a:rPr lang="fa-IR" sz="1200" b="1" i="0" u="none" strike="noStrike">
                          <a:solidFill>
                            <a:srgbClr val="000000"/>
                          </a:solidFill>
                          <a:latin typeface="Arial"/>
                        </a:rPr>
                        <a:t> </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b"/>
                      <a:r>
                        <a:rPr lang="fa-IR" sz="1200" b="1" i="0" u="none" strike="noStrike">
                          <a:solidFill>
                            <a:srgbClr val="000000"/>
                          </a:solidFill>
                          <a:latin typeface="Arial"/>
                        </a:rPr>
                        <a:t>*</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b"/>
                      <a:r>
                        <a:rPr lang="fa-IR" sz="1200" b="1" i="0" u="none" strike="noStrike">
                          <a:solidFill>
                            <a:srgbClr val="000000"/>
                          </a:solidFill>
                          <a:latin typeface="Arial"/>
                        </a:rPr>
                        <a:t> </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b"/>
                      <a:r>
                        <a:rPr lang="fa-IR" sz="1200" b="1" i="0" u="none" strike="noStrike">
                          <a:solidFill>
                            <a:srgbClr val="000000"/>
                          </a:solidFill>
                          <a:latin typeface="Arial"/>
                        </a:rPr>
                        <a:t>*</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b"/>
                      <a:r>
                        <a:rPr lang="fa-IR" sz="1200" b="1" i="0" u="none" strike="noStrike">
                          <a:solidFill>
                            <a:srgbClr val="000000"/>
                          </a:solidFill>
                          <a:latin typeface="Arial"/>
                        </a:rPr>
                        <a:t> </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rtl="1" fontAlgn="b"/>
                      <a:r>
                        <a:rPr lang="fa-IR" sz="1200" b="1" i="0" u="none" strike="noStrike" dirty="0" smtClean="0">
                          <a:solidFill>
                            <a:srgbClr val="000000"/>
                          </a:solidFill>
                          <a:latin typeface="Arial"/>
                        </a:rPr>
                        <a:t>  شاهد </a:t>
                      </a:r>
                      <a:r>
                        <a:rPr lang="fa-IR" sz="1200" b="1" i="0" u="none" strike="noStrike" dirty="0">
                          <a:solidFill>
                            <a:srgbClr val="000000"/>
                          </a:solidFill>
                          <a:latin typeface="Arial"/>
                        </a:rPr>
                        <a:t>رستگار</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b"/>
                      <a:r>
                        <a:rPr lang="fa-IR" sz="1200" b="1" i="0" u="none" strike="noStrike" dirty="0">
                          <a:solidFill>
                            <a:srgbClr val="000000"/>
                          </a:solidFill>
                          <a:latin typeface="Arial"/>
                        </a:rPr>
                        <a:t>160</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r>
              <a:tr h="239809">
                <a:tc>
                  <a:txBody>
                    <a:bodyPr/>
                    <a:lstStyle/>
                    <a:p>
                      <a:pPr algn="ctr" rtl="0" fontAlgn="b"/>
                      <a:r>
                        <a:rPr lang="fa-IR" sz="1200" b="1" i="0" u="none" strike="noStrike" dirty="0">
                          <a:solidFill>
                            <a:srgbClr val="000000"/>
                          </a:solidFill>
                          <a:latin typeface="Arial"/>
                        </a:rPr>
                        <a:t>7</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rtl="1" fontAlgn="b"/>
                      <a:r>
                        <a:rPr lang="fa-IR" sz="1200" b="1" i="0" u="none" strike="noStrike" dirty="0" smtClean="0">
                          <a:solidFill>
                            <a:srgbClr val="000000"/>
                          </a:solidFill>
                          <a:latin typeface="Arial"/>
                        </a:rPr>
                        <a:t>  کرمانشاه(ناحیه </a:t>
                      </a:r>
                      <a:r>
                        <a:rPr lang="fa-IR" sz="1200" b="1" i="0" u="none" strike="noStrike" dirty="0">
                          <a:solidFill>
                            <a:srgbClr val="000000"/>
                          </a:solidFill>
                          <a:latin typeface="Arial"/>
                        </a:rPr>
                        <a:t>3)</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b"/>
                      <a:r>
                        <a:rPr lang="fa-IR" sz="1200" b="1" i="0" u="none" strike="noStrike">
                          <a:solidFill>
                            <a:srgbClr val="000000"/>
                          </a:solidFill>
                          <a:latin typeface="Arial"/>
                        </a:rPr>
                        <a:t>*</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b"/>
                      <a:r>
                        <a:rPr lang="fa-IR" sz="1200" b="1" i="0" u="none" strike="noStrike">
                          <a:solidFill>
                            <a:srgbClr val="000000"/>
                          </a:solidFill>
                          <a:latin typeface="Arial"/>
                        </a:rPr>
                        <a:t> </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b"/>
                      <a:r>
                        <a:rPr lang="fa-IR" sz="1200" b="1" i="0" u="none" strike="noStrike">
                          <a:solidFill>
                            <a:srgbClr val="000000"/>
                          </a:solidFill>
                          <a:latin typeface="Arial"/>
                        </a:rPr>
                        <a:t> </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b"/>
                      <a:r>
                        <a:rPr lang="fa-IR" sz="1200" b="1" i="0" u="none" strike="noStrike">
                          <a:solidFill>
                            <a:srgbClr val="000000"/>
                          </a:solidFill>
                          <a:latin typeface="Arial"/>
                        </a:rPr>
                        <a:t>*</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b"/>
                      <a:r>
                        <a:rPr lang="fa-IR" sz="1200" b="1" i="0" u="none" strike="noStrike">
                          <a:solidFill>
                            <a:srgbClr val="000000"/>
                          </a:solidFill>
                          <a:latin typeface="Arial"/>
                        </a:rPr>
                        <a:t>*</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b"/>
                      <a:r>
                        <a:rPr lang="fa-IR" sz="1200" b="1" i="0" u="none" strike="noStrike" dirty="0">
                          <a:solidFill>
                            <a:srgbClr val="000000"/>
                          </a:solidFill>
                          <a:latin typeface="Arial"/>
                        </a:rPr>
                        <a:t> </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rtl="1" fontAlgn="b"/>
                      <a:r>
                        <a:rPr lang="fa-IR" sz="1200" b="1" i="0" u="none" strike="noStrike" dirty="0" smtClean="0">
                          <a:solidFill>
                            <a:srgbClr val="000000"/>
                          </a:solidFill>
                          <a:latin typeface="Arial"/>
                        </a:rPr>
                        <a:t>  شاهد </a:t>
                      </a:r>
                      <a:r>
                        <a:rPr lang="fa-IR" sz="1200" b="1" i="0" u="none" strike="noStrike" dirty="0">
                          <a:solidFill>
                            <a:srgbClr val="000000"/>
                          </a:solidFill>
                          <a:latin typeface="Arial"/>
                        </a:rPr>
                        <a:t>یاران امام</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b"/>
                      <a:r>
                        <a:rPr lang="fa-IR" sz="1200" b="1" i="0" u="none" strike="noStrike" dirty="0">
                          <a:solidFill>
                            <a:srgbClr val="000000"/>
                          </a:solidFill>
                          <a:latin typeface="Arial"/>
                        </a:rPr>
                        <a:t>340</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r>
              <a:tr h="239809">
                <a:tc>
                  <a:txBody>
                    <a:bodyPr/>
                    <a:lstStyle/>
                    <a:p>
                      <a:pPr algn="ctr" rtl="0" fontAlgn="b"/>
                      <a:r>
                        <a:rPr lang="fa-IR" sz="1200" b="1" i="0" u="none" strike="noStrike" dirty="0">
                          <a:solidFill>
                            <a:srgbClr val="000000"/>
                          </a:solidFill>
                          <a:latin typeface="Arial"/>
                        </a:rPr>
                        <a:t>8</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rtl="1" fontAlgn="b"/>
                      <a:r>
                        <a:rPr lang="fa-IR" sz="1200" b="1" i="0" u="none" strike="noStrike" dirty="0" smtClean="0">
                          <a:solidFill>
                            <a:srgbClr val="000000"/>
                          </a:solidFill>
                          <a:latin typeface="Arial"/>
                        </a:rPr>
                        <a:t>  کرمانشاه(ناحیه </a:t>
                      </a:r>
                      <a:r>
                        <a:rPr lang="fa-IR" sz="1200" b="1" i="0" u="none" strike="noStrike" dirty="0">
                          <a:solidFill>
                            <a:srgbClr val="000000"/>
                          </a:solidFill>
                          <a:latin typeface="Arial"/>
                        </a:rPr>
                        <a:t>3)</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b"/>
                      <a:r>
                        <a:rPr lang="fa-IR" sz="1200" b="1" i="0" u="none" strike="noStrike" dirty="0">
                          <a:solidFill>
                            <a:srgbClr val="000000"/>
                          </a:solidFill>
                          <a:latin typeface="Arial"/>
                        </a:rPr>
                        <a:t>*</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b"/>
                      <a:r>
                        <a:rPr lang="fa-IR" sz="1200" b="1" i="0" u="none" strike="noStrike" dirty="0">
                          <a:solidFill>
                            <a:srgbClr val="000000"/>
                          </a:solidFill>
                          <a:latin typeface="Arial"/>
                        </a:rPr>
                        <a:t> </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b"/>
                      <a:r>
                        <a:rPr lang="fa-IR" sz="1200" b="1" i="0" u="none" strike="noStrike" dirty="0">
                          <a:solidFill>
                            <a:srgbClr val="000000"/>
                          </a:solidFill>
                          <a:latin typeface="Arial"/>
                        </a:rPr>
                        <a:t>*</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b"/>
                      <a:r>
                        <a:rPr lang="fa-IR" sz="1200" b="1" i="0" u="none" strike="noStrike" dirty="0">
                          <a:solidFill>
                            <a:srgbClr val="000000"/>
                          </a:solidFill>
                          <a:latin typeface="Arial"/>
                        </a:rPr>
                        <a:t> </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b"/>
                      <a:r>
                        <a:rPr lang="fa-IR" sz="1200" b="1" i="0" u="none" strike="noStrike" dirty="0">
                          <a:solidFill>
                            <a:srgbClr val="000000"/>
                          </a:solidFill>
                          <a:latin typeface="Arial"/>
                        </a:rPr>
                        <a:t>*</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b"/>
                      <a:r>
                        <a:rPr lang="fa-IR" sz="1200" b="1" i="0" u="none" strike="noStrike" dirty="0">
                          <a:solidFill>
                            <a:srgbClr val="000000"/>
                          </a:solidFill>
                          <a:latin typeface="Arial"/>
                        </a:rPr>
                        <a:t> </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rtl="1" fontAlgn="b"/>
                      <a:r>
                        <a:rPr lang="fa-IR" sz="1200" b="1" i="0" u="none" strike="noStrike" dirty="0" smtClean="0">
                          <a:solidFill>
                            <a:srgbClr val="000000"/>
                          </a:solidFill>
                          <a:latin typeface="Arial"/>
                        </a:rPr>
                        <a:t>  شهدای </a:t>
                      </a:r>
                      <a:r>
                        <a:rPr lang="fa-IR" sz="1200" b="1" i="0" u="none" strike="noStrike" dirty="0">
                          <a:solidFill>
                            <a:srgbClr val="000000"/>
                          </a:solidFill>
                          <a:latin typeface="Arial"/>
                        </a:rPr>
                        <a:t>پروین زاد</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b"/>
                      <a:r>
                        <a:rPr lang="fa-IR" sz="1200" b="1" i="0" u="none" strike="noStrike" dirty="0">
                          <a:solidFill>
                            <a:srgbClr val="000000"/>
                          </a:solidFill>
                          <a:latin typeface="Arial"/>
                        </a:rPr>
                        <a:t>336</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r>
              <a:tr h="239809">
                <a:tc>
                  <a:txBody>
                    <a:bodyPr/>
                    <a:lstStyle/>
                    <a:p>
                      <a:pPr algn="ctr" rtl="0" fontAlgn="b"/>
                      <a:r>
                        <a:rPr lang="fa-IR" sz="1200" b="1" i="0" u="none" strike="noStrike" dirty="0">
                          <a:solidFill>
                            <a:srgbClr val="000000"/>
                          </a:solidFill>
                          <a:latin typeface="Arial"/>
                        </a:rPr>
                        <a:t>9</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rtl="1" fontAlgn="b"/>
                      <a:r>
                        <a:rPr lang="fa-IR" sz="1200" b="1" i="0" u="none" strike="noStrike" dirty="0" smtClean="0">
                          <a:solidFill>
                            <a:srgbClr val="000000"/>
                          </a:solidFill>
                          <a:latin typeface="Arial"/>
                        </a:rPr>
                        <a:t>  کرمانشاه(ناحیه </a:t>
                      </a:r>
                      <a:r>
                        <a:rPr lang="fa-IR" sz="1200" b="1" i="0" u="none" strike="noStrike" dirty="0">
                          <a:solidFill>
                            <a:srgbClr val="000000"/>
                          </a:solidFill>
                          <a:latin typeface="Arial"/>
                        </a:rPr>
                        <a:t>3)</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b"/>
                      <a:r>
                        <a:rPr lang="fa-IR" sz="1200" b="1" i="0" u="none" strike="noStrike">
                          <a:solidFill>
                            <a:srgbClr val="000000"/>
                          </a:solidFill>
                          <a:latin typeface="Arial"/>
                        </a:rPr>
                        <a:t> </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b"/>
                      <a:r>
                        <a:rPr lang="fa-IR" sz="1200" b="1" i="0" u="none" strike="noStrike">
                          <a:solidFill>
                            <a:srgbClr val="000000"/>
                          </a:solidFill>
                          <a:latin typeface="Arial"/>
                        </a:rPr>
                        <a:t>*</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b"/>
                      <a:r>
                        <a:rPr lang="fa-IR" sz="1200" b="1" i="0" u="none" strike="noStrike">
                          <a:solidFill>
                            <a:srgbClr val="000000"/>
                          </a:solidFill>
                          <a:latin typeface="Arial"/>
                        </a:rPr>
                        <a:t>*</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b"/>
                      <a:r>
                        <a:rPr lang="fa-IR" sz="1200" b="1" i="0" u="none" strike="noStrike">
                          <a:solidFill>
                            <a:srgbClr val="000000"/>
                          </a:solidFill>
                          <a:latin typeface="Arial"/>
                        </a:rPr>
                        <a:t> </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b"/>
                      <a:r>
                        <a:rPr lang="fa-IR" sz="1200" b="1" i="0" u="none" strike="noStrike">
                          <a:solidFill>
                            <a:srgbClr val="000000"/>
                          </a:solidFill>
                          <a:latin typeface="Arial"/>
                        </a:rPr>
                        <a:t> </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b"/>
                      <a:r>
                        <a:rPr lang="fa-IR" sz="1200" b="1" i="0" u="none" strike="noStrike">
                          <a:solidFill>
                            <a:srgbClr val="000000"/>
                          </a:solidFill>
                          <a:latin typeface="Arial"/>
                        </a:rPr>
                        <a:t>*</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rtl="1" fontAlgn="b"/>
                      <a:r>
                        <a:rPr lang="fa-IR" sz="1200" b="1" i="0" u="none" strike="noStrike" dirty="0" smtClean="0">
                          <a:solidFill>
                            <a:srgbClr val="000000"/>
                          </a:solidFill>
                          <a:latin typeface="Arial"/>
                        </a:rPr>
                        <a:t>  قزانچی</a:t>
                      </a:r>
                      <a:endParaRPr lang="fa-IR" sz="1200" b="1" i="0" u="none" strike="noStrike" dirty="0">
                        <a:solidFill>
                          <a:srgbClr val="000000"/>
                        </a:solidFill>
                        <a:latin typeface="Arial"/>
                      </a:endParaRP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b"/>
                      <a:r>
                        <a:rPr lang="fa-IR" sz="1200" b="1" i="0" u="none" strike="noStrike" dirty="0">
                          <a:solidFill>
                            <a:srgbClr val="000000"/>
                          </a:solidFill>
                          <a:latin typeface="Arial"/>
                        </a:rPr>
                        <a:t>230</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r>
              <a:tr h="239809">
                <a:tc>
                  <a:txBody>
                    <a:bodyPr/>
                    <a:lstStyle/>
                    <a:p>
                      <a:pPr algn="ctr" rtl="0" fontAlgn="b"/>
                      <a:r>
                        <a:rPr lang="fa-IR" sz="1200" b="1" i="0" u="none" strike="noStrike" dirty="0">
                          <a:solidFill>
                            <a:srgbClr val="000000"/>
                          </a:solidFill>
                          <a:latin typeface="Arial"/>
                        </a:rPr>
                        <a:t>10</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CFF"/>
                    </a:solidFill>
                  </a:tcPr>
                </a:tc>
                <a:tc>
                  <a:txBody>
                    <a:bodyPr/>
                    <a:lstStyle/>
                    <a:p>
                      <a:pPr algn="r" rtl="1" fontAlgn="b"/>
                      <a:r>
                        <a:rPr lang="fa-IR" sz="1200" b="1" i="0" u="none" strike="noStrike" dirty="0" smtClean="0">
                          <a:solidFill>
                            <a:srgbClr val="000000"/>
                          </a:solidFill>
                          <a:latin typeface="Arial"/>
                        </a:rPr>
                        <a:t>  جوانرود</a:t>
                      </a:r>
                      <a:endParaRPr lang="fa-IR" sz="1200" b="1" i="0" u="none" strike="noStrike" dirty="0">
                        <a:solidFill>
                          <a:srgbClr val="000000"/>
                        </a:solidFill>
                        <a:latin typeface="Arial"/>
                      </a:endParaRP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CFF"/>
                    </a:solidFill>
                  </a:tcPr>
                </a:tc>
                <a:tc>
                  <a:txBody>
                    <a:bodyPr/>
                    <a:lstStyle/>
                    <a:p>
                      <a:pPr algn="ctr" rtl="0" fontAlgn="b"/>
                      <a:r>
                        <a:rPr lang="fa-IR" sz="1200" b="1" i="0" u="none" strike="noStrike">
                          <a:solidFill>
                            <a:srgbClr val="000000"/>
                          </a:solidFill>
                          <a:latin typeface="Arial"/>
                        </a:rPr>
                        <a:t>*</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CFF"/>
                    </a:solidFill>
                  </a:tcPr>
                </a:tc>
                <a:tc>
                  <a:txBody>
                    <a:bodyPr/>
                    <a:lstStyle/>
                    <a:p>
                      <a:pPr algn="ctr" rtl="0" fontAlgn="b"/>
                      <a:r>
                        <a:rPr lang="fa-IR" sz="1200" b="1" i="0" u="none" strike="noStrike">
                          <a:solidFill>
                            <a:srgbClr val="000000"/>
                          </a:solidFill>
                          <a:latin typeface="Arial"/>
                        </a:rPr>
                        <a:t> </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CFF"/>
                    </a:solidFill>
                  </a:tcPr>
                </a:tc>
                <a:tc>
                  <a:txBody>
                    <a:bodyPr/>
                    <a:lstStyle/>
                    <a:p>
                      <a:pPr algn="ctr" rtl="0" fontAlgn="b"/>
                      <a:r>
                        <a:rPr lang="fa-IR" sz="1200" b="1" i="0" u="none" strike="noStrike">
                          <a:solidFill>
                            <a:srgbClr val="000000"/>
                          </a:solidFill>
                          <a:latin typeface="Arial"/>
                        </a:rPr>
                        <a:t> </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CFF"/>
                    </a:solidFill>
                  </a:tcPr>
                </a:tc>
                <a:tc>
                  <a:txBody>
                    <a:bodyPr/>
                    <a:lstStyle/>
                    <a:p>
                      <a:pPr algn="ctr" rtl="0" fontAlgn="b"/>
                      <a:r>
                        <a:rPr lang="fa-IR" sz="1200" b="1" i="0" u="none" strike="noStrike">
                          <a:solidFill>
                            <a:srgbClr val="000000"/>
                          </a:solidFill>
                          <a:latin typeface="Arial"/>
                        </a:rPr>
                        <a:t>*</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CFF"/>
                    </a:solidFill>
                  </a:tcPr>
                </a:tc>
                <a:tc>
                  <a:txBody>
                    <a:bodyPr/>
                    <a:lstStyle/>
                    <a:p>
                      <a:pPr algn="ctr" rtl="0" fontAlgn="b"/>
                      <a:r>
                        <a:rPr lang="fa-IR" sz="1200" b="1" i="0" u="none" strike="noStrike">
                          <a:solidFill>
                            <a:srgbClr val="000000"/>
                          </a:solidFill>
                          <a:latin typeface="Arial"/>
                        </a:rPr>
                        <a:t> </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CFF"/>
                    </a:solidFill>
                  </a:tcPr>
                </a:tc>
                <a:tc>
                  <a:txBody>
                    <a:bodyPr/>
                    <a:lstStyle/>
                    <a:p>
                      <a:pPr algn="ctr" rtl="0" fontAlgn="b"/>
                      <a:r>
                        <a:rPr lang="fa-IR" sz="1200" b="1" i="0" u="none" strike="noStrike">
                          <a:solidFill>
                            <a:srgbClr val="000000"/>
                          </a:solidFill>
                          <a:latin typeface="Arial"/>
                        </a:rPr>
                        <a:t>*</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CFF"/>
                    </a:solidFill>
                  </a:tcPr>
                </a:tc>
                <a:tc>
                  <a:txBody>
                    <a:bodyPr/>
                    <a:lstStyle/>
                    <a:p>
                      <a:pPr algn="r" rtl="1" fontAlgn="b"/>
                      <a:r>
                        <a:rPr lang="fa-IR" sz="1200" b="1" i="0" u="none" strike="noStrike" dirty="0" smtClean="0">
                          <a:solidFill>
                            <a:srgbClr val="000000"/>
                          </a:solidFill>
                          <a:latin typeface="Arial"/>
                        </a:rPr>
                        <a:t>  شهید </a:t>
                      </a:r>
                      <a:r>
                        <a:rPr lang="fa-IR" sz="1200" b="1" i="0" u="none" strike="noStrike" dirty="0">
                          <a:solidFill>
                            <a:srgbClr val="000000"/>
                          </a:solidFill>
                          <a:latin typeface="Arial"/>
                        </a:rPr>
                        <a:t>مطهری</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CFF"/>
                    </a:solidFill>
                  </a:tcPr>
                </a:tc>
                <a:tc>
                  <a:txBody>
                    <a:bodyPr/>
                    <a:lstStyle/>
                    <a:p>
                      <a:pPr algn="ctr" rtl="0" fontAlgn="b"/>
                      <a:r>
                        <a:rPr lang="fa-IR" sz="1200" b="1" i="0" u="none" strike="noStrike" dirty="0">
                          <a:solidFill>
                            <a:srgbClr val="000000"/>
                          </a:solidFill>
                          <a:latin typeface="Arial"/>
                        </a:rPr>
                        <a:t>326</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CFF"/>
                    </a:solidFill>
                  </a:tcPr>
                </a:tc>
              </a:tr>
              <a:tr h="239809">
                <a:tc>
                  <a:txBody>
                    <a:bodyPr/>
                    <a:lstStyle/>
                    <a:p>
                      <a:pPr algn="ctr" rtl="0" fontAlgn="b"/>
                      <a:r>
                        <a:rPr lang="fa-IR" sz="1200" b="1" i="0" u="none" strike="noStrike" dirty="0">
                          <a:solidFill>
                            <a:srgbClr val="000000"/>
                          </a:solidFill>
                          <a:latin typeface="Arial"/>
                        </a:rPr>
                        <a:t>11</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CFF"/>
                    </a:solidFill>
                  </a:tcPr>
                </a:tc>
                <a:tc>
                  <a:txBody>
                    <a:bodyPr/>
                    <a:lstStyle/>
                    <a:p>
                      <a:pPr algn="r" rtl="1" fontAlgn="b"/>
                      <a:r>
                        <a:rPr lang="fa-IR" sz="1200" b="1" i="0" u="none" strike="noStrike" dirty="0" smtClean="0">
                          <a:solidFill>
                            <a:srgbClr val="000000"/>
                          </a:solidFill>
                          <a:latin typeface="Arial"/>
                        </a:rPr>
                        <a:t>  جوانرود</a:t>
                      </a:r>
                      <a:endParaRPr lang="fa-IR" sz="1200" b="1" i="0" u="none" strike="noStrike" dirty="0">
                        <a:solidFill>
                          <a:srgbClr val="000000"/>
                        </a:solidFill>
                        <a:latin typeface="Arial"/>
                      </a:endParaRP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CFF"/>
                    </a:solidFill>
                  </a:tcPr>
                </a:tc>
                <a:tc>
                  <a:txBody>
                    <a:bodyPr/>
                    <a:lstStyle/>
                    <a:p>
                      <a:pPr algn="ctr" rtl="0" fontAlgn="b"/>
                      <a:r>
                        <a:rPr lang="fa-IR" sz="1200" b="1" i="0" u="none" strike="noStrike" dirty="0">
                          <a:solidFill>
                            <a:srgbClr val="000000"/>
                          </a:solidFill>
                          <a:latin typeface="Arial"/>
                        </a:rPr>
                        <a:t>*</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CFF"/>
                    </a:solidFill>
                  </a:tcPr>
                </a:tc>
                <a:tc>
                  <a:txBody>
                    <a:bodyPr/>
                    <a:lstStyle/>
                    <a:p>
                      <a:pPr algn="ctr" rtl="0" fontAlgn="b"/>
                      <a:r>
                        <a:rPr lang="fa-IR" sz="1200" b="1" i="0" u="none" strike="noStrike" dirty="0">
                          <a:solidFill>
                            <a:srgbClr val="000000"/>
                          </a:solidFill>
                          <a:latin typeface="Arial"/>
                        </a:rPr>
                        <a:t> </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CFF"/>
                    </a:solidFill>
                  </a:tcPr>
                </a:tc>
                <a:tc>
                  <a:txBody>
                    <a:bodyPr/>
                    <a:lstStyle/>
                    <a:p>
                      <a:pPr algn="ctr" rtl="0" fontAlgn="b"/>
                      <a:r>
                        <a:rPr lang="fa-IR" sz="1200" b="1" i="0" u="none" strike="noStrike">
                          <a:solidFill>
                            <a:srgbClr val="000000"/>
                          </a:solidFill>
                          <a:latin typeface="Arial"/>
                        </a:rPr>
                        <a:t>*</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CFF"/>
                    </a:solidFill>
                  </a:tcPr>
                </a:tc>
                <a:tc>
                  <a:txBody>
                    <a:bodyPr/>
                    <a:lstStyle/>
                    <a:p>
                      <a:pPr algn="ctr" rtl="0" fontAlgn="b"/>
                      <a:r>
                        <a:rPr lang="fa-IR" sz="1200" b="1" i="0" u="none" strike="noStrike" dirty="0">
                          <a:solidFill>
                            <a:srgbClr val="000000"/>
                          </a:solidFill>
                          <a:latin typeface="Arial"/>
                        </a:rPr>
                        <a:t> </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CFF"/>
                    </a:solidFill>
                  </a:tcPr>
                </a:tc>
                <a:tc>
                  <a:txBody>
                    <a:bodyPr/>
                    <a:lstStyle/>
                    <a:p>
                      <a:pPr algn="ctr" rtl="0" fontAlgn="b"/>
                      <a:r>
                        <a:rPr lang="fa-IR" sz="1200" b="1" i="0" u="none" strike="noStrike" dirty="0">
                          <a:solidFill>
                            <a:srgbClr val="000000"/>
                          </a:solidFill>
                          <a:latin typeface="Arial"/>
                        </a:rPr>
                        <a:t>*</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CFF"/>
                    </a:solidFill>
                  </a:tcPr>
                </a:tc>
                <a:tc>
                  <a:txBody>
                    <a:bodyPr/>
                    <a:lstStyle/>
                    <a:p>
                      <a:pPr algn="ctr" rtl="0" fontAlgn="b"/>
                      <a:r>
                        <a:rPr lang="fa-IR" sz="1200" b="1" i="0" u="none" strike="noStrike" dirty="0">
                          <a:solidFill>
                            <a:srgbClr val="000000"/>
                          </a:solidFill>
                          <a:latin typeface="Arial"/>
                        </a:rPr>
                        <a:t>*</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CFF"/>
                    </a:solidFill>
                  </a:tcPr>
                </a:tc>
                <a:tc>
                  <a:txBody>
                    <a:bodyPr/>
                    <a:lstStyle/>
                    <a:p>
                      <a:pPr algn="r" rtl="1" fontAlgn="b"/>
                      <a:r>
                        <a:rPr lang="fa-IR" sz="1200" b="1" i="0" u="none" strike="noStrike" dirty="0" smtClean="0">
                          <a:solidFill>
                            <a:srgbClr val="000000"/>
                          </a:solidFill>
                          <a:latin typeface="Arial"/>
                        </a:rPr>
                        <a:t>  میلاد(مختلط</a:t>
                      </a:r>
                      <a:r>
                        <a:rPr lang="fa-IR" sz="1200" b="1" i="0" u="none" strike="noStrike" dirty="0">
                          <a:solidFill>
                            <a:srgbClr val="000000"/>
                          </a:solidFill>
                          <a:latin typeface="Arial"/>
                        </a:rPr>
                        <a:t>)</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CFF"/>
                    </a:solidFill>
                  </a:tcPr>
                </a:tc>
                <a:tc>
                  <a:txBody>
                    <a:bodyPr/>
                    <a:lstStyle/>
                    <a:p>
                      <a:pPr algn="ctr" rtl="0" fontAlgn="b"/>
                      <a:r>
                        <a:rPr lang="fa-IR" sz="1200" b="1" i="0" u="none" strike="noStrike" dirty="0">
                          <a:solidFill>
                            <a:srgbClr val="000000"/>
                          </a:solidFill>
                          <a:latin typeface="Arial"/>
                        </a:rPr>
                        <a:t>274</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CFF"/>
                    </a:solidFill>
                  </a:tcPr>
                </a:tc>
              </a:tr>
              <a:tr h="239809">
                <a:tc>
                  <a:txBody>
                    <a:bodyPr/>
                    <a:lstStyle/>
                    <a:p>
                      <a:pPr algn="ctr" rtl="0" fontAlgn="b"/>
                      <a:r>
                        <a:rPr lang="fa-IR" sz="1200" b="1" i="0" u="none" strike="noStrike" dirty="0">
                          <a:solidFill>
                            <a:srgbClr val="000000"/>
                          </a:solidFill>
                          <a:latin typeface="Arial"/>
                        </a:rPr>
                        <a:t>12</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rtl="1" fontAlgn="b"/>
                      <a:r>
                        <a:rPr lang="fa-IR" sz="1200" b="1" i="0" u="none" strike="noStrike" dirty="0" smtClean="0">
                          <a:solidFill>
                            <a:srgbClr val="000000"/>
                          </a:solidFill>
                          <a:latin typeface="Arial"/>
                        </a:rPr>
                        <a:t>  اسلام </a:t>
                      </a:r>
                      <a:r>
                        <a:rPr lang="fa-IR" sz="1200" b="1" i="0" u="none" strike="noStrike" dirty="0">
                          <a:solidFill>
                            <a:srgbClr val="000000"/>
                          </a:solidFill>
                          <a:latin typeface="Arial"/>
                        </a:rPr>
                        <a:t>آباد</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fa-IR" sz="1200" b="1" i="0" u="none" strike="noStrike">
                          <a:solidFill>
                            <a:srgbClr val="000000"/>
                          </a:solidFill>
                          <a:latin typeface="Arial"/>
                        </a:rPr>
                        <a:t>*</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fa-IR" sz="1200" b="1" i="0" u="none" strike="noStrike">
                          <a:solidFill>
                            <a:srgbClr val="000000"/>
                          </a:solidFill>
                          <a:latin typeface="Arial"/>
                        </a:rPr>
                        <a:t> </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fa-IR" sz="1200" b="1" i="0" u="none" strike="noStrike">
                          <a:solidFill>
                            <a:srgbClr val="000000"/>
                          </a:solidFill>
                          <a:latin typeface="Arial"/>
                        </a:rPr>
                        <a:t>*</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fa-IR" sz="1200" b="1" i="0" u="none" strike="noStrike">
                          <a:solidFill>
                            <a:srgbClr val="000000"/>
                          </a:solidFill>
                          <a:latin typeface="Arial"/>
                        </a:rPr>
                        <a:t> </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fa-IR" sz="1200" b="1" i="0" u="none" strike="noStrike">
                          <a:solidFill>
                            <a:srgbClr val="000000"/>
                          </a:solidFill>
                          <a:latin typeface="Arial"/>
                        </a:rPr>
                        <a:t> </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fa-IR" sz="1200" b="1" i="0" u="none" strike="noStrike">
                          <a:solidFill>
                            <a:srgbClr val="000000"/>
                          </a:solidFill>
                          <a:latin typeface="Arial"/>
                        </a:rPr>
                        <a:t>*</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rtl="1" fontAlgn="b"/>
                      <a:r>
                        <a:rPr lang="fa-IR" sz="1200" b="1" i="0" u="none" strike="noStrike" dirty="0" smtClean="0">
                          <a:solidFill>
                            <a:srgbClr val="000000"/>
                          </a:solidFill>
                          <a:latin typeface="Arial"/>
                        </a:rPr>
                        <a:t>  خلیج </a:t>
                      </a:r>
                      <a:r>
                        <a:rPr lang="fa-IR" sz="1200" b="1" i="0" u="none" strike="noStrike" dirty="0">
                          <a:solidFill>
                            <a:srgbClr val="000000"/>
                          </a:solidFill>
                          <a:latin typeface="Arial"/>
                        </a:rPr>
                        <a:t>فارس</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fa-IR" sz="1200" b="1" i="0" u="none" strike="noStrike" dirty="0">
                          <a:solidFill>
                            <a:srgbClr val="000000"/>
                          </a:solidFill>
                          <a:latin typeface="Arial"/>
                        </a:rPr>
                        <a:t>287</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239809">
                <a:tc>
                  <a:txBody>
                    <a:bodyPr/>
                    <a:lstStyle/>
                    <a:p>
                      <a:pPr algn="ctr" rtl="0" fontAlgn="b"/>
                      <a:r>
                        <a:rPr lang="fa-IR" sz="1200" b="1" i="0" u="none" strike="noStrike" dirty="0">
                          <a:solidFill>
                            <a:srgbClr val="000000"/>
                          </a:solidFill>
                          <a:latin typeface="Arial"/>
                        </a:rPr>
                        <a:t>13</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rtl="1" fontAlgn="b"/>
                      <a:r>
                        <a:rPr lang="fa-IR" sz="1200" b="1" i="0" u="none" strike="noStrike" dirty="0" smtClean="0">
                          <a:solidFill>
                            <a:srgbClr val="000000"/>
                          </a:solidFill>
                          <a:latin typeface="Arial"/>
                        </a:rPr>
                        <a:t>  اسلام </a:t>
                      </a:r>
                      <a:r>
                        <a:rPr lang="fa-IR" sz="1200" b="1" i="0" u="none" strike="noStrike" dirty="0">
                          <a:solidFill>
                            <a:srgbClr val="000000"/>
                          </a:solidFill>
                          <a:latin typeface="Arial"/>
                        </a:rPr>
                        <a:t>آباد</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fa-IR" sz="1200" b="1" i="0" u="none" strike="noStrike" dirty="0">
                          <a:solidFill>
                            <a:srgbClr val="000000"/>
                          </a:solidFill>
                          <a:latin typeface="Arial"/>
                        </a:rPr>
                        <a:t>*</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fa-IR" sz="1200" b="1" i="0" u="none" strike="noStrike">
                          <a:solidFill>
                            <a:srgbClr val="000000"/>
                          </a:solidFill>
                          <a:latin typeface="Arial"/>
                        </a:rPr>
                        <a:t> </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fa-IR" sz="1200" b="1" i="0" u="none" strike="noStrike" dirty="0">
                          <a:solidFill>
                            <a:srgbClr val="000000"/>
                          </a:solidFill>
                          <a:latin typeface="Arial"/>
                        </a:rPr>
                        <a:t> </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fa-IR" sz="1200" b="1" i="0" u="none" strike="noStrike" dirty="0">
                          <a:solidFill>
                            <a:srgbClr val="000000"/>
                          </a:solidFill>
                          <a:latin typeface="Arial"/>
                        </a:rPr>
                        <a:t>*</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fa-IR" sz="1200" b="1" i="0" u="none" strike="noStrike" dirty="0">
                          <a:solidFill>
                            <a:srgbClr val="000000"/>
                          </a:solidFill>
                          <a:latin typeface="Arial"/>
                        </a:rPr>
                        <a:t> </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fa-IR" sz="1200" b="1" i="0" u="none" strike="noStrike" dirty="0">
                          <a:solidFill>
                            <a:srgbClr val="000000"/>
                          </a:solidFill>
                          <a:latin typeface="Arial"/>
                        </a:rPr>
                        <a:t>*</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rtl="1" fontAlgn="b"/>
                      <a:r>
                        <a:rPr lang="fa-IR" sz="1200" b="1" i="0" u="none" strike="noStrike" dirty="0" smtClean="0">
                          <a:solidFill>
                            <a:srgbClr val="000000"/>
                          </a:solidFill>
                          <a:latin typeface="Arial"/>
                        </a:rPr>
                        <a:t>  رهبر</a:t>
                      </a:r>
                      <a:endParaRPr lang="fa-IR" sz="1200" b="1" i="0" u="none" strike="noStrike" dirty="0">
                        <a:solidFill>
                          <a:srgbClr val="000000"/>
                        </a:solidFill>
                        <a:latin typeface="Arial"/>
                      </a:endParaRP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fa-IR" sz="1200" b="1" i="0" u="none" strike="noStrike" dirty="0">
                          <a:solidFill>
                            <a:srgbClr val="000000"/>
                          </a:solidFill>
                          <a:latin typeface="Arial"/>
                        </a:rPr>
                        <a:t>156</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239809">
                <a:tc>
                  <a:txBody>
                    <a:bodyPr/>
                    <a:lstStyle/>
                    <a:p>
                      <a:pPr algn="ctr" rtl="0" fontAlgn="b"/>
                      <a:r>
                        <a:rPr lang="fa-IR" sz="1200" b="1" i="0" u="none" strike="noStrike" dirty="0">
                          <a:solidFill>
                            <a:srgbClr val="000000"/>
                          </a:solidFill>
                          <a:latin typeface="Arial"/>
                        </a:rPr>
                        <a:t>14</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FF"/>
                    </a:solidFill>
                  </a:tcPr>
                </a:tc>
                <a:tc>
                  <a:txBody>
                    <a:bodyPr/>
                    <a:lstStyle/>
                    <a:p>
                      <a:pPr algn="r" rtl="1" fontAlgn="b"/>
                      <a:r>
                        <a:rPr lang="fa-IR" sz="1200" b="1" i="0" u="none" strike="noStrike" dirty="0" smtClean="0">
                          <a:solidFill>
                            <a:srgbClr val="000000"/>
                          </a:solidFill>
                          <a:latin typeface="Arial"/>
                        </a:rPr>
                        <a:t>  پاوه</a:t>
                      </a:r>
                      <a:endParaRPr lang="fa-IR" sz="1200" b="1" i="0" u="none" strike="noStrike" dirty="0">
                        <a:solidFill>
                          <a:srgbClr val="000000"/>
                        </a:solidFill>
                        <a:latin typeface="Arial"/>
                      </a:endParaRP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FF"/>
                    </a:solidFill>
                  </a:tcPr>
                </a:tc>
                <a:tc>
                  <a:txBody>
                    <a:bodyPr/>
                    <a:lstStyle/>
                    <a:p>
                      <a:pPr algn="ctr" rtl="0" fontAlgn="b"/>
                      <a:r>
                        <a:rPr lang="fa-IR" sz="1200" b="1" i="0" u="none" strike="noStrike">
                          <a:solidFill>
                            <a:srgbClr val="000000"/>
                          </a:solidFill>
                          <a:latin typeface="Arial"/>
                        </a:rPr>
                        <a:t> </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FF"/>
                    </a:solidFill>
                  </a:tcPr>
                </a:tc>
                <a:tc>
                  <a:txBody>
                    <a:bodyPr/>
                    <a:lstStyle/>
                    <a:p>
                      <a:pPr algn="ctr" rtl="0" fontAlgn="b"/>
                      <a:r>
                        <a:rPr lang="fa-IR" sz="1200" b="1" i="0" u="none" strike="noStrike" dirty="0">
                          <a:solidFill>
                            <a:srgbClr val="000000"/>
                          </a:solidFill>
                          <a:latin typeface="Arial"/>
                        </a:rPr>
                        <a:t>*</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FF"/>
                    </a:solidFill>
                  </a:tcPr>
                </a:tc>
                <a:tc>
                  <a:txBody>
                    <a:bodyPr/>
                    <a:lstStyle/>
                    <a:p>
                      <a:pPr algn="ctr" rtl="0" fontAlgn="b"/>
                      <a:r>
                        <a:rPr lang="fa-IR" sz="1200" b="1" i="0" u="none" strike="noStrike" dirty="0">
                          <a:solidFill>
                            <a:srgbClr val="000000"/>
                          </a:solidFill>
                          <a:latin typeface="Arial"/>
                        </a:rPr>
                        <a:t> </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FF"/>
                    </a:solidFill>
                  </a:tcPr>
                </a:tc>
                <a:tc>
                  <a:txBody>
                    <a:bodyPr/>
                    <a:lstStyle/>
                    <a:p>
                      <a:pPr algn="ctr" rtl="0" fontAlgn="b"/>
                      <a:r>
                        <a:rPr lang="fa-IR" sz="1200" b="1" i="0" u="none" strike="noStrike" dirty="0">
                          <a:solidFill>
                            <a:srgbClr val="000000"/>
                          </a:solidFill>
                          <a:latin typeface="Arial"/>
                        </a:rPr>
                        <a:t>*</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FF"/>
                    </a:solidFill>
                  </a:tcPr>
                </a:tc>
                <a:tc>
                  <a:txBody>
                    <a:bodyPr/>
                    <a:lstStyle/>
                    <a:p>
                      <a:pPr algn="ctr" rtl="0" fontAlgn="b"/>
                      <a:r>
                        <a:rPr lang="fa-IR" sz="1200" b="1" i="0" u="none" strike="noStrike">
                          <a:solidFill>
                            <a:srgbClr val="000000"/>
                          </a:solidFill>
                          <a:latin typeface="Arial"/>
                        </a:rPr>
                        <a:t>*</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FF"/>
                    </a:solidFill>
                  </a:tcPr>
                </a:tc>
                <a:tc>
                  <a:txBody>
                    <a:bodyPr/>
                    <a:lstStyle/>
                    <a:p>
                      <a:pPr algn="ctr" rtl="0" fontAlgn="b"/>
                      <a:r>
                        <a:rPr lang="fa-IR" sz="1200" b="1" i="0" u="none" strike="noStrike" dirty="0">
                          <a:solidFill>
                            <a:srgbClr val="000000"/>
                          </a:solidFill>
                          <a:latin typeface="Arial"/>
                        </a:rPr>
                        <a:t> </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FF"/>
                    </a:solidFill>
                  </a:tcPr>
                </a:tc>
                <a:tc>
                  <a:txBody>
                    <a:bodyPr/>
                    <a:lstStyle/>
                    <a:p>
                      <a:pPr algn="r" rtl="1" fontAlgn="b"/>
                      <a:r>
                        <a:rPr lang="fa-IR" sz="1200" b="1" i="0" u="none" strike="noStrike" dirty="0" smtClean="0">
                          <a:solidFill>
                            <a:srgbClr val="000000"/>
                          </a:solidFill>
                          <a:latin typeface="Arial"/>
                        </a:rPr>
                        <a:t>  عصمت  </a:t>
                      </a:r>
                      <a:r>
                        <a:rPr lang="fa-IR" sz="1200" b="1" i="0" u="none" strike="noStrike" dirty="0">
                          <a:solidFill>
                            <a:srgbClr val="000000"/>
                          </a:solidFill>
                          <a:latin typeface="Arial"/>
                        </a:rPr>
                        <a:t>دوریسان</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FF"/>
                    </a:solidFill>
                  </a:tcPr>
                </a:tc>
                <a:tc>
                  <a:txBody>
                    <a:bodyPr/>
                    <a:lstStyle/>
                    <a:p>
                      <a:pPr algn="ctr" rtl="0" fontAlgn="b"/>
                      <a:r>
                        <a:rPr lang="fa-IR" sz="1200" b="1" i="0" u="none" strike="noStrike" dirty="0">
                          <a:solidFill>
                            <a:srgbClr val="000000"/>
                          </a:solidFill>
                          <a:latin typeface="Arial"/>
                        </a:rPr>
                        <a:t>71</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FF"/>
                    </a:solidFill>
                  </a:tcPr>
                </a:tc>
              </a:tr>
              <a:tr h="239809">
                <a:tc>
                  <a:txBody>
                    <a:bodyPr/>
                    <a:lstStyle/>
                    <a:p>
                      <a:pPr algn="ctr" rtl="0" fontAlgn="b"/>
                      <a:r>
                        <a:rPr lang="fa-IR" sz="1200" b="1" i="0" u="none" strike="noStrike" dirty="0">
                          <a:solidFill>
                            <a:srgbClr val="000000"/>
                          </a:solidFill>
                          <a:latin typeface="Arial"/>
                        </a:rPr>
                        <a:t>15</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FFCC"/>
                    </a:solidFill>
                  </a:tcPr>
                </a:tc>
                <a:tc>
                  <a:txBody>
                    <a:bodyPr/>
                    <a:lstStyle/>
                    <a:p>
                      <a:pPr algn="r" rtl="1" fontAlgn="b"/>
                      <a:r>
                        <a:rPr lang="fa-IR" sz="1200" b="1" i="0" u="none" strike="noStrike" dirty="0" smtClean="0">
                          <a:solidFill>
                            <a:srgbClr val="000000"/>
                          </a:solidFill>
                          <a:latin typeface="Arial"/>
                        </a:rPr>
                        <a:t>  صحنه</a:t>
                      </a:r>
                      <a:endParaRPr lang="fa-IR" sz="1200" b="1" i="0" u="none" strike="noStrike" dirty="0">
                        <a:solidFill>
                          <a:srgbClr val="000000"/>
                        </a:solidFill>
                        <a:latin typeface="Arial"/>
                      </a:endParaRP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FFCC"/>
                    </a:solidFill>
                  </a:tcPr>
                </a:tc>
                <a:tc>
                  <a:txBody>
                    <a:bodyPr/>
                    <a:lstStyle/>
                    <a:p>
                      <a:pPr algn="ctr" rtl="0" fontAlgn="b"/>
                      <a:r>
                        <a:rPr lang="fa-IR" sz="1200" b="1" i="0" u="none" strike="noStrike" dirty="0">
                          <a:solidFill>
                            <a:srgbClr val="000000"/>
                          </a:solidFill>
                          <a:latin typeface="Arial"/>
                        </a:rPr>
                        <a:t>*</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FFCC"/>
                    </a:solidFill>
                  </a:tcPr>
                </a:tc>
                <a:tc>
                  <a:txBody>
                    <a:bodyPr/>
                    <a:lstStyle/>
                    <a:p>
                      <a:pPr algn="ctr" rtl="0" fontAlgn="b"/>
                      <a:r>
                        <a:rPr lang="fa-IR" sz="1200" b="1" i="0" u="none" strike="noStrike" dirty="0">
                          <a:solidFill>
                            <a:srgbClr val="000000"/>
                          </a:solidFill>
                          <a:latin typeface="Arial"/>
                        </a:rPr>
                        <a:t> </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FFCC"/>
                    </a:solidFill>
                  </a:tcPr>
                </a:tc>
                <a:tc>
                  <a:txBody>
                    <a:bodyPr/>
                    <a:lstStyle/>
                    <a:p>
                      <a:pPr algn="ctr" rtl="0" fontAlgn="b"/>
                      <a:r>
                        <a:rPr lang="fa-IR" sz="1200" b="1" i="0" u="none" strike="noStrike" dirty="0">
                          <a:solidFill>
                            <a:srgbClr val="000000"/>
                          </a:solidFill>
                          <a:latin typeface="Arial"/>
                        </a:rPr>
                        <a:t> </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FFCC"/>
                    </a:solidFill>
                  </a:tcPr>
                </a:tc>
                <a:tc>
                  <a:txBody>
                    <a:bodyPr/>
                    <a:lstStyle/>
                    <a:p>
                      <a:pPr algn="ctr" rtl="0" fontAlgn="b"/>
                      <a:r>
                        <a:rPr lang="fa-IR" sz="1200" b="1" i="0" u="none" strike="noStrike">
                          <a:solidFill>
                            <a:srgbClr val="000000"/>
                          </a:solidFill>
                          <a:latin typeface="Arial"/>
                        </a:rPr>
                        <a:t>*</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FFCC"/>
                    </a:solidFill>
                  </a:tcPr>
                </a:tc>
                <a:tc>
                  <a:txBody>
                    <a:bodyPr/>
                    <a:lstStyle/>
                    <a:p>
                      <a:pPr algn="ctr" rtl="0" fontAlgn="b"/>
                      <a:r>
                        <a:rPr lang="fa-IR" sz="1200" b="1" i="0" u="none" strike="noStrike">
                          <a:solidFill>
                            <a:srgbClr val="000000"/>
                          </a:solidFill>
                          <a:latin typeface="Arial"/>
                        </a:rPr>
                        <a:t>*</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FFCC"/>
                    </a:solidFill>
                  </a:tcPr>
                </a:tc>
                <a:tc>
                  <a:txBody>
                    <a:bodyPr/>
                    <a:lstStyle/>
                    <a:p>
                      <a:pPr algn="ctr" rtl="0" fontAlgn="b"/>
                      <a:r>
                        <a:rPr lang="fa-IR" sz="1200" b="1" i="0" u="none" strike="noStrike">
                          <a:solidFill>
                            <a:srgbClr val="000000"/>
                          </a:solidFill>
                          <a:latin typeface="Arial"/>
                        </a:rPr>
                        <a:t> </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FFCC"/>
                    </a:solidFill>
                  </a:tcPr>
                </a:tc>
                <a:tc>
                  <a:txBody>
                    <a:bodyPr/>
                    <a:lstStyle/>
                    <a:p>
                      <a:pPr algn="r" rtl="1" fontAlgn="b"/>
                      <a:r>
                        <a:rPr lang="fa-IR" sz="1200" b="1" i="0" u="none" strike="noStrike" dirty="0" smtClean="0">
                          <a:solidFill>
                            <a:srgbClr val="000000"/>
                          </a:solidFill>
                          <a:latin typeface="Arial"/>
                        </a:rPr>
                        <a:t>  نمونه </a:t>
                      </a:r>
                      <a:r>
                        <a:rPr lang="fa-IR" sz="1200" b="1" i="0" u="none" strike="noStrike" dirty="0">
                          <a:solidFill>
                            <a:srgbClr val="000000"/>
                          </a:solidFill>
                          <a:latin typeface="Arial"/>
                        </a:rPr>
                        <a:t>دولتی رضوان</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FFCC"/>
                    </a:solidFill>
                  </a:tcPr>
                </a:tc>
                <a:tc>
                  <a:txBody>
                    <a:bodyPr/>
                    <a:lstStyle/>
                    <a:p>
                      <a:pPr algn="ctr" rtl="0" fontAlgn="b"/>
                      <a:r>
                        <a:rPr lang="fa-IR" sz="1200" b="1" i="0" u="none" strike="noStrike" dirty="0">
                          <a:solidFill>
                            <a:srgbClr val="000000"/>
                          </a:solidFill>
                          <a:latin typeface="Arial"/>
                        </a:rPr>
                        <a:t>190</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FFCC"/>
                    </a:solidFill>
                  </a:tcPr>
                </a:tc>
              </a:tr>
              <a:tr h="239809">
                <a:tc>
                  <a:txBody>
                    <a:bodyPr/>
                    <a:lstStyle/>
                    <a:p>
                      <a:pPr algn="ctr" rtl="0" fontAlgn="b"/>
                      <a:r>
                        <a:rPr lang="fa-IR" sz="1200" b="1" i="0" u="none" strike="noStrike">
                          <a:solidFill>
                            <a:srgbClr val="000000"/>
                          </a:solidFill>
                          <a:latin typeface="Arial"/>
                        </a:rPr>
                        <a:t>16</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FFCC"/>
                    </a:solidFill>
                  </a:tcPr>
                </a:tc>
                <a:tc>
                  <a:txBody>
                    <a:bodyPr/>
                    <a:lstStyle/>
                    <a:p>
                      <a:pPr algn="r" rtl="1" fontAlgn="b"/>
                      <a:r>
                        <a:rPr lang="fa-IR" sz="1200" b="1" i="0" u="none" strike="noStrike" dirty="0" smtClean="0">
                          <a:solidFill>
                            <a:srgbClr val="000000"/>
                          </a:solidFill>
                          <a:latin typeface="Arial"/>
                        </a:rPr>
                        <a:t>  صحنه</a:t>
                      </a:r>
                      <a:endParaRPr lang="fa-IR" sz="1200" b="1" i="0" u="none" strike="noStrike" dirty="0">
                        <a:solidFill>
                          <a:srgbClr val="000000"/>
                        </a:solidFill>
                        <a:latin typeface="Arial"/>
                      </a:endParaRP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FFCC"/>
                    </a:solidFill>
                  </a:tcPr>
                </a:tc>
                <a:tc>
                  <a:txBody>
                    <a:bodyPr/>
                    <a:lstStyle/>
                    <a:p>
                      <a:pPr algn="ctr" rtl="0" fontAlgn="b"/>
                      <a:r>
                        <a:rPr lang="fa-IR" sz="1200" b="1" i="0" u="none" strike="noStrike">
                          <a:solidFill>
                            <a:srgbClr val="000000"/>
                          </a:solidFill>
                          <a:latin typeface="Arial"/>
                        </a:rPr>
                        <a:t> </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FFCC"/>
                    </a:solidFill>
                  </a:tcPr>
                </a:tc>
                <a:tc>
                  <a:txBody>
                    <a:bodyPr/>
                    <a:lstStyle/>
                    <a:p>
                      <a:pPr algn="ctr" rtl="0" fontAlgn="b"/>
                      <a:r>
                        <a:rPr lang="fa-IR" sz="1200" b="1" i="0" u="none" strike="noStrike">
                          <a:solidFill>
                            <a:srgbClr val="000000"/>
                          </a:solidFill>
                          <a:latin typeface="Arial"/>
                        </a:rPr>
                        <a:t>*</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FFCC"/>
                    </a:solidFill>
                  </a:tcPr>
                </a:tc>
                <a:tc>
                  <a:txBody>
                    <a:bodyPr/>
                    <a:lstStyle/>
                    <a:p>
                      <a:pPr algn="ctr" rtl="0" fontAlgn="b"/>
                      <a:r>
                        <a:rPr lang="fa-IR" sz="1200" b="1" i="0" u="none" strike="noStrike" dirty="0">
                          <a:solidFill>
                            <a:srgbClr val="000000"/>
                          </a:solidFill>
                          <a:latin typeface="Arial"/>
                        </a:rPr>
                        <a:t> </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FFCC"/>
                    </a:solidFill>
                  </a:tcPr>
                </a:tc>
                <a:tc>
                  <a:txBody>
                    <a:bodyPr/>
                    <a:lstStyle/>
                    <a:p>
                      <a:pPr algn="ctr" rtl="0" fontAlgn="b"/>
                      <a:r>
                        <a:rPr lang="fa-IR" sz="1200" b="1" i="0" u="none" strike="noStrike" dirty="0">
                          <a:solidFill>
                            <a:srgbClr val="000000"/>
                          </a:solidFill>
                          <a:latin typeface="Arial"/>
                        </a:rPr>
                        <a:t>*</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FFCC"/>
                    </a:solidFill>
                  </a:tcPr>
                </a:tc>
                <a:tc>
                  <a:txBody>
                    <a:bodyPr/>
                    <a:lstStyle/>
                    <a:p>
                      <a:pPr algn="ctr" rtl="0" fontAlgn="b"/>
                      <a:r>
                        <a:rPr lang="fa-IR" sz="1200" b="1" i="0" u="none" strike="noStrike">
                          <a:solidFill>
                            <a:srgbClr val="000000"/>
                          </a:solidFill>
                          <a:latin typeface="Arial"/>
                        </a:rPr>
                        <a:t> </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FFCC"/>
                    </a:solidFill>
                  </a:tcPr>
                </a:tc>
                <a:tc>
                  <a:txBody>
                    <a:bodyPr/>
                    <a:lstStyle/>
                    <a:p>
                      <a:pPr algn="ctr" rtl="0" fontAlgn="b"/>
                      <a:r>
                        <a:rPr lang="fa-IR" sz="1200" b="1" i="0" u="none" strike="noStrike">
                          <a:solidFill>
                            <a:srgbClr val="000000"/>
                          </a:solidFill>
                          <a:latin typeface="Arial"/>
                        </a:rPr>
                        <a:t>*</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FFCC"/>
                    </a:solidFill>
                  </a:tcPr>
                </a:tc>
                <a:tc>
                  <a:txBody>
                    <a:bodyPr/>
                    <a:lstStyle/>
                    <a:p>
                      <a:pPr algn="r" rtl="1" fontAlgn="b"/>
                      <a:r>
                        <a:rPr lang="fa-IR" sz="1200" b="1" i="0" u="none" strike="noStrike" dirty="0" smtClean="0">
                          <a:solidFill>
                            <a:srgbClr val="000000"/>
                          </a:solidFill>
                          <a:latin typeface="Arial"/>
                        </a:rPr>
                        <a:t>  استقلال</a:t>
                      </a:r>
                      <a:endParaRPr lang="fa-IR" sz="1200" b="1" i="0" u="none" strike="noStrike" dirty="0">
                        <a:solidFill>
                          <a:srgbClr val="000000"/>
                        </a:solidFill>
                        <a:latin typeface="Arial"/>
                      </a:endParaRP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FFCC"/>
                    </a:solidFill>
                  </a:tcPr>
                </a:tc>
                <a:tc>
                  <a:txBody>
                    <a:bodyPr/>
                    <a:lstStyle/>
                    <a:p>
                      <a:pPr algn="ctr" rtl="0" fontAlgn="b"/>
                      <a:r>
                        <a:rPr lang="fa-IR" sz="1200" b="1" i="0" u="none" strike="noStrike" dirty="0">
                          <a:solidFill>
                            <a:srgbClr val="000000"/>
                          </a:solidFill>
                          <a:latin typeface="Arial"/>
                        </a:rPr>
                        <a:t>54</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FFCC"/>
                    </a:solidFill>
                  </a:tcPr>
                </a:tc>
              </a:tr>
              <a:tr h="239809">
                <a:tc>
                  <a:txBody>
                    <a:bodyPr/>
                    <a:lstStyle/>
                    <a:p>
                      <a:pPr algn="ctr" rtl="0" fontAlgn="b"/>
                      <a:r>
                        <a:rPr lang="fa-IR" sz="1200" b="1" i="0" u="none" strike="noStrike" dirty="0">
                          <a:solidFill>
                            <a:srgbClr val="000000"/>
                          </a:solidFill>
                          <a:latin typeface="Arial"/>
                        </a:rPr>
                        <a:t>17</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r" rtl="1" fontAlgn="b"/>
                      <a:r>
                        <a:rPr lang="fa-IR" sz="1200" b="1" i="0" u="none" strike="noStrike" dirty="0" smtClean="0">
                          <a:solidFill>
                            <a:srgbClr val="000000"/>
                          </a:solidFill>
                          <a:latin typeface="Arial"/>
                        </a:rPr>
                        <a:t>  کنگاور</a:t>
                      </a:r>
                      <a:endParaRPr lang="fa-IR" sz="1200" b="1" i="0" u="none" strike="noStrike" dirty="0">
                        <a:solidFill>
                          <a:srgbClr val="000000"/>
                        </a:solidFill>
                        <a:latin typeface="Arial"/>
                      </a:endParaRP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rtl="0" fontAlgn="b"/>
                      <a:r>
                        <a:rPr lang="fa-IR" sz="1200" b="1" i="0" u="none" strike="noStrike">
                          <a:solidFill>
                            <a:srgbClr val="000000"/>
                          </a:solidFill>
                          <a:latin typeface="Arial"/>
                        </a:rPr>
                        <a:t>*</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rtl="0" fontAlgn="b"/>
                      <a:r>
                        <a:rPr lang="fa-IR" sz="1200" b="1" i="0" u="none" strike="noStrike">
                          <a:solidFill>
                            <a:srgbClr val="000000"/>
                          </a:solidFill>
                          <a:latin typeface="Arial"/>
                        </a:rPr>
                        <a:t> </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rtl="0" fontAlgn="b"/>
                      <a:r>
                        <a:rPr lang="fa-IR" sz="1200" b="1" i="0" u="none" strike="noStrike">
                          <a:solidFill>
                            <a:srgbClr val="000000"/>
                          </a:solidFill>
                          <a:latin typeface="Arial"/>
                        </a:rPr>
                        <a:t>*</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rtl="0" fontAlgn="b"/>
                      <a:r>
                        <a:rPr lang="fa-IR" sz="1200" b="1" i="0" u="none" strike="noStrike" dirty="0">
                          <a:solidFill>
                            <a:srgbClr val="000000"/>
                          </a:solidFill>
                          <a:latin typeface="Arial"/>
                        </a:rPr>
                        <a:t> </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rtl="0" fontAlgn="b"/>
                      <a:r>
                        <a:rPr lang="fa-IR" sz="1200" b="1" i="0" u="none" strike="noStrike" dirty="0">
                          <a:solidFill>
                            <a:srgbClr val="000000"/>
                          </a:solidFill>
                          <a:latin typeface="Arial"/>
                        </a:rPr>
                        <a:t>*</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rtl="0" fontAlgn="b"/>
                      <a:r>
                        <a:rPr lang="fa-IR" sz="1200" b="1" i="0" u="none" strike="noStrike" dirty="0">
                          <a:solidFill>
                            <a:srgbClr val="000000"/>
                          </a:solidFill>
                          <a:latin typeface="Arial"/>
                        </a:rPr>
                        <a:t> </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r" rtl="1" fontAlgn="b"/>
                      <a:r>
                        <a:rPr lang="fa-IR" sz="1200" b="1" i="0" u="none" strike="noStrike" dirty="0" smtClean="0">
                          <a:solidFill>
                            <a:srgbClr val="000000"/>
                          </a:solidFill>
                          <a:latin typeface="Arial"/>
                        </a:rPr>
                        <a:t>  زینب </a:t>
                      </a:r>
                      <a:r>
                        <a:rPr lang="fa-IR" sz="1200" b="1" i="0" u="none" strike="noStrike" dirty="0">
                          <a:solidFill>
                            <a:srgbClr val="000000"/>
                          </a:solidFill>
                          <a:latin typeface="Arial"/>
                        </a:rPr>
                        <a:t>کبری(محسن توسلی)</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rtl="0" fontAlgn="b"/>
                      <a:r>
                        <a:rPr lang="fa-IR" sz="1200" b="1" i="0" u="none" strike="noStrike" dirty="0">
                          <a:solidFill>
                            <a:srgbClr val="000000"/>
                          </a:solidFill>
                          <a:latin typeface="Arial"/>
                        </a:rPr>
                        <a:t>229</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r>
              <a:tr h="239809">
                <a:tc>
                  <a:txBody>
                    <a:bodyPr/>
                    <a:lstStyle/>
                    <a:p>
                      <a:pPr algn="ctr" rtl="0" fontAlgn="b"/>
                      <a:r>
                        <a:rPr lang="fa-IR" sz="1200" b="1" i="0" u="none" strike="noStrike" dirty="0">
                          <a:solidFill>
                            <a:srgbClr val="000000"/>
                          </a:solidFill>
                          <a:latin typeface="Arial"/>
                        </a:rPr>
                        <a:t>18</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r" rtl="1" fontAlgn="b"/>
                      <a:r>
                        <a:rPr lang="fa-IR" sz="1200" b="1" i="0" u="none" strike="noStrike" dirty="0" smtClean="0">
                          <a:solidFill>
                            <a:srgbClr val="000000"/>
                          </a:solidFill>
                          <a:latin typeface="Arial"/>
                        </a:rPr>
                        <a:t>  کنگاور</a:t>
                      </a:r>
                      <a:endParaRPr lang="fa-IR" sz="1200" b="1" i="0" u="none" strike="noStrike" dirty="0">
                        <a:solidFill>
                          <a:srgbClr val="000000"/>
                        </a:solidFill>
                        <a:latin typeface="Arial"/>
                      </a:endParaRP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rtl="0" fontAlgn="b"/>
                      <a:r>
                        <a:rPr lang="fa-IR" sz="1200" b="1" i="0" u="none" strike="noStrike" dirty="0">
                          <a:solidFill>
                            <a:srgbClr val="000000"/>
                          </a:solidFill>
                          <a:latin typeface="Arial"/>
                        </a:rPr>
                        <a:t> </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rtl="0" fontAlgn="b"/>
                      <a:r>
                        <a:rPr lang="fa-IR" sz="1200" b="1" i="0" u="none" strike="noStrike" dirty="0">
                          <a:solidFill>
                            <a:srgbClr val="000000"/>
                          </a:solidFill>
                          <a:latin typeface="Arial"/>
                        </a:rPr>
                        <a:t>*</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rtl="0" fontAlgn="b"/>
                      <a:r>
                        <a:rPr lang="fa-IR" sz="1200" b="1" i="0" u="none" strike="noStrike" dirty="0">
                          <a:solidFill>
                            <a:srgbClr val="000000"/>
                          </a:solidFill>
                          <a:latin typeface="Arial"/>
                        </a:rPr>
                        <a:t>*</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rtl="0" fontAlgn="b"/>
                      <a:r>
                        <a:rPr lang="fa-IR" sz="1200" b="1" i="0" u="none" strike="noStrike" dirty="0">
                          <a:solidFill>
                            <a:srgbClr val="000000"/>
                          </a:solidFill>
                          <a:latin typeface="Arial"/>
                        </a:rPr>
                        <a:t> </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rtl="0" fontAlgn="b"/>
                      <a:r>
                        <a:rPr lang="fa-IR" sz="1200" b="1" i="0" u="none" strike="noStrike" dirty="0">
                          <a:solidFill>
                            <a:srgbClr val="000000"/>
                          </a:solidFill>
                          <a:latin typeface="Arial"/>
                        </a:rPr>
                        <a:t> </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rtl="0" fontAlgn="b"/>
                      <a:r>
                        <a:rPr lang="fa-IR" sz="1200" b="1" i="0" u="none" strike="noStrike" dirty="0">
                          <a:solidFill>
                            <a:srgbClr val="000000"/>
                          </a:solidFill>
                          <a:latin typeface="Arial"/>
                        </a:rPr>
                        <a:t>*</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r" rtl="1" fontAlgn="b"/>
                      <a:r>
                        <a:rPr lang="fa-IR" sz="1200" b="1" i="0" u="none" strike="noStrike" dirty="0" smtClean="0">
                          <a:solidFill>
                            <a:srgbClr val="000000"/>
                          </a:solidFill>
                          <a:latin typeface="Arial"/>
                        </a:rPr>
                        <a:t>  توحید </a:t>
                      </a:r>
                      <a:r>
                        <a:rPr lang="fa-IR" sz="1200" b="1" i="0" u="none" strike="noStrike" dirty="0">
                          <a:solidFill>
                            <a:srgbClr val="000000"/>
                          </a:solidFill>
                          <a:latin typeface="Arial"/>
                        </a:rPr>
                        <a:t>گودین</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rtl="0" fontAlgn="b"/>
                      <a:r>
                        <a:rPr lang="fa-IR" sz="1200" b="1" i="0" u="none" strike="noStrike" dirty="0">
                          <a:solidFill>
                            <a:srgbClr val="000000"/>
                          </a:solidFill>
                          <a:latin typeface="Arial"/>
                        </a:rPr>
                        <a:t>85</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r>
              <a:tr h="239809">
                <a:tc>
                  <a:txBody>
                    <a:bodyPr/>
                    <a:lstStyle/>
                    <a:p>
                      <a:pPr algn="ctr" rtl="0" fontAlgn="b"/>
                      <a:r>
                        <a:rPr lang="fa-IR" sz="1200" b="1" i="0" u="none" strike="noStrike" dirty="0">
                          <a:solidFill>
                            <a:srgbClr val="000000"/>
                          </a:solidFill>
                          <a:latin typeface="Arial"/>
                        </a:rPr>
                        <a:t>19</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33F"/>
                    </a:solidFill>
                  </a:tcPr>
                </a:tc>
                <a:tc>
                  <a:txBody>
                    <a:bodyPr/>
                    <a:lstStyle/>
                    <a:p>
                      <a:pPr algn="r" rtl="1" fontAlgn="b"/>
                      <a:r>
                        <a:rPr lang="fa-IR" sz="1200" b="1" i="0" u="none" strike="noStrike" dirty="0" smtClean="0">
                          <a:solidFill>
                            <a:srgbClr val="000000"/>
                          </a:solidFill>
                          <a:latin typeface="Arial"/>
                        </a:rPr>
                        <a:t>  سنقر</a:t>
                      </a:r>
                      <a:endParaRPr lang="fa-IR" sz="1200" b="1" i="0" u="none" strike="noStrike" dirty="0">
                        <a:solidFill>
                          <a:srgbClr val="000000"/>
                        </a:solidFill>
                        <a:latin typeface="Arial"/>
                      </a:endParaRP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33F"/>
                    </a:solidFill>
                  </a:tcPr>
                </a:tc>
                <a:tc>
                  <a:txBody>
                    <a:bodyPr/>
                    <a:lstStyle/>
                    <a:p>
                      <a:pPr algn="ctr" rtl="0" fontAlgn="b"/>
                      <a:r>
                        <a:rPr lang="fa-IR" sz="1200" b="1" i="0" u="none" strike="noStrike" dirty="0">
                          <a:solidFill>
                            <a:srgbClr val="000000"/>
                          </a:solidFill>
                          <a:latin typeface="Arial"/>
                        </a:rPr>
                        <a:t>*</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33F"/>
                    </a:solidFill>
                  </a:tcPr>
                </a:tc>
                <a:tc>
                  <a:txBody>
                    <a:bodyPr/>
                    <a:lstStyle/>
                    <a:p>
                      <a:pPr algn="ctr" rtl="0" fontAlgn="b"/>
                      <a:r>
                        <a:rPr lang="fa-IR" sz="1200" b="1" i="0" u="none" strike="noStrike">
                          <a:solidFill>
                            <a:srgbClr val="000000"/>
                          </a:solidFill>
                          <a:latin typeface="Arial"/>
                        </a:rPr>
                        <a:t> </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33F"/>
                    </a:solidFill>
                  </a:tcPr>
                </a:tc>
                <a:tc>
                  <a:txBody>
                    <a:bodyPr/>
                    <a:lstStyle/>
                    <a:p>
                      <a:pPr algn="ctr" rtl="0" fontAlgn="b"/>
                      <a:r>
                        <a:rPr lang="fa-IR" sz="1200" b="1" i="0" u="none" strike="noStrike" dirty="0">
                          <a:solidFill>
                            <a:srgbClr val="000000"/>
                          </a:solidFill>
                          <a:latin typeface="Arial"/>
                        </a:rPr>
                        <a:t>*</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33F"/>
                    </a:solidFill>
                  </a:tcPr>
                </a:tc>
                <a:tc>
                  <a:txBody>
                    <a:bodyPr/>
                    <a:lstStyle/>
                    <a:p>
                      <a:pPr algn="ctr" rtl="0" fontAlgn="b"/>
                      <a:r>
                        <a:rPr lang="fa-IR" sz="1200" b="1" i="0" u="none" strike="noStrike" dirty="0">
                          <a:solidFill>
                            <a:srgbClr val="000000"/>
                          </a:solidFill>
                          <a:latin typeface="Arial"/>
                        </a:rPr>
                        <a:t> </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33F"/>
                    </a:solidFill>
                  </a:tcPr>
                </a:tc>
                <a:tc>
                  <a:txBody>
                    <a:bodyPr/>
                    <a:lstStyle/>
                    <a:p>
                      <a:pPr algn="ctr" rtl="0" fontAlgn="b"/>
                      <a:r>
                        <a:rPr lang="fa-IR" sz="1200" b="1" i="0" u="none" strike="noStrike" dirty="0">
                          <a:solidFill>
                            <a:srgbClr val="000000"/>
                          </a:solidFill>
                          <a:latin typeface="Arial"/>
                        </a:rPr>
                        <a:t>*</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33F"/>
                    </a:solidFill>
                  </a:tcPr>
                </a:tc>
                <a:tc>
                  <a:txBody>
                    <a:bodyPr/>
                    <a:lstStyle/>
                    <a:p>
                      <a:pPr algn="ctr" rtl="0" fontAlgn="b"/>
                      <a:r>
                        <a:rPr lang="fa-IR" sz="1200" b="1" i="0" u="none" strike="noStrike" dirty="0">
                          <a:solidFill>
                            <a:srgbClr val="000000"/>
                          </a:solidFill>
                          <a:latin typeface="Arial"/>
                        </a:rPr>
                        <a:t> </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33F"/>
                    </a:solidFill>
                  </a:tcPr>
                </a:tc>
                <a:tc>
                  <a:txBody>
                    <a:bodyPr/>
                    <a:lstStyle/>
                    <a:p>
                      <a:pPr algn="r" rtl="1" fontAlgn="b"/>
                      <a:r>
                        <a:rPr lang="fa-IR" sz="1200" b="1" i="0" u="none" strike="noStrike" dirty="0" smtClean="0">
                          <a:solidFill>
                            <a:srgbClr val="000000"/>
                          </a:solidFill>
                          <a:latin typeface="Arial"/>
                        </a:rPr>
                        <a:t>  پردیس</a:t>
                      </a:r>
                      <a:endParaRPr lang="fa-IR" sz="1200" b="1" i="0" u="none" strike="noStrike" dirty="0">
                        <a:solidFill>
                          <a:srgbClr val="000000"/>
                        </a:solidFill>
                        <a:latin typeface="Arial"/>
                      </a:endParaRP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33F"/>
                    </a:solidFill>
                  </a:tcPr>
                </a:tc>
                <a:tc>
                  <a:txBody>
                    <a:bodyPr/>
                    <a:lstStyle/>
                    <a:p>
                      <a:pPr algn="ctr" rtl="0" fontAlgn="b"/>
                      <a:r>
                        <a:rPr lang="fa-IR" sz="1200" b="1" i="0" u="none" strike="noStrike" dirty="0">
                          <a:solidFill>
                            <a:srgbClr val="000000"/>
                          </a:solidFill>
                          <a:latin typeface="Arial"/>
                        </a:rPr>
                        <a:t>273</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33F"/>
                    </a:solidFill>
                  </a:tcPr>
                </a:tc>
              </a:tr>
              <a:tr h="239809">
                <a:tc>
                  <a:txBody>
                    <a:bodyPr/>
                    <a:lstStyle/>
                    <a:p>
                      <a:pPr algn="ctr" rtl="0" fontAlgn="b"/>
                      <a:r>
                        <a:rPr lang="fa-IR" sz="1200" b="1" i="0" u="none" strike="noStrike" dirty="0">
                          <a:solidFill>
                            <a:srgbClr val="000000"/>
                          </a:solidFill>
                          <a:latin typeface="Arial"/>
                        </a:rPr>
                        <a:t>20</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00"/>
                    </a:solidFill>
                  </a:tcPr>
                </a:tc>
                <a:tc>
                  <a:txBody>
                    <a:bodyPr/>
                    <a:lstStyle/>
                    <a:p>
                      <a:pPr algn="r" rtl="1" fontAlgn="b"/>
                      <a:r>
                        <a:rPr lang="fa-IR" sz="1200" b="1" i="0" u="none" strike="noStrike" dirty="0" smtClean="0">
                          <a:solidFill>
                            <a:srgbClr val="000000"/>
                          </a:solidFill>
                          <a:latin typeface="Arial"/>
                        </a:rPr>
                        <a:t>  سرپل </a:t>
                      </a:r>
                      <a:r>
                        <a:rPr lang="fa-IR" sz="1200" b="1" i="0" u="none" strike="noStrike" dirty="0">
                          <a:solidFill>
                            <a:srgbClr val="000000"/>
                          </a:solidFill>
                          <a:latin typeface="Arial"/>
                        </a:rPr>
                        <a:t>ذهاب</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00"/>
                    </a:solidFill>
                  </a:tcPr>
                </a:tc>
                <a:tc>
                  <a:txBody>
                    <a:bodyPr/>
                    <a:lstStyle/>
                    <a:p>
                      <a:pPr algn="ctr" rtl="0" fontAlgn="b"/>
                      <a:r>
                        <a:rPr lang="fa-IR" sz="1200" b="1" i="0" u="none" strike="noStrike" dirty="0">
                          <a:solidFill>
                            <a:srgbClr val="000000"/>
                          </a:solidFill>
                          <a:latin typeface="Arial"/>
                        </a:rPr>
                        <a:t> </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00"/>
                    </a:solidFill>
                  </a:tcPr>
                </a:tc>
                <a:tc>
                  <a:txBody>
                    <a:bodyPr/>
                    <a:lstStyle/>
                    <a:p>
                      <a:pPr algn="ctr" rtl="0" fontAlgn="b"/>
                      <a:r>
                        <a:rPr lang="fa-IR" sz="1200" b="1" i="0" u="none" strike="noStrike" dirty="0">
                          <a:solidFill>
                            <a:srgbClr val="000000"/>
                          </a:solidFill>
                          <a:latin typeface="Arial"/>
                        </a:rPr>
                        <a:t>*</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00"/>
                    </a:solidFill>
                  </a:tcPr>
                </a:tc>
                <a:tc>
                  <a:txBody>
                    <a:bodyPr/>
                    <a:lstStyle/>
                    <a:p>
                      <a:pPr algn="ctr" rtl="0" fontAlgn="b"/>
                      <a:r>
                        <a:rPr lang="fa-IR" sz="1200" b="1" i="0" u="none" strike="noStrike" dirty="0">
                          <a:solidFill>
                            <a:srgbClr val="000000"/>
                          </a:solidFill>
                          <a:latin typeface="Arial"/>
                        </a:rPr>
                        <a:t> </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00"/>
                    </a:solidFill>
                  </a:tcPr>
                </a:tc>
                <a:tc>
                  <a:txBody>
                    <a:bodyPr/>
                    <a:lstStyle/>
                    <a:p>
                      <a:pPr algn="ctr" rtl="0" fontAlgn="b"/>
                      <a:r>
                        <a:rPr lang="fa-IR" sz="1200" b="1" i="0" u="none" strike="noStrike" dirty="0">
                          <a:solidFill>
                            <a:srgbClr val="000000"/>
                          </a:solidFill>
                          <a:latin typeface="Arial"/>
                        </a:rPr>
                        <a:t>*</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00"/>
                    </a:solidFill>
                  </a:tcPr>
                </a:tc>
                <a:tc>
                  <a:txBody>
                    <a:bodyPr/>
                    <a:lstStyle/>
                    <a:p>
                      <a:pPr algn="ctr" rtl="0" fontAlgn="b"/>
                      <a:r>
                        <a:rPr lang="fa-IR" sz="1200" b="1" i="0" u="none" strike="noStrike" dirty="0">
                          <a:solidFill>
                            <a:srgbClr val="000000"/>
                          </a:solidFill>
                          <a:latin typeface="Arial"/>
                        </a:rPr>
                        <a:t>*</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00"/>
                    </a:solidFill>
                  </a:tcPr>
                </a:tc>
                <a:tc>
                  <a:txBody>
                    <a:bodyPr/>
                    <a:lstStyle/>
                    <a:p>
                      <a:pPr algn="ctr" rtl="0" fontAlgn="b"/>
                      <a:r>
                        <a:rPr lang="fa-IR" sz="1200" b="1" i="0" u="none" strike="noStrike" dirty="0">
                          <a:solidFill>
                            <a:srgbClr val="000000"/>
                          </a:solidFill>
                          <a:latin typeface="Arial"/>
                        </a:rPr>
                        <a:t> </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00"/>
                    </a:solidFill>
                  </a:tcPr>
                </a:tc>
                <a:tc>
                  <a:txBody>
                    <a:bodyPr/>
                    <a:lstStyle/>
                    <a:p>
                      <a:pPr algn="r" rtl="1" fontAlgn="b"/>
                      <a:r>
                        <a:rPr lang="fa-IR" sz="1200" b="1" i="0" u="none" strike="noStrike" dirty="0" smtClean="0">
                          <a:solidFill>
                            <a:srgbClr val="000000"/>
                          </a:solidFill>
                          <a:latin typeface="Arial"/>
                        </a:rPr>
                        <a:t>  عترت</a:t>
                      </a:r>
                      <a:endParaRPr lang="fa-IR" sz="1200" b="1" i="0" u="none" strike="noStrike" dirty="0">
                        <a:solidFill>
                          <a:srgbClr val="000000"/>
                        </a:solidFill>
                        <a:latin typeface="Arial"/>
                      </a:endParaRP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00"/>
                    </a:solidFill>
                  </a:tcPr>
                </a:tc>
                <a:tc>
                  <a:txBody>
                    <a:bodyPr/>
                    <a:lstStyle/>
                    <a:p>
                      <a:pPr algn="ctr" rtl="0" fontAlgn="b"/>
                      <a:r>
                        <a:rPr lang="fa-IR" sz="1200" b="1" i="0" u="none" strike="noStrike" dirty="0">
                          <a:solidFill>
                            <a:srgbClr val="000000"/>
                          </a:solidFill>
                          <a:latin typeface="Arial"/>
                        </a:rPr>
                        <a:t>88</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00"/>
                    </a:solidFill>
                  </a:tcPr>
                </a:tc>
              </a:tr>
              <a:tr h="239809">
                <a:tc>
                  <a:txBody>
                    <a:bodyPr/>
                    <a:lstStyle/>
                    <a:p>
                      <a:pPr algn="ctr" rtl="0" fontAlgn="b"/>
                      <a:r>
                        <a:rPr lang="fa-IR" sz="1200" b="1" i="0" u="none" strike="noStrike" dirty="0">
                          <a:solidFill>
                            <a:srgbClr val="000000"/>
                          </a:solidFill>
                          <a:latin typeface="Arial"/>
                        </a:rPr>
                        <a:t>21</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FF"/>
                    </a:solidFill>
                  </a:tcPr>
                </a:tc>
                <a:tc>
                  <a:txBody>
                    <a:bodyPr/>
                    <a:lstStyle/>
                    <a:p>
                      <a:pPr algn="r" rtl="1" fontAlgn="b"/>
                      <a:r>
                        <a:rPr lang="fa-IR" sz="1200" b="1" i="0" u="none" strike="noStrike" dirty="0" smtClean="0">
                          <a:solidFill>
                            <a:srgbClr val="000000"/>
                          </a:solidFill>
                          <a:latin typeface="Arial"/>
                        </a:rPr>
                        <a:t>  هرسین</a:t>
                      </a:r>
                      <a:endParaRPr lang="fa-IR" sz="1200" b="1" i="0" u="none" strike="noStrike" dirty="0">
                        <a:solidFill>
                          <a:srgbClr val="000000"/>
                        </a:solidFill>
                        <a:latin typeface="Arial"/>
                      </a:endParaRP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FF"/>
                    </a:solidFill>
                  </a:tcPr>
                </a:tc>
                <a:tc>
                  <a:txBody>
                    <a:bodyPr/>
                    <a:lstStyle/>
                    <a:p>
                      <a:pPr algn="ctr" rtl="0" fontAlgn="b"/>
                      <a:r>
                        <a:rPr lang="fa-IR" sz="1200" b="1" i="0" u="none" strike="noStrike">
                          <a:solidFill>
                            <a:srgbClr val="000000"/>
                          </a:solidFill>
                          <a:latin typeface="Arial"/>
                        </a:rPr>
                        <a:t>*</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FF"/>
                    </a:solidFill>
                  </a:tcPr>
                </a:tc>
                <a:tc>
                  <a:txBody>
                    <a:bodyPr/>
                    <a:lstStyle/>
                    <a:p>
                      <a:pPr algn="ctr" rtl="0" fontAlgn="b"/>
                      <a:r>
                        <a:rPr lang="fa-IR" sz="1200" b="1" i="0" u="none" strike="noStrike">
                          <a:solidFill>
                            <a:srgbClr val="000000"/>
                          </a:solidFill>
                          <a:latin typeface="Arial"/>
                        </a:rPr>
                        <a:t> </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FF"/>
                    </a:solidFill>
                  </a:tcPr>
                </a:tc>
                <a:tc>
                  <a:txBody>
                    <a:bodyPr/>
                    <a:lstStyle/>
                    <a:p>
                      <a:pPr algn="ctr" rtl="0" fontAlgn="b"/>
                      <a:r>
                        <a:rPr lang="fa-IR" sz="1200" b="1" i="0" u="none" strike="noStrike">
                          <a:solidFill>
                            <a:srgbClr val="000000"/>
                          </a:solidFill>
                          <a:latin typeface="Arial"/>
                        </a:rPr>
                        <a:t>*</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FF"/>
                    </a:solidFill>
                  </a:tcPr>
                </a:tc>
                <a:tc>
                  <a:txBody>
                    <a:bodyPr/>
                    <a:lstStyle/>
                    <a:p>
                      <a:pPr algn="ctr" rtl="0" fontAlgn="b"/>
                      <a:r>
                        <a:rPr lang="fa-IR" sz="1200" b="1" i="0" u="none" strike="noStrike">
                          <a:solidFill>
                            <a:srgbClr val="000000"/>
                          </a:solidFill>
                          <a:latin typeface="Arial"/>
                        </a:rPr>
                        <a:t> </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FF"/>
                    </a:solidFill>
                  </a:tcPr>
                </a:tc>
                <a:tc>
                  <a:txBody>
                    <a:bodyPr/>
                    <a:lstStyle/>
                    <a:p>
                      <a:pPr algn="ctr" rtl="0" fontAlgn="b"/>
                      <a:r>
                        <a:rPr lang="fa-IR" sz="1200" b="1" i="0" u="none" strike="noStrike">
                          <a:solidFill>
                            <a:srgbClr val="000000"/>
                          </a:solidFill>
                          <a:latin typeface="Arial"/>
                        </a:rPr>
                        <a:t> </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FF"/>
                    </a:solidFill>
                  </a:tcPr>
                </a:tc>
                <a:tc>
                  <a:txBody>
                    <a:bodyPr/>
                    <a:lstStyle/>
                    <a:p>
                      <a:pPr algn="ctr" rtl="0" fontAlgn="b"/>
                      <a:r>
                        <a:rPr lang="fa-IR" sz="1200" b="1" i="0" u="none" strike="noStrike">
                          <a:solidFill>
                            <a:srgbClr val="000000"/>
                          </a:solidFill>
                          <a:latin typeface="Arial"/>
                        </a:rPr>
                        <a:t>*</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FF"/>
                    </a:solidFill>
                  </a:tcPr>
                </a:tc>
                <a:tc>
                  <a:txBody>
                    <a:bodyPr/>
                    <a:lstStyle/>
                    <a:p>
                      <a:pPr algn="r" rtl="1" fontAlgn="b"/>
                      <a:r>
                        <a:rPr lang="fa-IR" sz="1200" b="1" i="0" u="none" strike="noStrike" dirty="0" smtClean="0">
                          <a:solidFill>
                            <a:srgbClr val="000000"/>
                          </a:solidFill>
                          <a:latin typeface="Arial"/>
                        </a:rPr>
                        <a:t>  شهید </a:t>
                      </a:r>
                      <a:r>
                        <a:rPr lang="fa-IR" sz="1200" b="1" i="0" u="none" strike="noStrike" dirty="0">
                          <a:solidFill>
                            <a:srgbClr val="000000"/>
                          </a:solidFill>
                          <a:latin typeface="Arial"/>
                        </a:rPr>
                        <a:t>حیدری</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FF"/>
                    </a:solidFill>
                  </a:tcPr>
                </a:tc>
                <a:tc>
                  <a:txBody>
                    <a:bodyPr/>
                    <a:lstStyle/>
                    <a:p>
                      <a:pPr algn="ctr" rtl="0" fontAlgn="b"/>
                      <a:r>
                        <a:rPr lang="fa-IR" sz="1200" b="1" i="0" u="none" strike="noStrike" dirty="0">
                          <a:solidFill>
                            <a:srgbClr val="000000"/>
                          </a:solidFill>
                          <a:latin typeface="Arial"/>
                        </a:rPr>
                        <a:t>337</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FF"/>
                    </a:solidFill>
                  </a:tcPr>
                </a:tc>
              </a:tr>
              <a:tr h="239809">
                <a:tc>
                  <a:txBody>
                    <a:bodyPr/>
                    <a:lstStyle/>
                    <a:p>
                      <a:pPr algn="ctr" rtl="0" fontAlgn="b"/>
                      <a:r>
                        <a:rPr lang="fa-IR" sz="1200" b="1" i="0" u="none" strike="noStrike">
                          <a:solidFill>
                            <a:srgbClr val="000000"/>
                          </a:solidFill>
                          <a:latin typeface="Arial"/>
                        </a:rPr>
                        <a:t>22</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FF"/>
                    </a:solidFill>
                  </a:tcPr>
                </a:tc>
                <a:tc>
                  <a:txBody>
                    <a:bodyPr/>
                    <a:lstStyle/>
                    <a:p>
                      <a:pPr algn="r" rtl="1" fontAlgn="b"/>
                      <a:r>
                        <a:rPr lang="fa-IR" sz="1200" b="1" i="0" u="none" strike="noStrike" dirty="0" smtClean="0">
                          <a:solidFill>
                            <a:srgbClr val="000000"/>
                          </a:solidFill>
                          <a:latin typeface="Arial"/>
                        </a:rPr>
                        <a:t>  هرسین</a:t>
                      </a:r>
                      <a:endParaRPr lang="fa-IR" sz="1200" b="1" i="0" u="none" strike="noStrike" dirty="0">
                        <a:solidFill>
                          <a:srgbClr val="000000"/>
                        </a:solidFill>
                        <a:latin typeface="Arial"/>
                      </a:endParaRP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FF"/>
                    </a:solidFill>
                  </a:tcPr>
                </a:tc>
                <a:tc>
                  <a:txBody>
                    <a:bodyPr/>
                    <a:lstStyle/>
                    <a:p>
                      <a:pPr algn="ctr" rtl="0" fontAlgn="b"/>
                      <a:r>
                        <a:rPr lang="fa-IR" sz="1200" b="1" i="0" u="none" strike="noStrike" dirty="0">
                          <a:solidFill>
                            <a:srgbClr val="000000"/>
                          </a:solidFill>
                          <a:latin typeface="Arial"/>
                        </a:rPr>
                        <a:t>*</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FF"/>
                    </a:solidFill>
                  </a:tcPr>
                </a:tc>
                <a:tc>
                  <a:txBody>
                    <a:bodyPr/>
                    <a:lstStyle/>
                    <a:p>
                      <a:pPr algn="ctr" rtl="0" fontAlgn="b"/>
                      <a:r>
                        <a:rPr lang="fa-IR" sz="1200" b="1" i="0" u="none" strike="noStrike" dirty="0">
                          <a:solidFill>
                            <a:srgbClr val="000000"/>
                          </a:solidFill>
                          <a:latin typeface="Arial"/>
                        </a:rPr>
                        <a:t> </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FF"/>
                    </a:solidFill>
                  </a:tcPr>
                </a:tc>
                <a:tc>
                  <a:txBody>
                    <a:bodyPr/>
                    <a:lstStyle/>
                    <a:p>
                      <a:pPr algn="ctr" rtl="0" fontAlgn="b"/>
                      <a:r>
                        <a:rPr lang="fa-IR" sz="1200" b="1" i="0" u="none" strike="noStrike" dirty="0">
                          <a:solidFill>
                            <a:srgbClr val="000000"/>
                          </a:solidFill>
                          <a:latin typeface="Arial"/>
                        </a:rPr>
                        <a:t> </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FF"/>
                    </a:solidFill>
                  </a:tcPr>
                </a:tc>
                <a:tc>
                  <a:txBody>
                    <a:bodyPr/>
                    <a:lstStyle/>
                    <a:p>
                      <a:pPr algn="ctr" rtl="0" fontAlgn="b"/>
                      <a:r>
                        <a:rPr lang="fa-IR" sz="1200" b="1" i="0" u="none" strike="noStrike" dirty="0">
                          <a:solidFill>
                            <a:srgbClr val="000000"/>
                          </a:solidFill>
                          <a:latin typeface="Arial"/>
                        </a:rPr>
                        <a:t>*</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FF"/>
                    </a:solidFill>
                  </a:tcPr>
                </a:tc>
                <a:tc>
                  <a:txBody>
                    <a:bodyPr/>
                    <a:lstStyle/>
                    <a:p>
                      <a:pPr algn="ctr" rtl="0" fontAlgn="b"/>
                      <a:r>
                        <a:rPr lang="fa-IR" sz="1200" b="1" i="0" u="none" strike="noStrike" dirty="0">
                          <a:solidFill>
                            <a:srgbClr val="000000"/>
                          </a:solidFill>
                          <a:latin typeface="Arial"/>
                        </a:rPr>
                        <a:t>*</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FF"/>
                    </a:solidFill>
                  </a:tcPr>
                </a:tc>
                <a:tc>
                  <a:txBody>
                    <a:bodyPr/>
                    <a:lstStyle/>
                    <a:p>
                      <a:pPr algn="ctr" rtl="0" fontAlgn="b"/>
                      <a:r>
                        <a:rPr lang="fa-IR" sz="1200" b="1" i="0" u="none" strike="noStrike" dirty="0">
                          <a:solidFill>
                            <a:srgbClr val="000000"/>
                          </a:solidFill>
                          <a:latin typeface="Arial"/>
                        </a:rPr>
                        <a:t> </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FF"/>
                    </a:solidFill>
                  </a:tcPr>
                </a:tc>
                <a:tc>
                  <a:txBody>
                    <a:bodyPr/>
                    <a:lstStyle/>
                    <a:p>
                      <a:pPr algn="r" rtl="1" fontAlgn="b"/>
                      <a:r>
                        <a:rPr lang="fa-IR" sz="1200" b="1" i="0" u="none" strike="noStrike" dirty="0" smtClean="0">
                          <a:solidFill>
                            <a:srgbClr val="000000"/>
                          </a:solidFill>
                          <a:latin typeface="Arial"/>
                        </a:rPr>
                        <a:t>  سوده</a:t>
                      </a:r>
                      <a:endParaRPr lang="fa-IR" sz="1200" b="1" i="0" u="none" strike="noStrike" dirty="0">
                        <a:solidFill>
                          <a:srgbClr val="000000"/>
                        </a:solidFill>
                        <a:latin typeface="Arial"/>
                      </a:endParaRP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FF"/>
                    </a:solidFill>
                  </a:tcPr>
                </a:tc>
                <a:tc>
                  <a:txBody>
                    <a:bodyPr/>
                    <a:lstStyle/>
                    <a:p>
                      <a:pPr algn="ctr" rtl="0" fontAlgn="b"/>
                      <a:r>
                        <a:rPr lang="fa-IR" sz="1200" b="1" i="0" u="none" strike="noStrike" dirty="0">
                          <a:solidFill>
                            <a:srgbClr val="000000"/>
                          </a:solidFill>
                          <a:latin typeface="Arial"/>
                        </a:rPr>
                        <a:t>284</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FF"/>
                    </a:solidFill>
                  </a:tcPr>
                </a:tc>
              </a:tr>
              <a:tr h="193334">
                <a:tc gridSpan="2">
                  <a:txBody>
                    <a:bodyPr/>
                    <a:lstStyle/>
                    <a:p>
                      <a:pPr algn="ctr" rtl="1" fontAlgn="b"/>
                      <a:r>
                        <a:rPr lang="fa-IR" sz="1200" b="1" i="0" u="none" strike="noStrike" dirty="0">
                          <a:solidFill>
                            <a:srgbClr val="000000"/>
                          </a:solidFill>
                          <a:latin typeface="Arial"/>
                        </a:rPr>
                        <a:t>جمع کل</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FF"/>
                    </a:solidFill>
                  </a:tcPr>
                </a:tc>
                <a:tc hMerge="1">
                  <a:txBody>
                    <a:bodyPr/>
                    <a:lstStyle/>
                    <a:p>
                      <a:pPr rtl="1"/>
                      <a:endParaRPr lang="fa-IR"/>
                    </a:p>
                  </a:txBody>
                  <a:tcPr/>
                </a:tc>
                <a:tc>
                  <a:txBody>
                    <a:bodyPr/>
                    <a:lstStyle/>
                    <a:p>
                      <a:pPr algn="r" rtl="0" fontAlgn="b"/>
                      <a:r>
                        <a:rPr lang="fa-IR" sz="1200" b="1" i="0" u="none" strike="noStrike" dirty="0">
                          <a:solidFill>
                            <a:srgbClr val="000000"/>
                          </a:solidFill>
                          <a:latin typeface="Arial"/>
                        </a:rPr>
                        <a:t>16</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FF"/>
                    </a:solidFill>
                  </a:tcPr>
                </a:tc>
                <a:tc>
                  <a:txBody>
                    <a:bodyPr/>
                    <a:lstStyle/>
                    <a:p>
                      <a:pPr algn="r" rtl="0" fontAlgn="b"/>
                      <a:r>
                        <a:rPr lang="fa-IR" sz="1200" b="1" i="0" u="none" strike="noStrike" dirty="0">
                          <a:solidFill>
                            <a:srgbClr val="000000"/>
                          </a:solidFill>
                          <a:latin typeface="Arial"/>
                        </a:rPr>
                        <a:t>6</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FF"/>
                    </a:solidFill>
                  </a:tcPr>
                </a:tc>
                <a:tc>
                  <a:txBody>
                    <a:bodyPr/>
                    <a:lstStyle/>
                    <a:p>
                      <a:pPr algn="r" rtl="0" fontAlgn="b"/>
                      <a:r>
                        <a:rPr lang="fa-IR" sz="1200" b="1" i="0" u="none" strike="noStrike" dirty="0">
                          <a:solidFill>
                            <a:srgbClr val="000000"/>
                          </a:solidFill>
                          <a:latin typeface="Arial"/>
                        </a:rPr>
                        <a:t>11</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FF"/>
                    </a:solidFill>
                  </a:tcPr>
                </a:tc>
                <a:tc>
                  <a:txBody>
                    <a:bodyPr/>
                    <a:lstStyle/>
                    <a:p>
                      <a:pPr algn="r" rtl="0" fontAlgn="b"/>
                      <a:r>
                        <a:rPr lang="fa-IR" sz="1200" b="1" i="0" u="none" strike="noStrike" dirty="0">
                          <a:solidFill>
                            <a:srgbClr val="000000"/>
                          </a:solidFill>
                          <a:latin typeface="Arial"/>
                        </a:rPr>
                        <a:t>11</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FF"/>
                    </a:solidFill>
                  </a:tcPr>
                </a:tc>
                <a:tc>
                  <a:txBody>
                    <a:bodyPr/>
                    <a:lstStyle/>
                    <a:p>
                      <a:pPr algn="r" rtl="0" fontAlgn="b"/>
                      <a:r>
                        <a:rPr lang="fa-IR" sz="1200" b="1" i="0" u="none" strike="noStrike" dirty="0">
                          <a:solidFill>
                            <a:srgbClr val="000000"/>
                          </a:solidFill>
                          <a:latin typeface="Arial"/>
                        </a:rPr>
                        <a:t>12</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FF"/>
                    </a:solidFill>
                  </a:tcPr>
                </a:tc>
                <a:tc>
                  <a:txBody>
                    <a:bodyPr/>
                    <a:lstStyle/>
                    <a:p>
                      <a:pPr algn="r" rtl="0" fontAlgn="b"/>
                      <a:r>
                        <a:rPr lang="fa-IR" sz="1200" b="1" i="0" u="none" strike="noStrike" dirty="0">
                          <a:solidFill>
                            <a:srgbClr val="000000"/>
                          </a:solidFill>
                          <a:latin typeface="Arial"/>
                        </a:rPr>
                        <a:t>10</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FF"/>
                    </a:solidFill>
                  </a:tcPr>
                </a:tc>
                <a:tc gridSpan="2">
                  <a:txBody>
                    <a:bodyPr/>
                    <a:lstStyle/>
                    <a:p>
                      <a:pPr algn="ctr" rtl="0" fontAlgn="b"/>
                      <a:r>
                        <a:rPr lang="en-AU" sz="1200" b="1" i="0" u="none" strike="noStrike" dirty="0" smtClean="0">
                          <a:solidFill>
                            <a:srgbClr val="000000"/>
                          </a:solidFill>
                          <a:latin typeface="Arial"/>
                        </a:rPr>
                        <a:t>  </a:t>
                      </a:r>
                      <a:r>
                        <a:rPr lang="fa-IR" sz="1200" b="1" i="0" u="none" strike="noStrike" dirty="0">
                          <a:solidFill>
                            <a:srgbClr val="000000"/>
                          </a:solidFill>
                          <a:latin typeface="Arial"/>
                        </a:rPr>
                        <a:t> </a:t>
                      </a:r>
                    </a:p>
                  </a:txBody>
                  <a:tcPr marL="6024" marR="6024" marT="60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FF"/>
                    </a:solidFill>
                  </a:tcPr>
                </a:tc>
                <a:tc hMerge="1">
                  <a:txBody>
                    <a:bodyPr/>
                    <a:lstStyle/>
                    <a:p>
                      <a:pPr rtl="1"/>
                      <a:endParaRPr lang="fa-IR"/>
                    </a:p>
                  </a:txBody>
                  <a:tcPr/>
                </a:tc>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500034" y="1571606"/>
          <a:ext cx="8001055" cy="3929091"/>
        </p:xfrm>
        <a:graphic>
          <a:graphicData uri="http://schemas.openxmlformats.org/drawingml/2006/table">
            <a:tbl>
              <a:tblPr rtl="1"/>
              <a:tblGrid>
                <a:gridCol w="457433"/>
                <a:gridCol w="982057"/>
                <a:gridCol w="1371763"/>
                <a:gridCol w="1142778"/>
                <a:gridCol w="838001"/>
                <a:gridCol w="1133102"/>
                <a:gridCol w="952494"/>
                <a:gridCol w="1123427"/>
              </a:tblGrid>
              <a:tr h="462246">
                <a:tc>
                  <a:txBody>
                    <a:bodyPr/>
                    <a:lstStyle/>
                    <a:p>
                      <a:pPr algn="ctr" rtl="1">
                        <a:lnSpc>
                          <a:spcPct val="115000"/>
                        </a:lnSpc>
                        <a:spcAft>
                          <a:spcPts val="0"/>
                        </a:spcAft>
                      </a:pPr>
                      <a:r>
                        <a:rPr lang="fa-IR" sz="1000" b="1" dirty="0">
                          <a:latin typeface="Calibri"/>
                          <a:ea typeface="Calibri"/>
                          <a:cs typeface="Arial"/>
                        </a:rPr>
                        <a:t>ردیف</a:t>
                      </a:r>
                      <a:endParaRPr lang="en-US" sz="700" dirty="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000" b="1">
                          <a:latin typeface="Calibri"/>
                          <a:ea typeface="Calibri"/>
                          <a:cs typeface="Arial"/>
                        </a:rPr>
                        <a:t>نام مدرسه</a:t>
                      </a: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000" b="1">
                          <a:latin typeface="Calibri"/>
                          <a:ea typeface="Calibri"/>
                          <a:cs typeface="Arial"/>
                        </a:rPr>
                        <a:t>نام و نام خانوادگی کارکنان مدرسه</a:t>
                      </a: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000" b="1">
                          <a:latin typeface="Calibri"/>
                          <a:ea typeface="Calibri"/>
                          <a:cs typeface="Arial"/>
                        </a:rPr>
                        <a:t>سمت</a:t>
                      </a: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000" b="1">
                          <a:latin typeface="Calibri"/>
                          <a:ea typeface="Calibri"/>
                          <a:cs typeface="Arial"/>
                        </a:rPr>
                        <a:t>تاریخ تولد</a:t>
                      </a: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000" b="1">
                          <a:latin typeface="Calibri"/>
                          <a:ea typeface="Calibri"/>
                          <a:cs typeface="Arial"/>
                        </a:rPr>
                        <a:t>میزان تحصیلات</a:t>
                      </a: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000" b="1">
                          <a:latin typeface="Calibri"/>
                          <a:ea typeface="Calibri"/>
                          <a:cs typeface="Arial"/>
                        </a:rPr>
                        <a:t>متاهل/مجرد</a:t>
                      </a: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000" b="1">
                          <a:latin typeface="Calibri"/>
                          <a:ea typeface="Calibri"/>
                          <a:cs typeface="Arial"/>
                        </a:rPr>
                        <a:t>توضیحات</a:t>
                      </a: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1123">
                <a:tc>
                  <a:txBody>
                    <a:bodyPr/>
                    <a:lstStyle/>
                    <a:p>
                      <a:pPr algn="ctr" rtl="1">
                        <a:lnSpc>
                          <a:spcPct val="115000"/>
                        </a:lnSpc>
                        <a:spcAft>
                          <a:spcPts val="0"/>
                        </a:spcAft>
                      </a:pPr>
                      <a:r>
                        <a:rPr lang="fa-IR" sz="1000" b="1">
                          <a:latin typeface="Calibri"/>
                          <a:ea typeface="Calibri"/>
                          <a:cs typeface="Arial"/>
                        </a:rPr>
                        <a:t>1</a:t>
                      </a: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1123">
                <a:tc>
                  <a:txBody>
                    <a:bodyPr/>
                    <a:lstStyle/>
                    <a:p>
                      <a:pPr algn="ctr" rtl="1">
                        <a:lnSpc>
                          <a:spcPct val="115000"/>
                        </a:lnSpc>
                        <a:spcAft>
                          <a:spcPts val="0"/>
                        </a:spcAft>
                      </a:pPr>
                      <a:r>
                        <a:rPr lang="fa-IR" sz="1000" b="1">
                          <a:latin typeface="Calibri"/>
                          <a:ea typeface="Calibri"/>
                          <a:cs typeface="Arial"/>
                        </a:rPr>
                        <a:t>2</a:t>
                      </a: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1123">
                <a:tc>
                  <a:txBody>
                    <a:bodyPr/>
                    <a:lstStyle/>
                    <a:p>
                      <a:pPr algn="ctr" rtl="1">
                        <a:lnSpc>
                          <a:spcPct val="115000"/>
                        </a:lnSpc>
                        <a:spcAft>
                          <a:spcPts val="0"/>
                        </a:spcAft>
                      </a:pPr>
                      <a:r>
                        <a:rPr lang="fa-IR" sz="1000" b="1">
                          <a:latin typeface="Calibri"/>
                          <a:ea typeface="Calibri"/>
                          <a:cs typeface="Arial"/>
                        </a:rPr>
                        <a:t>3</a:t>
                      </a: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1123">
                <a:tc>
                  <a:txBody>
                    <a:bodyPr/>
                    <a:lstStyle/>
                    <a:p>
                      <a:pPr algn="ctr" rtl="1">
                        <a:lnSpc>
                          <a:spcPct val="115000"/>
                        </a:lnSpc>
                        <a:spcAft>
                          <a:spcPts val="0"/>
                        </a:spcAft>
                      </a:pPr>
                      <a:r>
                        <a:rPr lang="fa-IR" sz="1000" b="1">
                          <a:latin typeface="Calibri"/>
                          <a:ea typeface="Calibri"/>
                          <a:cs typeface="Arial"/>
                        </a:rPr>
                        <a:t>4</a:t>
                      </a: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1123">
                <a:tc>
                  <a:txBody>
                    <a:bodyPr/>
                    <a:lstStyle/>
                    <a:p>
                      <a:pPr algn="ctr" rtl="1">
                        <a:lnSpc>
                          <a:spcPct val="115000"/>
                        </a:lnSpc>
                        <a:spcAft>
                          <a:spcPts val="0"/>
                        </a:spcAft>
                      </a:pPr>
                      <a:r>
                        <a:rPr lang="fa-IR" sz="1000" b="1">
                          <a:latin typeface="Calibri"/>
                          <a:ea typeface="Calibri"/>
                          <a:cs typeface="Arial"/>
                        </a:rPr>
                        <a:t>5</a:t>
                      </a: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1123">
                <a:tc>
                  <a:txBody>
                    <a:bodyPr/>
                    <a:lstStyle/>
                    <a:p>
                      <a:pPr algn="ctr" rtl="1">
                        <a:lnSpc>
                          <a:spcPct val="115000"/>
                        </a:lnSpc>
                        <a:spcAft>
                          <a:spcPts val="0"/>
                        </a:spcAft>
                      </a:pPr>
                      <a:r>
                        <a:rPr lang="fa-IR" sz="1000" b="1">
                          <a:latin typeface="Calibri"/>
                          <a:ea typeface="Calibri"/>
                          <a:cs typeface="Arial"/>
                        </a:rPr>
                        <a:t>6</a:t>
                      </a: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dirty="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1123">
                <a:tc>
                  <a:txBody>
                    <a:bodyPr/>
                    <a:lstStyle/>
                    <a:p>
                      <a:pPr algn="ctr" rtl="1">
                        <a:lnSpc>
                          <a:spcPct val="115000"/>
                        </a:lnSpc>
                        <a:spcAft>
                          <a:spcPts val="0"/>
                        </a:spcAft>
                      </a:pPr>
                      <a:r>
                        <a:rPr lang="fa-IR" sz="1000" b="1">
                          <a:latin typeface="Calibri"/>
                          <a:ea typeface="Calibri"/>
                          <a:cs typeface="Arial"/>
                        </a:rPr>
                        <a:t>7</a:t>
                      </a: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1123">
                <a:tc>
                  <a:txBody>
                    <a:bodyPr/>
                    <a:lstStyle/>
                    <a:p>
                      <a:pPr algn="ctr" rtl="1">
                        <a:lnSpc>
                          <a:spcPct val="115000"/>
                        </a:lnSpc>
                        <a:spcAft>
                          <a:spcPts val="0"/>
                        </a:spcAft>
                      </a:pPr>
                      <a:r>
                        <a:rPr lang="fa-IR" sz="1000" b="1">
                          <a:latin typeface="Calibri"/>
                          <a:ea typeface="Calibri"/>
                          <a:cs typeface="Arial"/>
                        </a:rPr>
                        <a:t>8</a:t>
                      </a: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1123">
                <a:tc>
                  <a:txBody>
                    <a:bodyPr/>
                    <a:lstStyle/>
                    <a:p>
                      <a:pPr algn="ctr" rtl="1">
                        <a:lnSpc>
                          <a:spcPct val="115000"/>
                        </a:lnSpc>
                        <a:spcAft>
                          <a:spcPts val="0"/>
                        </a:spcAft>
                      </a:pPr>
                      <a:r>
                        <a:rPr lang="fa-IR" sz="1000" b="1">
                          <a:latin typeface="Calibri"/>
                          <a:ea typeface="Calibri"/>
                          <a:cs typeface="Arial"/>
                        </a:rPr>
                        <a:t>9</a:t>
                      </a: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1123">
                <a:tc>
                  <a:txBody>
                    <a:bodyPr/>
                    <a:lstStyle/>
                    <a:p>
                      <a:pPr algn="ctr" rtl="1">
                        <a:lnSpc>
                          <a:spcPct val="115000"/>
                        </a:lnSpc>
                        <a:spcAft>
                          <a:spcPts val="0"/>
                        </a:spcAft>
                      </a:pPr>
                      <a:r>
                        <a:rPr lang="fa-IR" sz="1000" b="1">
                          <a:latin typeface="Calibri"/>
                          <a:ea typeface="Calibri"/>
                          <a:cs typeface="Arial"/>
                        </a:rPr>
                        <a:t>10</a:t>
                      </a: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1123">
                <a:tc>
                  <a:txBody>
                    <a:bodyPr/>
                    <a:lstStyle/>
                    <a:p>
                      <a:pPr algn="ctr" rtl="1">
                        <a:lnSpc>
                          <a:spcPct val="115000"/>
                        </a:lnSpc>
                        <a:spcAft>
                          <a:spcPts val="0"/>
                        </a:spcAft>
                      </a:pPr>
                      <a:r>
                        <a:rPr lang="fa-IR" sz="1000" b="1">
                          <a:latin typeface="Calibri"/>
                          <a:ea typeface="Calibri"/>
                          <a:cs typeface="Arial"/>
                        </a:rPr>
                        <a:t>11</a:t>
                      </a: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1123">
                <a:tc>
                  <a:txBody>
                    <a:bodyPr/>
                    <a:lstStyle/>
                    <a:p>
                      <a:pPr algn="ctr" rtl="1">
                        <a:lnSpc>
                          <a:spcPct val="115000"/>
                        </a:lnSpc>
                        <a:spcAft>
                          <a:spcPts val="0"/>
                        </a:spcAft>
                      </a:pPr>
                      <a:r>
                        <a:rPr lang="fa-IR" sz="1000" b="1">
                          <a:latin typeface="Calibri"/>
                          <a:ea typeface="Calibri"/>
                          <a:cs typeface="Arial"/>
                        </a:rPr>
                        <a:t>12</a:t>
                      </a: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1123">
                <a:tc>
                  <a:txBody>
                    <a:bodyPr/>
                    <a:lstStyle/>
                    <a:p>
                      <a:pPr algn="ctr" rtl="1">
                        <a:lnSpc>
                          <a:spcPct val="115000"/>
                        </a:lnSpc>
                        <a:spcAft>
                          <a:spcPts val="0"/>
                        </a:spcAft>
                      </a:pPr>
                      <a:r>
                        <a:rPr lang="fa-IR" sz="1000" b="1">
                          <a:latin typeface="Calibri"/>
                          <a:ea typeface="Calibri"/>
                          <a:cs typeface="Arial"/>
                        </a:rPr>
                        <a:t>13</a:t>
                      </a: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1123">
                <a:tc>
                  <a:txBody>
                    <a:bodyPr/>
                    <a:lstStyle/>
                    <a:p>
                      <a:pPr algn="ctr" rtl="1">
                        <a:lnSpc>
                          <a:spcPct val="115000"/>
                        </a:lnSpc>
                        <a:spcAft>
                          <a:spcPts val="0"/>
                        </a:spcAft>
                      </a:pPr>
                      <a:r>
                        <a:rPr lang="fa-IR" sz="1000" b="1">
                          <a:latin typeface="Calibri"/>
                          <a:ea typeface="Calibri"/>
                          <a:cs typeface="Arial"/>
                        </a:rPr>
                        <a:t>14</a:t>
                      </a: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1123">
                <a:tc>
                  <a:txBody>
                    <a:bodyPr/>
                    <a:lstStyle/>
                    <a:p>
                      <a:pPr algn="ctr" rtl="1">
                        <a:lnSpc>
                          <a:spcPct val="115000"/>
                        </a:lnSpc>
                        <a:spcAft>
                          <a:spcPts val="0"/>
                        </a:spcAft>
                      </a:pPr>
                      <a:r>
                        <a:rPr lang="fa-IR" sz="1000" b="1">
                          <a:latin typeface="Calibri"/>
                          <a:ea typeface="Calibri"/>
                          <a:cs typeface="Arial"/>
                        </a:rPr>
                        <a:t>15</a:t>
                      </a: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en-US" sz="700" dirty="0">
                        <a:latin typeface="Calibri"/>
                        <a:ea typeface="Calibri"/>
                        <a:cs typeface="Arial"/>
                      </a:endParaRP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7" name="Rectangle 3"/>
          <p:cNvSpPr>
            <a:spLocks noChangeArrowheads="1"/>
          </p:cNvSpPr>
          <p:nvPr/>
        </p:nvSpPr>
        <p:spPr bwMode="auto">
          <a:xfrm>
            <a:off x="0" y="785794"/>
            <a:ext cx="8406532" cy="529375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اطلاعات کارکنان مدارس مروج سلامت(</a:t>
            </a:r>
            <a:r>
              <a:rPr kumimoji="0" lang="en-AU"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HPS</a:t>
            </a:r>
            <a:r>
              <a:rPr kumimoji="0" lang="fa-IR"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)-سال تحصیلی 90-89</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معاونت بهداشتی دانشگاه علوم پزشکی کرمانشاه                                             مرکز بهداشت شهرستان.......................</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fa-IR"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lang="fa-IR" sz="1400" b="1" dirty="0" smtClean="0">
              <a:latin typeface="Calibri" pitchFamily="34" charset="0"/>
              <a:ea typeface="Calibri"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fa-IR"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lang="fa-IR" sz="1400" b="1" dirty="0" smtClean="0">
              <a:latin typeface="Calibri" pitchFamily="34" charset="0"/>
              <a:ea typeface="Calibri"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fa-IR"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lang="fa-IR" sz="1400" b="1" dirty="0" smtClean="0">
              <a:latin typeface="Calibri" pitchFamily="34" charset="0"/>
              <a:ea typeface="Calibri"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fa-IR"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lang="fa-IR" sz="1400" b="1" dirty="0" smtClean="0">
              <a:latin typeface="Calibri" pitchFamily="34" charset="0"/>
              <a:ea typeface="Calibri"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fa-IR"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lang="fa-IR" sz="1400" b="1" dirty="0" smtClean="0">
              <a:latin typeface="Calibri" pitchFamily="34" charset="0"/>
              <a:ea typeface="Calibri"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fa-IR"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lang="fa-IR" sz="1400" b="1" dirty="0" smtClean="0">
              <a:latin typeface="Calibri" pitchFamily="34" charset="0"/>
              <a:ea typeface="Calibri"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fa-IR"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lang="fa-IR" sz="1400" b="1" dirty="0" smtClean="0">
              <a:latin typeface="Calibri" pitchFamily="34" charset="0"/>
              <a:ea typeface="Calibri"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fa-IR"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lang="fa-IR" sz="1400" b="1" dirty="0" smtClean="0">
              <a:latin typeface="Calibri" pitchFamily="34" charset="0"/>
              <a:ea typeface="Calibri"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fa-IR"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lang="fa-IR" sz="1400" b="1" dirty="0" smtClean="0">
              <a:latin typeface="Calibri" pitchFamily="34" charset="0"/>
              <a:ea typeface="Calibri"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fa-IR"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lang="fa-IR" sz="1400" b="1" dirty="0" smtClean="0">
              <a:latin typeface="Calibri" pitchFamily="34" charset="0"/>
              <a:ea typeface="Calibri"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fa-IR"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fa-IR"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نام و نام خانوادگی تکمیل کننده فرم ................................                   تاریخ تکمیل فرم .......................</a:t>
            </a:r>
            <a:endParaRPr kumimoji="0" lang="fa-I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571470" y="1571610"/>
          <a:ext cx="7643867" cy="4000529"/>
        </p:xfrm>
        <a:graphic>
          <a:graphicData uri="http://schemas.openxmlformats.org/drawingml/2006/table">
            <a:tbl>
              <a:tblPr rtl="1"/>
              <a:tblGrid>
                <a:gridCol w="1211891"/>
                <a:gridCol w="523220"/>
                <a:gridCol w="522694"/>
                <a:gridCol w="600677"/>
                <a:gridCol w="600677"/>
                <a:gridCol w="523220"/>
                <a:gridCol w="523220"/>
                <a:gridCol w="522694"/>
                <a:gridCol w="522694"/>
                <a:gridCol w="523220"/>
                <a:gridCol w="523220"/>
                <a:gridCol w="523220"/>
                <a:gridCol w="523220"/>
              </a:tblGrid>
              <a:tr h="683018">
                <a:tc rowSpan="2">
                  <a:txBody>
                    <a:bodyPr/>
                    <a:lstStyle/>
                    <a:p>
                      <a:pPr algn="ctr" rtl="1">
                        <a:lnSpc>
                          <a:spcPct val="150000"/>
                        </a:lnSpc>
                        <a:spcAft>
                          <a:spcPts val="0"/>
                        </a:spcAft>
                      </a:pPr>
                      <a:endParaRPr lang="en-US" sz="700" dirty="0">
                        <a:latin typeface="Calibri"/>
                        <a:ea typeface="Calibri"/>
                        <a:cs typeface="Arial"/>
                      </a:endParaRPr>
                    </a:p>
                    <a:p>
                      <a:pPr algn="ctr" rtl="1">
                        <a:lnSpc>
                          <a:spcPct val="150000"/>
                        </a:lnSpc>
                        <a:spcAft>
                          <a:spcPts val="0"/>
                        </a:spcAft>
                      </a:pPr>
                      <a:r>
                        <a:rPr lang="fa-IR" sz="900" b="1" dirty="0">
                          <a:latin typeface="Calibri"/>
                          <a:ea typeface="Calibri"/>
                          <a:cs typeface="Arial"/>
                        </a:rPr>
                        <a:t>نام مدرسه</a:t>
                      </a:r>
                      <a:endParaRPr lang="en-US" sz="700" dirty="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1">
                        <a:lnSpc>
                          <a:spcPct val="150000"/>
                        </a:lnSpc>
                        <a:spcAft>
                          <a:spcPts val="0"/>
                        </a:spcAft>
                      </a:pPr>
                      <a:r>
                        <a:rPr lang="fa-IR" sz="900" b="1">
                          <a:latin typeface="Calibri"/>
                          <a:ea typeface="Calibri"/>
                          <a:cs typeface="Arial"/>
                        </a:rPr>
                        <a:t>تعداد پایه</a:t>
                      </a:r>
                      <a:endParaRPr lang="en-US" sz="700">
                        <a:latin typeface="Calibri"/>
                        <a:ea typeface="Calibri"/>
                        <a:cs typeface="Arial"/>
                      </a:endParaRPr>
                    </a:p>
                    <a:p>
                      <a:pPr algn="ctr" rtl="1">
                        <a:lnSpc>
                          <a:spcPct val="150000"/>
                        </a:lnSpc>
                        <a:spcAft>
                          <a:spcPts val="0"/>
                        </a:spcAft>
                      </a:pPr>
                      <a:r>
                        <a:rPr lang="fa-IR" sz="900" b="1">
                          <a:latin typeface="Calibri"/>
                          <a:ea typeface="Calibri"/>
                          <a:cs typeface="Arial"/>
                        </a:rPr>
                        <a:t> اول</a:t>
                      </a:r>
                      <a:endParaRPr lang="en-US"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fa-IR"/>
                    </a:p>
                  </a:txBody>
                  <a:tcPr/>
                </a:tc>
                <a:tc gridSpan="2">
                  <a:txBody>
                    <a:bodyPr/>
                    <a:lstStyle/>
                    <a:p>
                      <a:pPr algn="ctr" rtl="1">
                        <a:lnSpc>
                          <a:spcPct val="150000"/>
                        </a:lnSpc>
                        <a:spcAft>
                          <a:spcPts val="0"/>
                        </a:spcAft>
                      </a:pPr>
                      <a:r>
                        <a:rPr lang="fa-IR" sz="900" b="1">
                          <a:latin typeface="Calibri"/>
                          <a:ea typeface="Calibri"/>
                          <a:cs typeface="Arial"/>
                        </a:rPr>
                        <a:t>تعداد پایه</a:t>
                      </a:r>
                      <a:endParaRPr lang="en-US" sz="700">
                        <a:latin typeface="Calibri"/>
                        <a:ea typeface="Calibri"/>
                        <a:cs typeface="Arial"/>
                      </a:endParaRPr>
                    </a:p>
                    <a:p>
                      <a:pPr algn="ctr" rtl="1">
                        <a:lnSpc>
                          <a:spcPct val="150000"/>
                        </a:lnSpc>
                        <a:spcAft>
                          <a:spcPts val="0"/>
                        </a:spcAft>
                      </a:pPr>
                      <a:r>
                        <a:rPr lang="fa-IR" sz="900" b="1">
                          <a:latin typeface="Calibri"/>
                          <a:ea typeface="Calibri"/>
                          <a:cs typeface="Arial"/>
                        </a:rPr>
                        <a:t>دوم</a:t>
                      </a:r>
                      <a:endParaRPr lang="en-US"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fa-IR"/>
                    </a:p>
                  </a:txBody>
                  <a:tcPr/>
                </a:tc>
                <a:tc gridSpan="2">
                  <a:txBody>
                    <a:bodyPr/>
                    <a:lstStyle/>
                    <a:p>
                      <a:pPr algn="ctr" rtl="1">
                        <a:lnSpc>
                          <a:spcPct val="150000"/>
                        </a:lnSpc>
                        <a:spcAft>
                          <a:spcPts val="0"/>
                        </a:spcAft>
                      </a:pPr>
                      <a:r>
                        <a:rPr lang="fa-IR" sz="900" b="1">
                          <a:latin typeface="Calibri"/>
                          <a:ea typeface="Calibri"/>
                          <a:cs typeface="Arial"/>
                        </a:rPr>
                        <a:t>تعداد پایه</a:t>
                      </a:r>
                      <a:endParaRPr lang="en-US" sz="700">
                        <a:latin typeface="Calibri"/>
                        <a:ea typeface="Calibri"/>
                        <a:cs typeface="Arial"/>
                      </a:endParaRPr>
                    </a:p>
                    <a:p>
                      <a:pPr algn="ctr" rtl="1">
                        <a:lnSpc>
                          <a:spcPct val="150000"/>
                        </a:lnSpc>
                        <a:spcAft>
                          <a:spcPts val="0"/>
                        </a:spcAft>
                      </a:pPr>
                      <a:r>
                        <a:rPr lang="fa-IR" sz="900" b="1">
                          <a:latin typeface="Calibri"/>
                          <a:ea typeface="Calibri"/>
                          <a:cs typeface="Arial"/>
                        </a:rPr>
                        <a:t>سوم</a:t>
                      </a:r>
                      <a:endParaRPr lang="en-US"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fa-IR"/>
                    </a:p>
                  </a:txBody>
                  <a:tcPr/>
                </a:tc>
                <a:tc gridSpan="2">
                  <a:txBody>
                    <a:bodyPr/>
                    <a:lstStyle/>
                    <a:p>
                      <a:pPr algn="ctr" rtl="1">
                        <a:lnSpc>
                          <a:spcPct val="150000"/>
                        </a:lnSpc>
                        <a:spcAft>
                          <a:spcPts val="0"/>
                        </a:spcAft>
                      </a:pPr>
                      <a:r>
                        <a:rPr lang="fa-IR" sz="900" b="1">
                          <a:latin typeface="Calibri"/>
                          <a:ea typeface="Calibri"/>
                          <a:cs typeface="Arial"/>
                        </a:rPr>
                        <a:t>تعداد پایه</a:t>
                      </a:r>
                      <a:endParaRPr lang="en-US" sz="700">
                        <a:latin typeface="Calibri"/>
                        <a:ea typeface="Calibri"/>
                        <a:cs typeface="Arial"/>
                      </a:endParaRPr>
                    </a:p>
                    <a:p>
                      <a:pPr algn="ctr" rtl="1">
                        <a:lnSpc>
                          <a:spcPct val="150000"/>
                        </a:lnSpc>
                        <a:spcAft>
                          <a:spcPts val="0"/>
                        </a:spcAft>
                      </a:pPr>
                      <a:r>
                        <a:rPr lang="fa-IR" sz="900" b="1">
                          <a:latin typeface="Calibri"/>
                          <a:ea typeface="Calibri"/>
                          <a:cs typeface="Arial"/>
                        </a:rPr>
                        <a:t>چهارم</a:t>
                      </a:r>
                      <a:endParaRPr lang="en-US"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fa-IR"/>
                    </a:p>
                  </a:txBody>
                  <a:tcPr/>
                </a:tc>
                <a:tc gridSpan="2">
                  <a:txBody>
                    <a:bodyPr/>
                    <a:lstStyle/>
                    <a:p>
                      <a:pPr algn="ctr" rtl="1">
                        <a:lnSpc>
                          <a:spcPct val="150000"/>
                        </a:lnSpc>
                        <a:spcAft>
                          <a:spcPts val="0"/>
                        </a:spcAft>
                      </a:pPr>
                      <a:r>
                        <a:rPr lang="fa-IR" sz="900" b="1">
                          <a:latin typeface="Calibri"/>
                          <a:ea typeface="Calibri"/>
                          <a:cs typeface="Arial"/>
                        </a:rPr>
                        <a:t>تعداد پایه</a:t>
                      </a:r>
                      <a:endParaRPr lang="en-US" sz="700">
                        <a:latin typeface="Calibri"/>
                        <a:ea typeface="Calibri"/>
                        <a:cs typeface="Arial"/>
                      </a:endParaRPr>
                    </a:p>
                    <a:p>
                      <a:pPr algn="ctr" rtl="1">
                        <a:lnSpc>
                          <a:spcPct val="150000"/>
                        </a:lnSpc>
                        <a:spcAft>
                          <a:spcPts val="0"/>
                        </a:spcAft>
                      </a:pPr>
                      <a:r>
                        <a:rPr lang="fa-IR" sz="900" b="1">
                          <a:latin typeface="Calibri"/>
                          <a:ea typeface="Calibri"/>
                          <a:cs typeface="Arial"/>
                        </a:rPr>
                        <a:t>پنجم</a:t>
                      </a:r>
                      <a:endParaRPr lang="en-US"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fa-IR"/>
                    </a:p>
                  </a:txBody>
                  <a:tcPr/>
                </a:tc>
                <a:tc gridSpan="2">
                  <a:txBody>
                    <a:bodyPr/>
                    <a:lstStyle/>
                    <a:p>
                      <a:pPr algn="ctr" rtl="1">
                        <a:lnSpc>
                          <a:spcPct val="150000"/>
                        </a:lnSpc>
                        <a:spcAft>
                          <a:spcPts val="0"/>
                        </a:spcAft>
                      </a:pPr>
                      <a:r>
                        <a:rPr lang="fa-IR" sz="900" b="1">
                          <a:latin typeface="Calibri"/>
                          <a:ea typeface="Calibri"/>
                          <a:cs typeface="Arial"/>
                        </a:rPr>
                        <a:t>جمع کل</a:t>
                      </a:r>
                      <a:endParaRPr lang="en-US"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fa-IR"/>
                    </a:p>
                  </a:txBody>
                  <a:tcPr/>
                </a:tc>
              </a:tr>
              <a:tr h="292722">
                <a:tc vMerge="1">
                  <a:txBody>
                    <a:bodyPr/>
                    <a:lstStyle/>
                    <a:p>
                      <a:pPr rtl="1"/>
                      <a:endParaRPr lang="fa-IR"/>
                    </a:p>
                  </a:txBody>
                  <a:tcPr/>
                </a:tc>
                <a:tc>
                  <a:txBody>
                    <a:bodyPr/>
                    <a:lstStyle/>
                    <a:p>
                      <a:pPr algn="ctr" rtl="1">
                        <a:lnSpc>
                          <a:spcPct val="150000"/>
                        </a:lnSpc>
                        <a:spcAft>
                          <a:spcPts val="0"/>
                        </a:spcAft>
                      </a:pPr>
                      <a:r>
                        <a:rPr lang="fa-IR" sz="800" b="1">
                          <a:latin typeface="Calibri"/>
                          <a:ea typeface="Calibri"/>
                          <a:cs typeface="Arial"/>
                        </a:rPr>
                        <a:t>دختر</a:t>
                      </a:r>
                      <a:endParaRPr lang="en-US"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800" b="1">
                          <a:latin typeface="Calibri"/>
                          <a:ea typeface="Calibri"/>
                          <a:cs typeface="Arial"/>
                        </a:rPr>
                        <a:t>پسر</a:t>
                      </a:r>
                      <a:endParaRPr lang="en-US"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800" b="1">
                          <a:latin typeface="Calibri"/>
                          <a:ea typeface="Calibri"/>
                          <a:cs typeface="Arial"/>
                        </a:rPr>
                        <a:t>دختر</a:t>
                      </a:r>
                      <a:endParaRPr lang="en-US"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800" b="1">
                          <a:latin typeface="Calibri"/>
                          <a:ea typeface="Calibri"/>
                          <a:cs typeface="Arial"/>
                        </a:rPr>
                        <a:t>پسر</a:t>
                      </a:r>
                      <a:endParaRPr lang="en-US"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800" b="1" dirty="0">
                          <a:latin typeface="Calibri"/>
                          <a:ea typeface="Calibri"/>
                          <a:cs typeface="Arial"/>
                        </a:rPr>
                        <a:t>دختر</a:t>
                      </a:r>
                      <a:endParaRPr lang="en-US" sz="700" dirty="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800" b="1">
                          <a:latin typeface="Calibri"/>
                          <a:ea typeface="Calibri"/>
                          <a:cs typeface="Arial"/>
                        </a:rPr>
                        <a:t>پسر</a:t>
                      </a:r>
                      <a:endParaRPr lang="en-US"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800" b="1">
                          <a:latin typeface="Calibri"/>
                          <a:ea typeface="Calibri"/>
                          <a:cs typeface="Arial"/>
                        </a:rPr>
                        <a:t>دختر</a:t>
                      </a:r>
                      <a:endParaRPr lang="en-US"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800" b="1">
                          <a:latin typeface="Calibri"/>
                          <a:ea typeface="Calibri"/>
                          <a:cs typeface="Arial"/>
                        </a:rPr>
                        <a:t>پسر</a:t>
                      </a:r>
                      <a:endParaRPr lang="en-US"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800" b="1">
                          <a:latin typeface="Calibri"/>
                          <a:ea typeface="Calibri"/>
                          <a:cs typeface="Arial"/>
                        </a:rPr>
                        <a:t>دختر</a:t>
                      </a:r>
                      <a:endParaRPr lang="en-US"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800" b="1">
                          <a:latin typeface="Calibri"/>
                          <a:ea typeface="Calibri"/>
                          <a:cs typeface="Arial"/>
                        </a:rPr>
                        <a:t>پسر</a:t>
                      </a:r>
                      <a:endParaRPr lang="en-US"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800" b="1">
                          <a:latin typeface="Calibri"/>
                          <a:ea typeface="Calibri"/>
                          <a:cs typeface="Arial"/>
                        </a:rPr>
                        <a:t>دختر</a:t>
                      </a:r>
                      <a:endParaRPr lang="en-US"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800" b="1">
                          <a:latin typeface="Calibri"/>
                          <a:ea typeface="Calibri"/>
                          <a:cs typeface="Arial"/>
                        </a:rPr>
                        <a:t>پسر</a:t>
                      </a:r>
                      <a:endParaRPr lang="en-US"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8328">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8328">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8328">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8328">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8328">
                <a:tc>
                  <a:txBody>
                    <a:bodyPr/>
                    <a:lstStyle/>
                    <a:p>
                      <a:pPr algn="ctr" rtl="1">
                        <a:lnSpc>
                          <a:spcPct val="150000"/>
                        </a:lnSpc>
                        <a:spcAft>
                          <a:spcPts val="0"/>
                        </a:spcAft>
                      </a:pPr>
                      <a:endParaRPr lang="en-US"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8328">
                <a:tc>
                  <a:txBody>
                    <a:bodyPr/>
                    <a:lstStyle/>
                    <a:p>
                      <a:pPr algn="ctr" rtl="1">
                        <a:lnSpc>
                          <a:spcPct val="150000"/>
                        </a:lnSpc>
                        <a:spcAft>
                          <a:spcPts val="0"/>
                        </a:spcAft>
                      </a:pPr>
                      <a:endParaRPr lang="en-US"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8328">
                <a:tc>
                  <a:txBody>
                    <a:bodyPr/>
                    <a:lstStyle/>
                    <a:p>
                      <a:pPr algn="ctr" rtl="1">
                        <a:lnSpc>
                          <a:spcPct val="150000"/>
                        </a:lnSpc>
                        <a:spcAft>
                          <a:spcPts val="0"/>
                        </a:spcAft>
                      </a:pPr>
                      <a:endParaRPr lang="en-US"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8328">
                <a:tc>
                  <a:txBody>
                    <a:bodyPr/>
                    <a:lstStyle/>
                    <a:p>
                      <a:pPr algn="ctr" rtl="1">
                        <a:lnSpc>
                          <a:spcPct val="150000"/>
                        </a:lnSpc>
                        <a:spcAft>
                          <a:spcPts val="0"/>
                        </a:spcAft>
                      </a:pPr>
                      <a:endParaRPr lang="en-US"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8328">
                <a:tc>
                  <a:txBody>
                    <a:bodyPr/>
                    <a:lstStyle/>
                    <a:p>
                      <a:pPr algn="ctr" rtl="1">
                        <a:lnSpc>
                          <a:spcPct val="150000"/>
                        </a:lnSpc>
                        <a:spcAft>
                          <a:spcPts val="0"/>
                        </a:spcAft>
                      </a:pPr>
                      <a:endParaRPr lang="en-US"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8328">
                <a:tc>
                  <a:txBody>
                    <a:bodyPr/>
                    <a:lstStyle/>
                    <a:p>
                      <a:pPr algn="ctr" rtl="1">
                        <a:lnSpc>
                          <a:spcPct val="150000"/>
                        </a:lnSpc>
                        <a:spcAft>
                          <a:spcPts val="0"/>
                        </a:spcAft>
                      </a:pPr>
                      <a:endParaRPr lang="en-US"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1509">
                <a:tc>
                  <a:txBody>
                    <a:bodyPr/>
                    <a:lstStyle/>
                    <a:p>
                      <a:pPr algn="ctr" rtl="1">
                        <a:lnSpc>
                          <a:spcPct val="150000"/>
                        </a:lnSpc>
                        <a:spcAft>
                          <a:spcPts val="0"/>
                        </a:spcAft>
                      </a:pPr>
                      <a:r>
                        <a:rPr lang="fa-IR" sz="900" b="1">
                          <a:latin typeface="Calibri"/>
                          <a:ea typeface="Calibri"/>
                          <a:cs typeface="Arial"/>
                        </a:rPr>
                        <a:t>جمع کل</a:t>
                      </a:r>
                      <a:endParaRPr lang="en-US"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fa-IR" sz="700" dirty="0">
                        <a:latin typeface="Calibri"/>
                        <a:ea typeface="Calibri"/>
                        <a:cs typeface="Arial"/>
                      </a:endParaRPr>
                    </a:p>
                  </a:txBody>
                  <a:tcPr marL="45879" marR="458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049" name="Rectangle 1"/>
          <p:cNvSpPr>
            <a:spLocks noChangeArrowheads="1"/>
          </p:cNvSpPr>
          <p:nvPr/>
        </p:nvSpPr>
        <p:spPr bwMode="auto">
          <a:xfrm>
            <a:off x="357158" y="428604"/>
            <a:ext cx="8572560" cy="57235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اطلاعات جمعیت دانش آموزان مدارس مروج سلامت (</a:t>
            </a:r>
            <a:r>
              <a:rPr kumimoji="0" lang="en-AU"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HPS</a:t>
            </a:r>
            <a:r>
              <a:rPr kumimoji="0" lang="fa-IR"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 سال تحصیلی90-89</a:t>
            </a:r>
          </a:p>
          <a:p>
            <a:pPr marL="0" marR="0" lvl="0" indent="0" algn="ctr" defTabSz="914400" rtl="1"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fa-IR"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معاونت بهداشتی دانشگاه علوم پزشکی کرمانشاه                                       مرکز بهداشت شهرستان.......................</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AU"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AU" sz="1400" b="1" dirty="0" smtClean="0">
              <a:latin typeface="Calibri"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AU"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AU" sz="1400" b="1" dirty="0" smtClean="0">
              <a:latin typeface="Calibri"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AU"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AU" sz="1400" b="1" dirty="0" smtClean="0">
              <a:latin typeface="Calibri"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AU"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AU" sz="1400" b="1" dirty="0" smtClean="0">
              <a:latin typeface="Calibri"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AU"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AU" sz="1400" b="1" dirty="0" smtClean="0">
              <a:latin typeface="Calibri"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AU"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AU" sz="1400" b="1" dirty="0" smtClean="0">
              <a:latin typeface="Calibri"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AU"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AU" sz="1400" b="1" dirty="0" smtClean="0">
              <a:latin typeface="Calibri"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AU"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AU" sz="1400" b="1" dirty="0" smtClean="0">
              <a:latin typeface="Calibri"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AU"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AU" sz="1400" b="1" dirty="0" smtClean="0">
              <a:latin typeface="Calibri"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AU"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AU" sz="1400" b="1" dirty="0" smtClean="0">
              <a:latin typeface="Calibri"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AU"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AU" sz="1400" b="1" dirty="0" smtClean="0">
              <a:latin typeface="Calibri" pitchFamily="34" charset="0"/>
              <a:ea typeface="Calibri"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AU" sz="1400" b="1" dirty="0" smtClean="0">
                <a:latin typeface="Calibri" pitchFamily="34" charset="0"/>
                <a:ea typeface="Calibri" pitchFamily="34" charset="0"/>
                <a:cs typeface="Arial" pitchFamily="34" charset="0"/>
              </a:rPr>
              <a:t>            </a:t>
            </a:r>
            <a:r>
              <a:rPr kumimoji="0" lang="fa-IR"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نام و نام خانوادگی تکمیل کننده فرم ................................                             تاریخ تکمیل فرم .......................</a:t>
            </a:r>
            <a:r>
              <a:rPr kumimoji="0" lang="en-US" sz="1100" b="0" i="0" u="none" strike="noStrike" cap="none" normalizeH="0" baseline="0" dirty="0" smtClean="0">
                <a:ln>
                  <a:noFill/>
                </a:ln>
                <a:solidFill>
                  <a:schemeClr val="tx1"/>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610244"/>
          </a:xfrm>
        </p:spPr>
        <p:txBody>
          <a:bodyPr/>
          <a:lstStyle/>
          <a:p>
            <a:pPr>
              <a:buNone/>
            </a:pPr>
            <a:r>
              <a:rPr lang="fa-IR" dirty="0" smtClean="0">
                <a:solidFill>
                  <a:srgbClr val="FF0000"/>
                </a:solidFill>
              </a:rPr>
              <a:t>مراحل اجرایی طرح مدارس مروج سلامت:</a:t>
            </a:r>
          </a:p>
          <a:p>
            <a:pPr>
              <a:buNone/>
            </a:pPr>
            <a:r>
              <a:rPr lang="fa-IR" dirty="0" smtClean="0"/>
              <a:t>1- تعیین کمیته شهرستان،صدور ابلاغ اعضاء توسط سرپرست مرکز بهداشت شهرستان،اعلام اسامی و تصویر ابلاغ اعضاء به واحد سلامت مدارس استان تا تاریخ 89/10/28</a:t>
            </a:r>
          </a:p>
          <a:p>
            <a:pPr>
              <a:buNone/>
            </a:pPr>
            <a:r>
              <a:rPr lang="fa-IR" dirty="0" smtClean="0"/>
              <a:t>2- تشکیل اولین جلسه کمیته به منظور تقسیم وظایف ،مرور وضعیت مدارس منتخب تا تاریخ 89/10/30(انعکاس صورتجلسه کمیته به ستاد استان)</a:t>
            </a:r>
          </a:p>
          <a:p>
            <a:pPr>
              <a:buNone/>
            </a:pPr>
            <a:r>
              <a:rPr lang="fa-IR" dirty="0" smtClean="0"/>
              <a:t>3- تکمیل جدول اطلاعات کارکنان و جدول اطلاعات دانش آموزان مدارس منتخب،ارسال به کمیته استان و نصب در دفتر کار اعضاء کمیته تا تاریخ 89/11/3</a:t>
            </a:r>
          </a:p>
          <a:p>
            <a:pPr>
              <a:buNone/>
            </a:pPr>
            <a:r>
              <a:rPr lang="fa-IR" dirty="0" smtClean="0"/>
              <a:t>4- برگزاری جلسات هماهنگی با اداره آموزش و پرورش منطقه و مدیران مدارس منتخب</a:t>
            </a:r>
            <a:endParaRPr lang="fa-I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824558"/>
          </a:xfrm>
        </p:spPr>
        <p:txBody>
          <a:bodyPr>
            <a:normAutofit lnSpcReduction="10000"/>
          </a:bodyPr>
          <a:lstStyle/>
          <a:p>
            <a:pPr>
              <a:buNone/>
            </a:pPr>
            <a:r>
              <a:rPr lang="fa-IR" dirty="0" smtClean="0"/>
              <a:t>5- تشکیل کمیته سلامت مدرسه و اعلام اسامی اعضای کمیته به کمیته شهرستان و کمیته استان تا مورخه 89/11/7 و اعلام به کمیته استان</a:t>
            </a:r>
          </a:p>
          <a:p>
            <a:pPr>
              <a:buNone/>
            </a:pPr>
            <a:r>
              <a:rPr lang="fa-IR" dirty="0" smtClean="0"/>
              <a:t>6- تشکیل تیم ممیزی داخلی مدرسه تا مورخه 89/11/7</a:t>
            </a:r>
          </a:p>
          <a:p>
            <a:pPr>
              <a:buNone/>
            </a:pPr>
            <a:r>
              <a:rPr lang="fa-IR" dirty="0" smtClean="0"/>
              <a:t>7- تشکیل تیم ممیزی خارجی تا مورخه 89/11/7</a:t>
            </a:r>
          </a:p>
          <a:p>
            <a:pPr>
              <a:buNone/>
            </a:pPr>
            <a:r>
              <a:rPr lang="fa-IR" dirty="0" smtClean="0"/>
              <a:t>8- تکثیر چک لیست ممیزی داخلی (تحویل به مدرسه )  و خارجی</a:t>
            </a:r>
          </a:p>
          <a:p>
            <a:pPr>
              <a:buNone/>
            </a:pPr>
            <a:r>
              <a:rPr lang="fa-IR" dirty="0" smtClean="0"/>
              <a:t>9- آموزش و توجیه اعضای کمیته مدرسه و ممیزی داخلی تا تاریخ 89/11/9</a:t>
            </a:r>
          </a:p>
          <a:p>
            <a:pPr>
              <a:buNone/>
            </a:pPr>
            <a:r>
              <a:rPr lang="fa-IR" dirty="0" smtClean="0"/>
              <a:t>10- انجام ممیزی داخلی مدرسه و اعلام نتیجه به کمیته شهرستان حداکثر تا تاریخ 89/11/12</a:t>
            </a:r>
          </a:p>
          <a:p>
            <a:pPr>
              <a:buNone/>
            </a:pPr>
            <a:r>
              <a:rPr lang="fa-IR" dirty="0" smtClean="0"/>
              <a:t>11- انجام ممیزی خارجی تا مورخه 89/111/15 و اعلام نتیجه ممیزی به کمیته شهرستان</a:t>
            </a:r>
          </a:p>
          <a:p>
            <a:pPr>
              <a:buNone/>
            </a:pPr>
            <a:r>
              <a:rPr lang="fa-IR" dirty="0" smtClean="0"/>
              <a:t>12- تعیین رتبه و ستاره مدرسه تا 89/11/15</a:t>
            </a:r>
          </a:p>
          <a:p>
            <a:pPr>
              <a:buNone/>
            </a:pPr>
            <a:r>
              <a:rPr lang="fa-IR" dirty="0" smtClean="0"/>
              <a:t>13- اعلام نتیجه ممیزیها به کمیته استان تا مورخه 89/11/18</a:t>
            </a:r>
          </a:p>
          <a:p>
            <a:pPr>
              <a:buNone/>
            </a:pPr>
            <a:r>
              <a:rPr lang="fa-IR" dirty="0" smtClean="0"/>
              <a:t>14- اعطای لوح یا نشان به مدرسه و نصب در محل تا تاریخ 89/11/20</a:t>
            </a:r>
            <a:endParaRPr lang="fa-IR"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I:\New Folder\de001.gif"/>
          <p:cNvPicPr>
            <a:picLocks noChangeAspect="1" noChangeArrowheads="1" noCrop="1"/>
          </p:cNvPicPr>
          <p:nvPr/>
        </p:nvPicPr>
        <p:blipFill>
          <a:blip r:embed="rId2"/>
          <a:srcRect/>
          <a:stretch>
            <a:fillRect/>
          </a:stretch>
        </p:blipFill>
        <p:spPr bwMode="auto">
          <a:xfrm>
            <a:off x="0" y="1"/>
            <a:ext cx="9144000" cy="6858000"/>
          </a:xfrm>
          <a:prstGeom prst="rect">
            <a:avLst/>
          </a:prstGeom>
          <a:noFill/>
        </p:spPr>
      </p:pic>
      <p:sp>
        <p:nvSpPr>
          <p:cNvPr id="5" name="Rectangle 4"/>
          <p:cNvSpPr/>
          <p:nvPr/>
        </p:nvSpPr>
        <p:spPr>
          <a:xfrm>
            <a:off x="357158" y="2214554"/>
            <a:ext cx="8143932" cy="2092881"/>
          </a:xfrm>
          <a:prstGeom prst="rect">
            <a:avLst/>
          </a:prstGeom>
        </p:spPr>
        <p:txBody>
          <a:bodyPr wrap="square">
            <a:spAutoFit/>
          </a:bodyPr>
          <a:lstStyle/>
          <a:p>
            <a:pPr algn="ctr">
              <a:buNone/>
            </a:pPr>
            <a:r>
              <a:rPr lang="fa-IR" sz="13000" b="1" dirty="0" smtClean="0">
                <a:solidFill>
                  <a:srgbClr val="FFCCFF"/>
                </a:solidFill>
              </a:rPr>
              <a:t>خسته نباشید</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2071678"/>
            <a:ext cx="8229600" cy="3357586"/>
          </a:xfrm>
        </p:spPr>
        <p:txBody>
          <a:bodyPr>
            <a:noAutofit/>
          </a:bodyPr>
          <a:lstStyle/>
          <a:p>
            <a:pPr algn="just"/>
            <a:r>
              <a:rPr lang="fa-IR" b="1" dirty="0" smtClean="0">
                <a:solidFill>
                  <a:srgbClr val="FF0000"/>
                </a:solidFill>
                <a:latin typeface="Arial" pitchFamily="34" charset="0"/>
                <a:cs typeface="Arial" pitchFamily="34" charset="0"/>
              </a:rPr>
              <a:t>رسالت</a:t>
            </a:r>
            <a:r>
              <a:rPr lang="fa-IR" sz="3000" b="1" dirty="0" smtClean="0">
                <a:latin typeface="Arial" pitchFamily="34" charset="0"/>
                <a:cs typeface="Arial" pitchFamily="34" charset="0"/>
              </a:rPr>
              <a:t/>
            </a:r>
            <a:br>
              <a:rPr lang="fa-IR" sz="3000" b="1" dirty="0" smtClean="0">
                <a:latin typeface="Arial" pitchFamily="34" charset="0"/>
                <a:cs typeface="Arial" pitchFamily="34" charset="0"/>
              </a:rPr>
            </a:br>
            <a:r>
              <a:rPr lang="fa-IR" sz="3000" b="1" dirty="0" smtClean="0">
                <a:latin typeface="Arial" pitchFamily="34" charset="0"/>
                <a:cs typeface="Arial" pitchFamily="34" charset="0"/>
              </a:rPr>
              <a:t>مدیریت سلامت محور در زمینه ارایه خدمت به نوجوانان و جوانان در راستاي ارتقاي کیفیت زندگی این گروه سنی با تاکید براقدامات پیشگیرانه منطبق با فرهنگ جامعه و متناسب با جنسیت مورد نظر و مشارکت همه جانبه ایشان. وظیفه اصلی ما ارایه استانداردهایی ست که در تعامل با همه نهادهاي متولی این گروه به دست م یآید وبراي هماهنگ سازي خدمات قابل ارایه در نظام سلامت براي این گروه مخاطب به طور مستمر پایش خواهد شد.</a:t>
            </a:r>
            <a:br>
              <a:rPr lang="fa-IR" sz="3000" b="1" dirty="0" smtClean="0">
                <a:latin typeface="Arial" pitchFamily="34" charset="0"/>
                <a:cs typeface="Arial" pitchFamily="34" charset="0"/>
              </a:rPr>
            </a:br>
            <a:endParaRPr lang="fa-IR" sz="30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500034" y="785794"/>
            <a:ext cx="8072494" cy="4351961"/>
          </a:xfrm>
          <a:prstGeom prst="rect">
            <a:avLst/>
          </a:prstGeom>
        </p:spPr>
        <p:txBody>
          <a:bodyPr wrap="square">
            <a:spAutoFit/>
          </a:bodyPr>
          <a:lstStyle/>
          <a:p>
            <a:pPr>
              <a:buNone/>
            </a:pPr>
            <a:r>
              <a:rPr lang="fa-IR" sz="4000" b="1" dirty="0" smtClean="0">
                <a:solidFill>
                  <a:srgbClr val="FF0000"/>
                </a:solidFill>
                <a:latin typeface="Arial" pitchFamily="34" charset="0"/>
                <a:cs typeface="Arial" pitchFamily="34" charset="0"/>
              </a:rPr>
              <a:t>تعریف</a:t>
            </a:r>
          </a:p>
          <a:p>
            <a:pPr algn="just">
              <a:buNone/>
            </a:pPr>
            <a:r>
              <a:rPr lang="fa-IR" sz="3200" b="1" dirty="0" smtClean="0">
                <a:latin typeface="Arial" pitchFamily="34" charset="0"/>
                <a:cs typeface="Arial" pitchFamily="34" charset="0"/>
              </a:rPr>
              <a:t> </a:t>
            </a:r>
            <a:r>
              <a:rPr lang="en-US" sz="3200" b="1" dirty="0" smtClean="0">
                <a:latin typeface="Arial" pitchFamily="34" charset="0"/>
                <a:cs typeface="Arial" pitchFamily="34" charset="0"/>
              </a:rPr>
              <a:t>HP</a:t>
            </a:r>
            <a:r>
              <a:rPr lang="en-AU" sz="3200" b="1" dirty="0" smtClean="0">
                <a:latin typeface="Arial" pitchFamily="34" charset="0"/>
                <a:cs typeface="Arial" pitchFamily="34" charset="0"/>
              </a:rPr>
              <a:t>S</a:t>
            </a:r>
            <a:r>
              <a:rPr lang="fa-IR" sz="3200" b="1" dirty="0" smtClean="0">
                <a:latin typeface="Arial" pitchFamily="34" charset="0"/>
                <a:cs typeface="Arial" pitchFamily="34" charset="0"/>
              </a:rPr>
              <a:t> به منزله یک نظام براي ارتقاي سلامت است که با مشارکت فعالانه اولیاء، مربیان و دانش آموزان و با رویکرد توانمند سازي و آموزش همسانان و همسالان، منجر به افزایش ظرفیت ها و دانش آموزان در زمینه مراقبت از خود، فرهنگ خود مراقبتی </a:t>
            </a:r>
            <a:r>
              <a:rPr lang="en-US" sz="3200" dirty="0" smtClean="0"/>
              <a:t>(</a:t>
            </a:r>
            <a:r>
              <a:rPr lang="en-US" sz="3200" dirty="0" err="1" smtClean="0"/>
              <a:t>Selfcare</a:t>
            </a:r>
            <a:r>
              <a:rPr lang="en-US" sz="3200" dirty="0" smtClean="0"/>
              <a:t>)</a:t>
            </a:r>
            <a:r>
              <a:rPr lang="fa-IR" sz="3200" b="1" dirty="0" smtClean="0">
                <a:latin typeface="Arial" pitchFamily="34" charset="0"/>
                <a:cs typeface="Arial" pitchFamily="34" charset="0"/>
              </a:rPr>
              <a:t> توانمندسازي مردم در مورد سالم زندگی کردن، سالم کارکردن و آموزش با کیفیت خواهد شد.</a:t>
            </a:r>
            <a:endParaRPr lang="fa-IR" sz="32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538806"/>
          </a:xfrm>
        </p:spPr>
        <p:txBody>
          <a:bodyPr/>
          <a:lstStyle/>
          <a:p>
            <a:pPr>
              <a:buNone/>
            </a:pPr>
            <a:r>
              <a:rPr lang="fa-IR" sz="4000" b="1" dirty="0" smtClean="0">
                <a:solidFill>
                  <a:srgbClr val="FF0000"/>
                </a:solidFill>
              </a:rPr>
              <a:t>فواید مدرسه مروج سلامت</a:t>
            </a:r>
          </a:p>
          <a:p>
            <a:pPr>
              <a:buNone/>
            </a:pPr>
            <a:endParaRPr lang="fa-IR" b="1" dirty="0" smtClean="0"/>
          </a:p>
          <a:p>
            <a:pPr>
              <a:buNone/>
            </a:pPr>
            <a:r>
              <a:rPr lang="fa-IR" dirty="0" smtClean="0">
                <a:solidFill>
                  <a:srgbClr val="C00000"/>
                </a:solidFill>
              </a:rPr>
              <a:t>پیام روشن مدرسه مروج سلامت این است که:</a:t>
            </a:r>
          </a:p>
          <a:p>
            <a:r>
              <a:rPr lang="fa-IR" dirty="0" smtClean="0"/>
              <a:t>اعتماد به نفس، عزت نفس، ارتباطات و مهارت هاي ارتباطی براي رفاه و سلامت روانی حیاتی هستند. </a:t>
            </a:r>
          </a:p>
          <a:p>
            <a:r>
              <a:rPr lang="fa-IR" dirty="0" smtClean="0"/>
              <a:t>تشویق دانش آموزان به ورود در تصمیم گیري ها بسیار مهم است. ·</a:t>
            </a:r>
          </a:p>
          <a:p>
            <a:r>
              <a:rPr lang="fa-IR" dirty="0" smtClean="0"/>
              <a:t>یادگیري و تجارب در مدرسه دانش آموزان را براي رسیدن به سلامت کامل کمک می کند. ·</a:t>
            </a:r>
          </a:p>
          <a:p>
            <a:r>
              <a:rPr lang="fa-IR" dirty="0" smtClean="0"/>
              <a:t>به احتمال زیاد رفتارهاي بهداشتی و ارزش هاي کسب شده در دوران کودکی و نو جوانی در طول زندگی ادامه پیدا می کند.</a:t>
            </a:r>
            <a:endParaRPr lang="fa-I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642918"/>
            <a:ext cx="8429684" cy="5786478"/>
          </a:xfrm>
        </p:spPr>
        <p:txBody>
          <a:bodyPr>
            <a:normAutofit fontScale="70000" lnSpcReduction="20000"/>
          </a:bodyPr>
          <a:lstStyle/>
          <a:p>
            <a:pPr>
              <a:buNone/>
            </a:pPr>
            <a:r>
              <a:rPr lang="fa-IR" sz="3600" b="1" dirty="0" smtClean="0">
                <a:solidFill>
                  <a:srgbClr val="FF0000"/>
                </a:solidFill>
              </a:rPr>
              <a:t>هدف کلی :</a:t>
            </a:r>
          </a:p>
          <a:p>
            <a:pPr>
              <a:buNone/>
            </a:pPr>
            <a:r>
              <a:rPr lang="fa-IR" b="1" dirty="0" smtClean="0"/>
              <a:t>ترویج و استقرار مفاهیم ارتقاي سلامت در بین دانش آموزان مدارس کشور از طریق استقرار نظام مدارس </a:t>
            </a:r>
          </a:p>
          <a:p>
            <a:pPr>
              <a:buNone/>
            </a:pPr>
            <a:r>
              <a:rPr lang="fa-IR" b="1" dirty="0" smtClean="0"/>
              <a:t>مروج سلامت</a:t>
            </a:r>
          </a:p>
          <a:p>
            <a:pPr>
              <a:buNone/>
            </a:pPr>
            <a:endParaRPr lang="fa-IR" sz="3600" b="1" dirty="0" smtClean="0">
              <a:solidFill>
                <a:srgbClr val="FF0000"/>
              </a:solidFill>
            </a:endParaRPr>
          </a:p>
          <a:p>
            <a:pPr>
              <a:buNone/>
            </a:pPr>
            <a:r>
              <a:rPr lang="fa-IR" sz="3600" b="1" dirty="0" smtClean="0">
                <a:solidFill>
                  <a:srgbClr val="FF0000"/>
                </a:solidFill>
              </a:rPr>
              <a:t>اهداف اختصاصی :</a:t>
            </a:r>
          </a:p>
          <a:p>
            <a:pPr algn="just">
              <a:buNone/>
            </a:pPr>
            <a:r>
              <a:rPr lang="fa-IR" dirty="0" smtClean="0"/>
              <a:t>1. </a:t>
            </a:r>
            <a:r>
              <a:rPr lang="fa-IR" b="1" dirty="0" smtClean="0"/>
              <a:t>توانمند سازي دانش آموزان، پرسنل، اولیاء و مربیان در زمینه مفاهیم ارتقاي سلامت نوجوانان و جوانان و ساختار مدارس مروج سلامت</a:t>
            </a:r>
          </a:p>
          <a:p>
            <a:pPr algn="just">
              <a:buNone/>
            </a:pPr>
            <a:r>
              <a:rPr lang="fa-IR" b="1" dirty="0" smtClean="0"/>
              <a:t>2. ارائه خدمات سلامت در یک مجموعه ادغام یافته وارتقاي شاخصهاي آن در سطح کلیه مدارس کشور</a:t>
            </a:r>
          </a:p>
          <a:p>
            <a:pPr algn="just">
              <a:buNone/>
            </a:pPr>
            <a:r>
              <a:rPr lang="fa-IR" b="1" dirty="0" smtClean="0"/>
              <a:t>3. گرد آوري و استفاده از حداقل داده ها براي جمع آوري شاخص ها و اطلاعات به منظور پایش، برنامه ریزي، ارزشیابی و رتبه بندي مدارس مروج سلامت در سطوح ملی و منطقه اي</a:t>
            </a:r>
          </a:p>
          <a:p>
            <a:pPr algn="just">
              <a:buNone/>
            </a:pPr>
            <a:r>
              <a:rPr lang="fa-IR" b="1" dirty="0" smtClean="0"/>
              <a:t>4. بهبود وضعیت بیماریابی و درمان دانش آموزان مبتلا به اختلالات و مشکلات سلامتی</a:t>
            </a:r>
          </a:p>
          <a:p>
            <a:pPr algn="just">
              <a:buNone/>
            </a:pPr>
            <a:r>
              <a:rPr lang="fa-IR" b="1" dirty="0" smtClean="0"/>
              <a:t>5. بهبود الگوهاي تغذیه اي دانش آموزان</a:t>
            </a:r>
          </a:p>
          <a:p>
            <a:pPr algn="just">
              <a:buNone/>
            </a:pPr>
            <a:r>
              <a:rPr lang="fa-IR" b="1" dirty="0" smtClean="0"/>
              <a:t>6. پیشگیري از رفتارهاي مخاطر ه آمیز سلامت در دانش آموزان</a:t>
            </a:r>
          </a:p>
          <a:p>
            <a:pPr algn="just">
              <a:buNone/>
            </a:pPr>
            <a:r>
              <a:rPr lang="fa-IR" b="1" dirty="0" smtClean="0"/>
              <a:t>7. بهبود شرایط فیزیکی و بهداشت محیط درمدارس</a:t>
            </a:r>
          </a:p>
          <a:p>
            <a:pPr algn="just">
              <a:buNone/>
            </a:pPr>
            <a:r>
              <a:rPr lang="fa-IR" b="1" dirty="0" smtClean="0"/>
              <a:t>8. افزایش مشارکت دانش آموزان، کارکنان، اولیاء و مربیان در زمینه ارتقاي سلامت نوجوانان و جوانان و جامعه در قالب شکل گیري برنامه داوطلبان سلامت</a:t>
            </a:r>
          </a:p>
          <a:p>
            <a:pPr algn="just">
              <a:buNone/>
            </a:pPr>
            <a:r>
              <a:rPr lang="fa-IR" b="1" dirty="0" smtClean="0"/>
              <a:t>9. دستیابی به بهترین مدل و مکانیسمها براي ایجاد شبکه هاي ملی ومنطقه اي در کشورهاي مدیترانه شرقی براساس شواهد و بهره گیري ازتمامی نظریه ها</a:t>
            </a:r>
          </a:p>
          <a:p>
            <a:pPr algn="just">
              <a:buNone/>
            </a:pPr>
            <a:r>
              <a:rPr lang="fa-IR" b="1" dirty="0" smtClean="0"/>
              <a:t>10 . مرور و تبادل اطلاعات حاصل از تجارب و موفقیتهاي بدست آمده در زمینه مدارس مروج سلامت در سطوح استانی، ملی و منطقه اي</a:t>
            </a:r>
            <a:endParaRPr lang="fa-IR"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29600" cy="4714908"/>
          </a:xfrm>
        </p:spPr>
        <p:txBody>
          <a:bodyPr/>
          <a:lstStyle/>
          <a:p>
            <a:pPr>
              <a:buNone/>
            </a:pPr>
            <a:r>
              <a:rPr lang="fa-IR" sz="4000" b="1" dirty="0" smtClean="0">
                <a:solidFill>
                  <a:srgbClr val="FF0000"/>
                </a:solidFill>
              </a:rPr>
              <a:t>چگونه مدرسه مروج سلامت داشته باشیم ؟</a:t>
            </a:r>
          </a:p>
          <a:p>
            <a:pPr algn="just">
              <a:buNone/>
            </a:pPr>
            <a:endParaRPr lang="fa-IR" dirty="0" smtClean="0"/>
          </a:p>
          <a:p>
            <a:pPr algn="just">
              <a:buNone/>
            </a:pPr>
            <a:r>
              <a:rPr lang="fa-IR" dirty="0" smtClean="0"/>
              <a:t>    </a:t>
            </a:r>
            <a:r>
              <a:rPr lang="fa-IR" sz="3200" dirty="0" smtClean="0"/>
              <a:t>براي رسیدن به مدرسه اي که ارتقا دهنده سلامت است وما آن را مروج سلامت می نامیم </a:t>
            </a:r>
            <a:r>
              <a:rPr lang="fa-IR" sz="3200" dirty="0" smtClean="0">
                <a:solidFill>
                  <a:srgbClr val="FF0000"/>
                </a:solidFill>
              </a:rPr>
              <a:t>آگاهی</a:t>
            </a:r>
            <a:r>
              <a:rPr lang="fa-IR" sz="3200" dirty="0" smtClean="0"/>
              <a:t>، </a:t>
            </a:r>
            <a:r>
              <a:rPr lang="fa-IR" sz="3200" dirty="0" smtClean="0">
                <a:solidFill>
                  <a:srgbClr val="FF0000"/>
                </a:solidFill>
              </a:rPr>
              <a:t>برنامه ریزي</a:t>
            </a:r>
            <a:r>
              <a:rPr lang="fa-IR" sz="3200" dirty="0" smtClean="0"/>
              <a:t>, </a:t>
            </a:r>
            <a:r>
              <a:rPr lang="fa-IR" sz="3200" dirty="0" smtClean="0">
                <a:solidFill>
                  <a:srgbClr val="FF0000"/>
                </a:solidFill>
              </a:rPr>
              <a:t>اجرا</a:t>
            </a:r>
            <a:r>
              <a:rPr lang="fa-IR" sz="3200" dirty="0" smtClean="0"/>
              <a:t> و</a:t>
            </a:r>
            <a:r>
              <a:rPr lang="fa-IR" sz="3200" dirty="0" smtClean="0">
                <a:solidFill>
                  <a:srgbClr val="FF0000"/>
                </a:solidFill>
              </a:rPr>
              <a:t>ارزیابی</a:t>
            </a:r>
            <a:r>
              <a:rPr lang="fa-IR" sz="3200" dirty="0" smtClean="0"/>
              <a:t> براي موفقیت برنامه ضروري است. قابل ذکر است که برنامه ومواد آموزشی در بسیاري از مدارس از گذشته جنبه ارتقا سلامت داشته است اما این میزان به حد ایده آل آن نرسیده است.</a:t>
            </a:r>
            <a:endParaRPr lang="fa-IR" sz="3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857232"/>
            <a:ext cx="8229600" cy="5538806"/>
          </a:xfrm>
        </p:spPr>
        <p:txBody>
          <a:bodyPr/>
          <a:lstStyle/>
          <a:p>
            <a:pPr>
              <a:buNone/>
            </a:pPr>
            <a:r>
              <a:rPr lang="fa-IR" sz="3000" b="1" dirty="0" smtClean="0">
                <a:solidFill>
                  <a:srgbClr val="FF0000"/>
                </a:solidFill>
              </a:rPr>
              <a:t>ارتقاء آگاهی :</a:t>
            </a:r>
          </a:p>
          <a:p>
            <a:pPr algn="just"/>
            <a:r>
              <a:rPr lang="fa-IR" dirty="0" smtClean="0"/>
              <a:t>برگزاري جلسات اطلاع رسانی و معرفی برنامه براي والدین ,معلمین ودانش آموزان، هیئت مدیره و افراد جامعه ·</a:t>
            </a:r>
          </a:p>
          <a:p>
            <a:pPr algn="just"/>
            <a:r>
              <a:rPr lang="fa-IR" dirty="0" smtClean="0"/>
              <a:t>پخش برنامه ویدئویی مدارس مروج سلامت براي افزایش آگاهی عمومی ·</a:t>
            </a:r>
          </a:p>
          <a:p>
            <a:pPr algn="just"/>
            <a:r>
              <a:rPr lang="fa-IR" dirty="0" smtClean="0"/>
              <a:t>انتخاب یک کمیته ویک رابط یا هماهنگ کننده در مدرسه براي چک کردن روز به روز برنامه هاي اجرایی در مدرسه ·</a:t>
            </a:r>
          </a:p>
          <a:p>
            <a:pPr algn="just"/>
            <a:r>
              <a:rPr lang="fa-IR" dirty="0" smtClean="0"/>
              <a:t>القا روحیه مشارکتی در بین اعضا مدرسه</a:t>
            </a:r>
            <a:endParaRPr lang="fa-I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337</TotalTime>
  <Words>3331</Words>
  <Application>Microsoft Office PowerPoint</Application>
  <PresentationFormat>On-screen Show (4:3)</PresentationFormat>
  <Paragraphs>654</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Flow</vt:lpstr>
      <vt:lpstr>Slide 1</vt:lpstr>
      <vt:lpstr>کارگاه یکروزه اعطای نشان به  مدارس مروج سلامت</vt:lpstr>
      <vt:lpstr>مدارس مروج سلامت health promoting school (HPS)</vt:lpstr>
      <vt:lpstr>رسالت مدیریت سلامت محور در زمینه ارایه خدمت به نوجوانان و جوانان در راستاي ارتقاي کیفیت زندگی این گروه سنی با تاکید براقدامات پیشگیرانه منطبق با فرهنگ جامعه و متناسب با جنسیت مورد نظر و مشارکت همه جانبه ایشان. وظیفه اصلی ما ارایه استانداردهایی ست که در تعامل با همه نهادهاي متولی این گروه به دست م یآید وبراي هماهنگ سازي خدمات قابل ارایه در نظام سلامت براي این گروه مخاطب به طور مستمر پایش خواهد شد. </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  </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کارگاه یکروزه مدارس مروج سلامت</dc:title>
  <dc:creator>TAM</dc:creator>
  <cp:lastModifiedBy>TAM</cp:lastModifiedBy>
  <cp:revision>134</cp:revision>
  <dcterms:created xsi:type="dcterms:W3CDTF">2010-10-19T06:59:46Z</dcterms:created>
  <dcterms:modified xsi:type="dcterms:W3CDTF">2010-10-31T10:33:13Z</dcterms:modified>
</cp:coreProperties>
</file>