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9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6A3B9E-291A-4558-BDBD-919E840EA36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1393E5-AE00-4C44-8396-1E716CE7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3B9E-291A-4558-BDBD-919E840EA36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93E5-AE00-4C44-8396-1E716CE7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3B9E-291A-4558-BDBD-919E840EA36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93E5-AE00-4C44-8396-1E716CE7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6A3B9E-291A-4558-BDBD-919E840EA36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1393E5-AE00-4C44-8396-1E716CE71B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6A3B9E-291A-4558-BDBD-919E840EA36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1393E5-AE00-4C44-8396-1E716CE7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3B9E-291A-4558-BDBD-919E840EA36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93E5-AE00-4C44-8396-1E716CE71B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3B9E-291A-4558-BDBD-919E840EA36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93E5-AE00-4C44-8396-1E716CE71B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6A3B9E-291A-4558-BDBD-919E840EA36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1393E5-AE00-4C44-8396-1E716CE71B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A3B9E-291A-4558-BDBD-919E840EA36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93E5-AE00-4C44-8396-1E716CE7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6A3B9E-291A-4558-BDBD-919E840EA36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1393E5-AE00-4C44-8396-1E716CE71B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6A3B9E-291A-4558-BDBD-919E840EA36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1393E5-AE00-4C44-8396-1E716CE71B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6A3B9E-291A-4558-BDBD-919E840EA36F}" type="datetimeFigureOut">
              <a:rPr lang="en-US" smtClean="0"/>
              <a:pPr/>
              <a:t>11/15/2009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1393E5-AE00-4C44-8396-1E716CE71B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b="1" dirty="0" smtClean="0">
                <a:solidFill>
                  <a:srgbClr val="CC0066"/>
                </a:solidFill>
              </a:rPr>
              <a:t> نحوه تکمیل گزارش نهایی یک طرح</a:t>
            </a:r>
            <a:endParaRPr lang="en-US" sz="3600" b="1" dirty="0">
              <a:solidFill>
                <a:srgbClr val="CC0066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00034" y="1643050"/>
            <a:ext cx="7467600" cy="4873752"/>
          </a:xfrm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fa-I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نحوه تنظیم صفحات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rtl="1">
              <a:buBlip>
                <a:blip r:embed="rId2"/>
              </a:buBlip>
            </a:pPr>
            <a:r>
              <a:rPr lang="fa-IR" b="1" dirty="0" smtClean="0"/>
              <a:t>- صفحه عنوان ( مثل طرح روی جلد به انضمام نام همکاران )</a:t>
            </a:r>
            <a:endParaRPr lang="en-US" b="1" dirty="0" smtClean="0"/>
          </a:p>
          <a:p>
            <a:pPr algn="just" rtl="1">
              <a:buBlip>
                <a:blip r:embed="rId2"/>
              </a:buBlip>
            </a:pPr>
            <a:r>
              <a:rPr lang="fa-IR" b="1" dirty="0" smtClean="0"/>
              <a:t>- چکیده پژوهش به فارسی </a:t>
            </a:r>
            <a:endParaRPr lang="en-US" b="1" dirty="0" smtClean="0"/>
          </a:p>
          <a:p>
            <a:pPr algn="just" rtl="1">
              <a:buBlip>
                <a:blip r:embed="rId2"/>
              </a:buBlip>
            </a:pPr>
            <a:r>
              <a:rPr lang="fa-IR" b="1" dirty="0" smtClean="0"/>
              <a:t>- فهرست </a:t>
            </a:r>
            <a:endParaRPr lang="en-US" b="1" dirty="0" smtClean="0"/>
          </a:p>
          <a:p>
            <a:pPr algn="just" rtl="1">
              <a:buBlip>
                <a:blip r:embed="rId2"/>
              </a:buBlip>
            </a:pPr>
            <a:r>
              <a:rPr lang="fa-IR" b="1" dirty="0" smtClean="0"/>
              <a:t>- متن اصلی گزارش نهایی </a:t>
            </a:r>
            <a:endParaRPr lang="en-US" b="1" dirty="0" smtClean="0"/>
          </a:p>
          <a:p>
            <a:pPr algn="just" rtl="1">
              <a:buBlip>
                <a:blip r:embed="rId2"/>
              </a:buBlip>
            </a:pPr>
            <a:r>
              <a:rPr lang="fa-IR" b="1" dirty="0" smtClean="0"/>
              <a:t>- فهرست منابع   </a:t>
            </a:r>
            <a:endParaRPr lang="en-US" b="1" dirty="0" smtClean="0"/>
          </a:p>
          <a:p>
            <a:pPr algn="just">
              <a:buBlip>
                <a:blip r:embed="rId2"/>
              </a:buBlip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42910" y="857232"/>
            <a:ext cx="7467600" cy="4873752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تصویر و نمودار : </a:t>
            </a:r>
            <a:r>
              <a:rPr lang="fa-IR" sz="3200" b="1" dirty="0" smtClean="0"/>
              <a:t>هنگامی که تفهیم اطلاعات بخاطر گستردگی ، تنوع و یا برخی از ویژگیها </a:t>
            </a:r>
            <a:br>
              <a:rPr lang="fa-IR" sz="3200" b="1" dirty="0" smtClean="0"/>
            </a:br>
            <a:r>
              <a:rPr lang="fa-IR" sz="3200" b="1" dirty="0" smtClean="0"/>
              <a:t>( مثلاً روند تغییرات ) توسط جدول مشکل باشد نمودار به کمک ما می آید .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7467600" cy="796908"/>
          </a:xfrm>
        </p:spPr>
        <p:txBody>
          <a:bodyPr>
            <a:noAutofit/>
          </a:bodyPr>
          <a:lstStyle/>
          <a:p>
            <a:pPr algn="ctr" rtl="1"/>
            <a:r>
              <a:rPr lang="fa-IR" sz="36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فصل چهارم </a:t>
            </a:r>
            <a:r>
              <a:rPr lang="fa-IR" sz="36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(بحث </a:t>
            </a:r>
            <a:r>
              <a:rPr lang="fa-IR" sz="36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 بررسی یافته ها </a:t>
            </a:r>
            <a:r>
              <a:rPr lang="fa-IR" sz="36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14282" y="1285860"/>
            <a:ext cx="8501122" cy="5214974"/>
          </a:xfrm>
        </p:spPr>
        <p:txBody>
          <a:bodyPr>
            <a:normAutofit lnSpcReduction="10000"/>
          </a:bodyPr>
          <a:lstStyle/>
          <a:p>
            <a:pPr lvl="0" algn="r" rtl="1">
              <a:buNone/>
            </a:pPr>
            <a:r>
              <a:rPr lang="fa-IR" sz="2000" b="1" dirty="0" smtClean="0"/>
              <a:t>نتیجه گیری نهایی </a:t>
            </a:r>
            <a:r>
              <a:rPr lang="fa-IR" sz="2000" b="1" dirty="0" smtClean="0"/>
              <a:t>براساس </a:t>
            </a:r>
          </a:p>
          <a:p>
            <a:pPr lvl="0" algn="r" rtl="1">
              <a:buBlip>
                <a:blip r:embed="rId2"/>
              </a:buBlip>
            </a:pPr>
            <a:r>
              <a:rPr lang="fa-IR" sz="2000" b="1" dirty="0" smtClean="0"/>
              <a:t>سوالات </a:t>
            </a:r>
            <a:r>
              <a:rPr lang="fa-IR" sz="2000" b="1" dirty="0" smtClean="0"/>
              <a:t>یا فرضیه های پژوهشی </a:t>
            </a:r>
            <a:endParaRPr lang="fa-IR" sz="2000" b="1" dirty="0" smtClean="0"/>
          </a:p>
          <a:p>
            <a:pPr lvl="0" algn="r" rtl="1">
              <a:buBlip>
                <a:blip r:embed="rId2"/>
              </a:buBlip>
            </a:pPr>
            <a:r>
              <a:rPr lang="fa-IR" sz="2000" b="1" dirty="0" smtClean="0"/>
              <a:t>کاربرد </a:t>
            </a:r>
            <a:r>
              <a:rPr lang="fa-IR" sz="2000" b="1" dirty="0" smtClean="0"/>
              <a:t>یافته ها </a:t>
            </a:r>
            <a:endParaRPr lang="fa-IR" sz="2000" b="1" dirty="0" smtClean="0"/>
          </a:p>
          <a:p>
            <a:pPr lvl="0" algn="r" rtl="1">
              <a:buBlip>
                <a:blip r:embed="rId2"/>
              </a:buBlip>
            </a:pPr>
            <a:r>
              <a:rPr lang="fa-IR" sz="2000" b="1" dirty="0" smtClean="0"/>
              <a:t>پیشنهادات </a:t>
            </a:r>
          </a:p>
          <a:p>
            <a:pPr lvl="0" algn="r" rtl="1">
              <a:buNone/>
            </a:pPr>
            <a:r>
              <a:rPr lang="fa-IR" sz="2000" b="1" dirty="0" smtClean="0"/>
              <a:t>برای </a:t>
            </a:r>
            <a:r>
              <a:rPr lang="fa-IR" sz="2000" b="1" dirty="0" smtClean="0"/>
              <a:t>پژوهش های بعدی در این مبحث نتایج ارائه شده در فصل </a:t>
            </a:r>
            <a:r>
              <a:rPr lang="fa-IR" sz="2000" b="1" dirty="0" smtClean="0"/>
              <a:t>قبل(یافته ها) </a:t>
            </a:r>
            <a:r>
              <a:rPr lang="fa-IR" sz="2000" b="1" dirty="0" smtClean="0"/>
              <a:t>را مورد بحث قرار </a:t>
            </a:r>
            <a:r>
              <a:rPr lang="fa-IR" sz="2000" b="1" dirty="0" smtClean="0"/>
              <a:t>می گیرد.(</a:t>
            </a:r>
            <a:r>
              <a:rPr lang="fa-IR" sz="2000" dirty="0" smtClean="0"/>
              <a:t>مثال: </a:t>
            </a:r>
            <a:r>
              <a:rPr lang="fa-IR" sz="2000" dirty="0" smtClean="0"/>
              <a:t>از زیاد بودن یا کم بودن یک عامل در یک دسته بیمار چه نتیجه هایی می گیرید ؟ چگونه آنرا توجیه می کنید ؟ تا چه حدی در اثبات فرضیه ( فرضیات ) خود موفق بوده اید ؟ وجوه تشابه و تناقص یافته های شما با سایر مطالعات انجام شده در این زمینه چه می باشد و چگونه آنرا توجیه می کنید ؟ با توجه به مجموعة شواهد به چه نتیجۀ کلی دست یافته اید ؟ </a:t>
            </a:r>
            <a:r>
              <a:rPr lang="fa-IR" sz="2000" dirty="0" smtClean="0"/>
              <a:t>)</a:t>
            </a:r>
            <a:endParaRPr lang="en-US" sz="2000" dirty="0" smtClean="0"/>
          </a:p>
          <a:p>
            <a:pPr algn="r" rtl="1">
              <a:buNone/>
            </a:pPr>
            <a:r>
              <a:rPr lang="fa-IR" sz="2000" b="1" dirty="0" smtClean="0"/>
              <a:t>نتیجه گیریها و بحثها می تواند بر حسب گستردگی موضوع و تعداد متغیر های مورد تحقیق بررسی بسیار مفصل یا محدود و مختصر باشد . </a:t>
            </a:r>
            <a:endParaRPr lang="en-US" sz="2000" b="1" dirty="0" smtClean="0"/>
          </a:p>
          <a:p>
            <a:pPr algn="r" rtl="1">
              <a:buNone/>
            </a:pPr>
            <a:r>
              <a:rPr lang="fa-IR" sz="2000" b="1" dirty="0" smtClean="0"/>
              <a:t>در تدوین این مبحث به نکات زیر توجه فرمائید : </a:t>
            </a:r>
            <a:endParaRPr lang="en-US" sz="2000" b="1" dirty="0" smtClean="0"/>
          </a:p>
          <a:p>
            <a:pPr algn="r" rtl="1">
              <a:buNone/>
            </a:pPr>
            <a:r>
              <a:rPr lang="fa-IR" sz="2000" b="1" dirty="0" smtClean="0"/>
              <a:t>*</a:t>
            </a:r>
            <a:r>
              <a:rPr lang="fa-IR" sz="2000" b="1" dirty="0" smtClean="0">
                <a:solidFill>
                  <a:srgbClr val="7030A0"/>
                </a:solidFill>
              </a:rPr>
              <a:t>تنها نتایجی مورد بحث قرار می گیرند که در فصل یافته ها به آن اشاره شده است . 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pPr algn="r" rtl="1">
              <a:buNone/>
            </a:pPr>
            <a:r>
              <a:rPr lang="fa-IR" sz="2000" b="1" dirty="0" smtClean="0">
                <a:solidFill>
                  <a:srgbClr val="7030A0"/>
                </a:solidFill>
              </a:rPr>
              <a:t>مقایسه یافته ها با سایر مطالعات انجام شده و تعمیم آنها به جامعه هدف با توجه به روش مطالعه و طراحی آن امکانپذیر است .  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pPr algn="r" rtl="1">
              <a:buNone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71472" y="428604"/>
            <a:ext cx="7467600" cy="4873752"/>
          </a:xfrm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fa-IR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منابع : </a:t>
            </a:r>
          </a:p>
          <a:p>
            <a:pPr algn="r" rtl="1">
              <a:buNone/>
            </a:pPr>
            <a:r>
              <a:rPr lang="en-US" sz="2400" b="1" dirty="0" smtClean="0"/>
              <a:t> </a:t>
            </a:r>
            <a:r>
              <a:rPr lang="fa-IR" sz="2400" b="1" dirty="0" smtClean="0"/>
              <a:t>منابع </a:t>
            </a:r>
            <a:r>
              <a:rPr lang="fa-IR" sz="2400" b="1" dirty="0" smtClean="0"/>
              <a:t>مورد استفاده در آخر گزارش نهایی وبه ترتیب استفاده در متن شماره گذاری گردد .</a:t>
            </a:r>
            <a:endParaRPr lang="en-US" sz="2400" b="1" dirty="0" smtClean="0"/>
          </a:p>
          <a:p>
            <a:pPr algn="r" rtl="1">
              <a:buNone/>
            </a:pPr>
            <a:r>
              <a:rPr lang="fa-IR" sz="2400" b="1" dirty="0" smtClean="0"/>
              <a:t> </a:t>
            </a:r>
            <a:endParaRPr lang="en-US" sz="2400" b="1" dirty="0" smtClean="0"/>
          </a:p>
          <a:p>
            <a:pPr algn="r" rtl="1">
              <a:buNone/>
            </a:pPr>
            <a:r>
              <a:rPr lang="fa-IR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چکیده </a:t>
            </a:r>
            <a:r>
              <a:rPr lang="fa-IR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2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r" rtl="1">
              <a:buBlip>
                <a:blip r:embed="rId2"/>
              </a:buBlip>
            </a:pPr>
            <a:r>
              <a:rPr lang="fa-IR" sz="2400" b="1" dirty="0" smtClean="0"/>
              <a:t>منعکس </a:t>
            </a:r>
            <a:r>
              <a:rPr lang="fa-IR" sz="2400" b="1" dirty="0" smtClean="0"/>
              <a:t>کننده اصل موضوع باشد .</a:t>
            </a:r>
            <a:endParaRPr lang="en-US" sz="2400" b="1" dirty="0" smtClean="0"/>
          </a:p>
          <a:p>
            <a:pPr marL="457200" indent="-457200" algn="r" rtl="1">
              <a:buBlip>
                <a:blip r:embed="rId2"/>
              </a:buBlip>
            </a:pPr>
            <a:r>
              <a:rPr lang="fa-IR" sz="2400" b="1" dirty="0" smtClean="0"/>
              <a:t>بیانگر </a:t>
            </a:r>
            <a:r>
              <a:rPr lang="fa-IR" sz="2400" b="1" dirty="0" smtClean="0"/>
              <a:t>مقدمه ، اهداف ، مواد و روش بررسی ، نتایج و نتیجه گیری باشد .</a:t>
            </a:r>
            <a:endParaRPr lang="en-US" sz="2400" b="1" dirty="0" smtClean="0"/>
          </a:p>
          <a:p>
            <a:pPr marL="457200" indent="-457200" algn="r" rtl="1">
              <a:buBlip>
                <a:blip r:embed="rId2"/>
              </a:buBlip>
            </a:pPr>
            <a:r>
              <a:rPr lang="fa-IR" sz="2400" b="1" dirty="0" smtClean="0"/>
              <a:t>تاکید </a:t>
            </a:r>
            <a:r>
              <a:rPr lang="fa-IR" sz="2400" b="1" dirty="0" smtClean="0"/>
              <a:t>روی اطلاعات تازه و اصطلاحات جدید ، نظریه ها، فرضیه ها ، نتایج و پیشنهادها باشد . </a:t>
            </a:r>
            <a:endParaRPr lang="en-US" sz="2400" b="1" dirty="0" smtClean="0"/>
          </a:p>
          <a:p>
            <a:pPr marL="457200" indent="-457200" algn="r" rtl="1">
              <a:buBlip>
                <a:blip r:embed="rId2"/>
              </a:buBlip>
            </a:pPr>
            <a:r>
              <a:rPr lang="fa-IR" sz="2400" b="1" dirty="0" smtClean="0"/>
              <a:t>اگر </a:t>
            </a:r>
            <a:r>
              <a:rPr lang="fa-IR" sz="2400" b="1" dirty="0" smtClean="0"/>
              <a:t>در پژوهش روش نوینی برای اولین بار ارایه می گردد تا بحال معمول نبوده است با جزئیات بیشتری ذکر گردد . </a:t>
            </a:r>
            <a:endParaRPr lang="en-US" sz="2400" b="1" dirty="0" smtClean="0"/>
          </a:p>
          <a:p>
            <a:pPr algn="r" rtl="1">
              <a:buFontTx/>
              <a:buChar char="-"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فصل اول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 rtl="1">
              <a:buBlip>
                <a:blip r:embed="rId2"/>
              </a:buBlip>
            </a:pPr>
            <a:r>
              <a:rPr lang="fa-IR" sz="3200" b="1" dirty="0" smtClean="0"/>
              <a:t>مقدمه</a:t>
            </a:r>
            <a:r>
              <a:rPr lang="fa-IR" sz="2800" b="1" dirty="0" smtClean="0"/>
              <a:t> (پیش زمینه تحقیق – بیان مسئله – اهمیت مسئله و ضرورت تحقیق ) </a:t>
            </a:r>
            <a:endParaRPr lang="en-US" sz="2800" b="1" dirty="0" smtClean="0"/>
          </a:p>
          <a:p>
            <a:pPr lvl="0" algn="just" rtl="1">
              <a:buBlip>
                <a:blip r:embed="rId2"/>
              </a:buBlip>
            </a:pPr>
            <a:r>
              <a:rPr lang="fa-IR" sz="3200" b="1" dirty="0" smtClean="0"/>
              <a:t>اهداف پژوهشی </a:t>
            </a:r>
            <a:r>
              <a:rPr lang="fa-IR" sz="2800" b="1" dirty="0" smtClean="0"/>
              <a:t>( هدف کلی و اهداف ویژه ) </a:t>
            </a:r>
            <a:endParaRPr lang="en-US" sz="2800" b="1" dirty="0" smtClean="0"/>
          </a:p>
          <a:p>
            <a:pPr lvl="0" algn="just" rtl="1">
              <a:buBlip>
                <a:blip r:embed="rId2"/>
              </a:buBlip>
            </a:pPr>
            <a:r>
              <a:rPr lang="fa-IR" sz="3200" b="1" dirty="0" smtClean="0"/>
              <a:t>سوالات پژوهشی </a:t>
            </a:r>
            <a:r>
              <a:rPr lang="fa-IR" sz="2800" b="1" dirty="0" smtClean="0"/>
              <a:t>و یا فرضیه ها </a:t>
            </a:r>
            <a:endParaRPr lang="en-US" sz="2800" b="1" dirty="0" smtClean="0"/>
          </a:p>
          <a:p>
            <a:pPr algn="just" rtl="1">
              <a:buBlip>
                <a:blip r:embed="rId2"/>
              </a:buBlip>
            </a:pPr>
            <a:r>
              <a:rPr lang="fa-IR" sz="3200" b="1" dirty="0" smtClean="0"/>
              <a:t>تعریف واژه ها </a:t>
            </a:r>
          </a:p>
          <a:p>
            <a:pPr algn="just" rtl="1">
              <a:buBlip>
                <a:blip r:embed="rId2"/>
              </a:buBlip>
            </a:pPr>
            <a:r>
              <a:rPr lang="fa-IR" sz="3200" b="1" dirty="0" smtClean="0"/>
              <a:t>مروری بر </a:t>
            </a:r>
            <a:r>
              <a:rPr lang="fa-IR" sz="2800" b="1" dirty="0" smtClean="0"/>
              <a:t>مطالعات انجام شده  </a:t>
            </a:r>
            <a:endParaRPr lang="en-US" sz="2800" b="1" dirty="0" smtClean="0"/>
          </a:p>
          <a:p>
            <a:pPr lvl="0" algn="just" rtl="1">
              <a:buBlip>
                <a:blip r:embed="rId2"/>
              </a:buBlip>
            </a:pPr>
            <a:endParaRPr lang="fa-IR" sz="2800" b="1" dirty="0" smtClean="0"/>
          </a:p>
          <a:p>
            <a:pPr lvl="0" algn="just" rtl="1">
              <a:buBlip>
                <a:blip r:embed="rId2"/>
              </a:buBlip>
            </a:pPr>
            <a:endParaRPr lang="en-US" sz="2800" b="1" dirty="0" smtClean="0"/>
          </a:p>
          <a:p>
            <a:pPr algn="just" rtl="1">
              <a:buBlip>
                <a:blip r:embed="rId2"/>
              </a:buBlip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072494" cy="5786478"/>
          </a:xfrm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fa-IR" sz="3200" b="1" dirty="0" smtClean="0">
                <a:solidFill>
                  <a:srgbClr val="C00000"/>
                </a:solidFill>
              </a:rPr>
              <a:t>مقدمه : </a:t>
            </a:r>
            <a:r>
              <a:rPr lang="fa-IR" b="1" dirty="0" smtClean="0"/>
              <a:t>شامل سه بخش بیان مسئله ، اهداف و فرضیات و مروری بر مطالعات انجام شده است . </a:t>
            </a:r>
            <a:endParaRPr lang="en-US" b="1" dirty="0" smtClean="0"/>
          </a:p>
          <a:p>
            <a:pPr lvl="0" algn="just" rtl="1">
              <a:buNone/>
            </a:pPr>
            <a:r>
              <a:rPr lang="fa-IR" sz="2800" b="1" dirty="0" smtClean="0">
                <a:solidFill>
                  <a:srgbClr val="C00000"/>
                </a:solidFill>
              </a:rPr>
              <a:t>بیان مسئله : </a:t>
            </a:r>
            <a:r>
              <a:rPr lang="fa-IR" b="1" dirty="0" smtClean="0"/>
              <a:t>در این قسمت موضوع مورد مطالعه را همراه با اطلاعات زمینه ای مستدل تعریف نموده ، دلایل انتخاب موضوع و فواید ناشی از اجرای تحقیق و کاربرد آن را به روشنی توضیح دهید . </a:t>
            </a:r>
            <a:endParaRPr lang="en-US" b="1" dirty="0" smtClean="0"/>
          </a:p>
          <a:p>
            <a:pPr lvl="0" algn="just" rtl="1">
              <a:buNone/>
            </a:pPr>
            <a:r>
              <a:rPr lang="fa-IR" sz="3200" b="1" dirty="0" smtClean="0">
                <a:solidFill>
                  <a:srgbClr val="C00000"/>
                </a:solidFill>
              </a:rPr>
              <a:t>اهداف و فرضیات : </a:t>
            </a:r>
            <a:r>
              <a:rPr lang="fa-IR" b="1" dirty="0" smtClean="0"/>
              <a:t>اهداف اصلی و فرعی را به همان ترتیبی که در پروپوزال ذکر شده تدوین نمایید ودر مطالعات تحلیلی ، فرضیات مورد آزمون را ارائه دهید . </a:t>
            </a:r>
            <a:endParaRPr lang="en-US" b="1" dirty="0" smtClean="0"/>
          </a:p>
          <a:p>
            <a:pPr algn="just" rtl="1">
              <a:buNone/>
            </a:pPr>
            <a:r>
              <a:rPr lang="fa-IR" sz="3200" b="1" dirty="0" smtClean="0">
                <a:solidFill>
                  <a:srgbClr val="C00000"/>
                </a:solidFill>
              </a:rPr>
              <a:t>مروری بر متون </a:t>
            </a:r>
            <a:r>
              <a:rPr lang="fa-IR" b="1" dirty="0" smtClean="0"/>
              <a:t>: نتایج خلاصه ای از مطالعات انجام شده قبلی بر گرفته از منابع اطلاعاتی را با توجه به مسأله مورد تحقیق و اهداف مورد نظر را به طور دقیق ، کامل و روشن با ذکر منابع بنویسید . </a:t>
            </a:r>
            <a:endParaRPr lang="en-US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44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فصل دوم </a:t>
            </a:r>
            <a:r>
              <a:rPr lang="en-US" sz="32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200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71472" y="1142984"/>
            <a:ext cx="7858180" cy="5286412"/>
          </a:xfrm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fa-IR" b="1" dirty="0" smtClean="0"/>
              <a:t>در </a:t>
            </a:r>
            <a:r>
              <a:rPr lang="fa-IR" b="1" dirty="0" smtClean="0"/>
              <a:t>این </a:t>
            </a:r>
            <a:r>
              <a:rPr lang="fa-IR" b="1" dirty="0" smtClean="0"/>
              <a:t>فصل</a:t>
            </a:r>
            <a:r>
              <a:rPr lang="en-US" sz="3200" b="1" dirty="0" smtClean="0"/>
              <a:t> </a:t>
            </a:r>
            <a:r>
              <a:rPr lang="fa-IR" sz="3200" b="1" dirty="0" smtClean="0">
                <a:solidFill>
                  <a:srgbClr val="CC0066"/>
                </a:solidFill>
              </a:rPr>
              <a:t>روش </a:t>
            </a:r>
            <a:r>
              <a:rPr lang="fa-IR" sz="3200" b="1" dirty="0" smtClean="0">
                <a:solidFill>
                  <a:srgbClr val="CC0066"/>
                </a:solidFill>
              </a:rPr>
              <a:t>پژوهش</a:t>
            </a:r>
            <a:r>
              <a:rPr lang="en-US" sz="3200" b="1" dirty="0" smtClean="0">
                <a:solidFill>
                  <a:srgbClr val="CC0066"/>
                </a:solidFill>
              </a:rPr>
              <a:t> </a:t>
            </a:r>
            <a:r>
              <a:rPr lang="fa-IR" sz="3200" b="1" dirty="0" smtClean="0"/>
              <a:t> </a:t>
            </a:r>
            <a:r>
              <a:rPr lang="fa-IR" b="1" dirty="0" smtClean="0"/>
              <a:t>بیان می شود که شامل :</a:t>
            </a:r>
            <a:r>
              <a:rPr lang="fa-IR" sz="4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a-IR" sz="4000" b="1" dirty="0" smtClean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rtl="1">
              <a:buClr>
                <a:srgbClr val="FF3399"/>
              </a:buClr>
              <a:buFont typeface="Wingdings" pitchFamily="2" charset="2"/>
              <a:buChar char="ü"/>
            </a:pPr>
            <a:r>
              <a:rPr lang="fa-IR" sz="2800" b="1" dirty="0" smtClean="0"/>
              <a:t>نوع پژوهش </a:t>
            </a:r>
            <a:endParaRPr lang="en-US" sz="2800" b="1" dirty="0" smtClean="0"/>
          </a:p>
          <a:p>
            <a:pPr algn="just" rtl="1">
              <a:buClr>
                <a:srgbClr val="FF3399"/>
              </a:buClr>
              <a:buFont typeface="Wingdings" pitchFamily="2" charset="2"/>
              <a:buChar char="ü"/>
            </a:pPr>
            <a:r>
              <a:rPr lang="fa-IR" sz="2800" b="1" dirty="0" smtClean="0"/>
              <a:t>جامعه پژوهش</a:t>
            </a:r>
            <a:endParaRPr lang="en-US" sz="2800" b="1" dirty="0" smtClean="0"/>
          </a:p>
          <a:p>
            <a:pPr algn="just" rtl="1">
              <a:buClr>
                <a:srgbClr val="FF3399"/>
              </a:buClr>
              <a:buFont typeface="Wingdings" pitchFamily="2" charset="2"/>
              <a:buChar char="ü"/>
            </a:pPr>
            <a:r>
              <a:rPr lang="fa-IR" sz="2800" b="1" dirty="0" smtClean="0"/>
              <a:t>نمونه پژوهش</a:t>
            </a:r>
            <a:endParaRPr lang="en-US" sz="2800" b="1" dirty="0" smtClean="0"/>
          </a:p>
          <a:p>
            <a:pPr algn="just" rtl="1">
              <a:buClr>
                <a:srgbClr val="FF3399"/>
              </a:buClr>
              <a:buFont typeface="Wingdings" pitchFamily="2" charset="2"/>
              <a:buChar char="ü"/>
            </a:pPr>
            <a:r>
              <a:rPr lang="fa-IR" sz="2800" b="1" dirty="0" smtClean="0"/>
              <a:t>مشخصات </a:t>
            </a:r>
            <a:r>
              <a:rPr lang="fa-IR" sz="2800" b="1" dirty="0" smtClean="0"/>
              <a:t>واحدهای مورد پژوهش محیط پژوهش </a:t>
            </a:r>
            <a:endParaRPr lang="en-US" sz="2800" b="1" dirty="0" smtClean="0"/>
          </a:p>
          <a:p>
            <a:pPr algn="just" rtl="1">
              <a:buClr>
                <a:srgbClr val="FF3399"/>
              </a:buClr>
              <a:buFont typeface="Wingdings" pitchFamily="2" charset="2"/>
              <a:buChar char="ü"/>
            </a:pPr>
            <a:r>
              <a:rPr lang="fa-IR" sz="2800" b="1" dirty="0" smtClean="0"/>
              <a:t>ابزارهای </a:t>
            </a:r>
            <a:r>
              <a:rPr lang="fa-IR" sz="2800" b="1" dirty="0" smtClean="0"/>
              <a:t>گرد آوری اطلاعات </a:t>
            </a:r>
            <a:endParaRPr lang="en-US" sz="2800" b="1" dirty="0" smtClean="0"/>
          </a:p>
          <a:p>
            <a:pPr algn="just" rtl="1">
              <a:buClr>
                <a:srgbClr val="FF3399"/>
              </a:buClr>
              <a:buFont typeface="Wingdings" pitchFamily="2" charset="2"/>
              <a:buChar char="ü"/>
            </a:pPr>
            <a:r>
              <a:rPr lang="fa-IR" sz="2800" b="1" dirty="0" smtClean="0"/>
              <a:t>متغیرهای </a:t>
            </a:r>
            <a:r>
              <a:rPr lang="fa-IR" sz="2800" b="1" dirty="0" smtClean="0"/>
              <a:t>تحقیق </a:t>
            </a:r>
            <a:endParaRPr lang="en-US" sz="2800" b="1" dirty="0" smtClean="0"/>
          </a:p>
          <a:p>
            <a:pPr algn="just" rtl="1">
              <a:buClr>
                <a:srgbClr val="FF3399"/>
              </a:buClr>
              <a:buFont typeface="Wingdings" pitchFamily="2" charset="2"/>
              <a:buChar char="ü"/>
            </a:pPr>
            <a:r>
              <a:rPr lang="fa-IR" sz="2800" b="1" dirty="0" smtClean="0"/>
              <a:t> </a:t>
            </a:r>
            <a:r>
              <a:rPr lang="fa-IR" sz="2800" b="1" dirty="0" smtClean="0"/>
              <a:t>اعتبار واعتمادعلمی </a:t>
            </a:r>
            <a:endParaRPr lang="en-US" sz="2800" b="1" dirty="0" smtClean="0"/>
          </a:p>
          <a:p>
            <a:pPr algn="just" rtl="1">
              <a:buClr>
                <a:srgbClr val="FF3399"/>
              </a:buClr>
              <a:buFont typeface="Wingdings" pitchFamily="2" charset="2"/>
              <a:buChar char="ü"/>
            </a:pPr>
            <a:r>
              <a:rPr lang="fa-IR" sz="2800" b="1" dirty="0" smtClean="0"/>
              <a:t> </a:t>
            </a:r>
            <a:r>
              <a:rPr lang="fa-IR" sz="2800" b="1" dirty="0" smtClean="0"/>
              <a:t>روش تجزیه و تحلیل داده </a:t>
            </a:r>
            <a:r>
              <a:rPr lang="fa-IR" sz="2800" b="1" dirty="0" smtClean="0"/>
              <a:t>ها</a:t>
            </a:r>
            <a:endParaRPr lang="en-US" sz="2800" b="1" dirty="0" smtClean="0"/>
          </a:p>
          <a:p>
            <a:pPr algn="just">
              <a:buNone/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1462"/>
            <a:ext cx="9144000" cy="1143000"/>
          </a:xfrm>
        </p:spPr>
        <p:txBody>
          <a:bodyPr>
            <a:noAutofit/>
          </a:bodyPr>
          <a:lstStyle/>
          <a:p>
            <a:pPr algn="ctr" rtl="1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a-IR" sz="4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فصل سوم (یافته های پژوهش)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85720" y="785794"/>
            <a:ext cx="8186766" cy="5786478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fa-IR" sz="2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نتایج </a:t>
            </a:r>
            <a:r>
              <a:rPr lang="fa-IR" sz="2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a-IR" sz="2000" b="1" dirty="0" smtClean="0"/>
              <a:t>در این فصل به عنوان </a:t>
            </a:r>
            <a:r>
              <a:rPr lang="fa-IR" sz="2000" b="1" dirty="0" smtClean="0"/>
              <a:t>داوری </a:t>
            </a:r>
            <a:r>
              <a:rPr lang="fa-IR" sz="2000" b="1" dirty="0" smtClean="0"/>
              <a:t>بیطرف ، تنها باید به ارائه نتایج و مقایسه آنها بر اساس اهداف و فرضیات تعیین شده پرداخت ، لازم است به نتیجه مقایسه و آزمونهای آماری و سطح معنی داری آنها ( </a:t>
            </a:r>
            <a:r>
              <a:rPr lang="fa-IR" sz="2000" b="1" dirty="0" smtClean="0"/>
              <a:t>مقدار</a:t>
            </a:r>
            <a:r>
              <a:rPr lang="en-US" sz="2000" b="1" dirty="0" smtClean="0"/>
              <a:t>p </a:t>
            </a:r>
            <a:r>
              <a:rPr lang="fa-IR" sz="2000" b="1" dirty="0" smtClean="0"/>
              <a:t> </a:t>
            </a:r>
            <a:r>
              <a:rPr lang="fa-IR" sz="2000" b="1" dirty="0" smtClean="0"/>
              <a:t>) بر حسب نوع مطالعه و اهداف و فرضیات اشاره شود اما نتیجه گیری نهایی و نحوه تعمیم این نتایج و توجیه آنها به فصل بعدی ( بحث و نتیجه گیری ) موکول شود . به طور کلی نتایج تحقیق به ترتیب زیر سازماندهی و ارائه می گردد . </a:t>
            </a:r>
            <a:endParaRPr lang="en-US" sz="2000" b="1" dirty="0" smtClean="0"/>
          </a:p>
          <a:p>
            <a:pPr algn="just" rtl="1">
              <a:lnSpc>
                <a:spcPct val="150000"/>
              </a:lnSpc>
              <a:buNone/>
            </a:pPr>
            <a:r>
              <a:rPr lang="fa-IR" sz="2000" b="1" dirty="0" smtClean="0"/>
              <a:t>معرفی موارد تحت مطالعه بر حسب متغیر های زمینه ای  مورد نظر (مثلاً  ترکیب سنی و جنسی گروههای مطالعه ) فراوانی متغیرهای مستقل در گروههای مطالعه ( مثلاً درصد سیگاریها در هر گروه ) </a:t>
            </a:r>
            <a:endParaRPr lang="en-US" sz="2000" b="1" dirty="0" smtClean="0"/>
          </a:p>
          <a:p>
            <a:pPr algn="just" rtl="1">
              <a:lnSpc>
                <a:spcPct val="150000"/>
              </a:lnSpc>
              <a:buNone/>
            </a:pPr>
            <a:r>
              <a:rPr lang="fa-IR" sz="2000" b="1" dirty="0" smtClean="0"/>
              <a:t>فراونی متغیر وابسته بر حسب فراوانی متغیرهای مستقل و با توجه به مطالعه و اهداف ( مثلاً فراوانی سرفه مزمن در گروه سیگاری و غیر سیگاری )</a:t>
            </a:r>
            <a:endParaRPr lang="en-US" sz="2000" b="1" dirty="0" smtClean="0"/>
          </a:p>
          <a:p>
            <a:pPr algn="just" rtl="1">
              <a:lnSpc>
                <a:spcPct val="150000"/>
              </a:lnSpc>
              <a:buNone/>
            </a:pPr>
            <a:r>
              <a:rPr lang="fa-IR" sz="2000" b="1" dirty="0" smtClean="0"/>
              <a:t>انجام و ارائه آزمونهای آماری بر حسب نوع مطالعه ، اهداف و فرضیات </a:t>
            </a:r>
            <a:endParaRPr lang="en-US" sz="2000" b="1" dirty="0" smtClean="0"/>
          </a:p>
          <a:p>
            <a:pPr algn="just" rtl="1">
              <a:lnSpc>
                <a:spcPct val="150000"/>
              </a:lnSpc>
              <a:buNone/>
            </a:pPr>
            <a:endParaRPr lang="en-US" sz="2000" b="1" dirty="0" smtClean="0"/>
          </a:p>
          <a:p>
            <a:pPr algn="just">
              <a:lnSpc>
                <a:spcPct val="150000"/>
              </a:lnSpc>
              <a:buNone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467700" cy="5786454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None/>
            </a:pPr>
            <a:r>
              <a:rPr lang="fa-IR" b="1" dirty="0" smtClean="0"/>
              <a:t>ارائه نتایج فوق در قالب </a:t>
            </a:r>
            <a:r>
              <a:rPr lang="fa-IR" sz="2800" b="1" dirty="0" smtClean="0">
                <a:solidFill>
                  <a:srgbClr val="CC0066"/>
                </a:solidFill>
              </a:rPr>
              <a:t>متن ، جدول </a:t>
            </a:r>
            <a:r>
              <a:rPr lang="fa-IR" sz="2800" b="1" dirty="0" smtClean="0">
                <a:solidFill>
                  <a:srgbClr val="CC0066"/>
                </a:solidFill>
              </a:rPr>
              <a:t>، نمودارو شکل </a:t>
            </a:r>
            <a:r>
              <a:rPr lang="fa-IR" b="1" dirty="0" smtClean="0"/>
              <a:t>انجام می گیرد . </a:t>
            </a:r>
            <a:endParaRPr lang="en-US" b="1" dirty="0" smtClean="0"/>
          </a:p>
          <a:p>
            <a:pPr algn="r" rtl="1">
              <a:lnSpc>
                <a:spcPct val="150000"/>
              </a:lnSpc>
              <a:buNone/>
            </a:pPr>
            <a:r>
              <a:rPr lang="fa-IR" sz="28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متن : </a:t>
            </a:r>
            <a:r>
              <a:rPr lang="fa-IR" b="1" dirty="0" smtClean="0"/>
              <a:t>هرگاه بتوان با بیان ساده و غیر ریاضی با خواننده ارتباط بر قرار نمود ، نتایج بصورت متن ارائه می شود . مثلاً اگر از 100بیمار نیمی سیگاری ونیمی دیگر غیر سیگاری باشند همین اشاره کفایت میکند و نیازی به تنظیم جدول و کشیدن نمودار نیست . </a:t>
            </a:r>
          </a:p>
          <a:p>
            <a:pPr algn="r" rtl="1">
              <a:lnSpc>
                <a:spcPct val="150000"/>
              </a:lnSpc>
              <a:buNone/>
            </a:pPr>
            <a:r>
              <a:rPr lang="fa-IR" sz="2800" b="1" dirty="0" smtClean="0">
                <a:solidFill>
                  <a:srgbClr val="CC0066"/>
                </a:solidFill>
              </a:rPr>
              <a:t>جدول </a:t>
            </a:r>
            <a:r>
              <a:rPr lang="fa-IR" sz="2800" b="1" dirty="0" smtClean="0">
                <a:solidFill>
                  <a:srgbClr val="CC0066"/>
                </a:solidFill>
              </a:rPr>
              <a:t>: </a:t>
            </a:r>
            <a:r>
              <a:rPr lang="fa-IR" b="1" dirty="0" smtClean="0"/>
              <a:t>اطلاعات آماری و داده هایی را که بدلیل حجم زیاد نتوان در متن گنجاند بایستی دسته بندی و در جدولهای مناسب ارائه کرد. تنظیم یک جدول مناسب دارای قواعدی به شرح زیر است. </a:t>
            </a:r>
            <a:r>
              <a:rPr lang="fa-IR" b="1" dirty="0" smtClean="0"/>
              <a:t> 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85720" y="2571744"/>
          <a:ext cx="8429685" cy="24478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09895"/>
                <a:gridCol w="2809895"/>
                <a:gridCol w="2809895"/>
              </a:tblGrid>
              <a:tr h="714379"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endParaRPr lang="fa-IR" sz="20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جدول شماره 1 – توزیع سنی بیماران مراجعه کننده به درمانگاه مرکز بهداشتی درمانی در سال .....</a:t>
                      </a:r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endParaRPr lang="en-US" sz="2000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endParaRPr lang="en-US" sz="2000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endParaRPr lang="en-US" sz="2000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</a:tr>
              <a:tr h="2790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800" dirty="0"/>
                        <a:t>تعداد </a:t>
                      </a:r>
                      <a:endParaRPr lang="en-US" sz="1800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800" dirty="0"/>
                        <a:t>درصد </a:t>
                      </a:r>
                      <a:endParaRPr lang="en-US" sz="1800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800" dirty="0"/>
                        <a:t>گروه سنی (سال ) </a:t>
                      </a:r>
                      <a:endParaRPr lang="en-US" sz="1800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</a:tr>
              <a:tr h="82562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600" dirty="0"/>
                        <a:t>200</a:t>
                      </a:r>
                      <a:endParaRPr lang="en-US" sz="1800" dirty="0"/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600" dirty="0"/>
                        <a:t>350</a:t>
                      </a:r>
                      <a:endParaRPr lang="en-US" sz="1800" dirty="0"/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600" dirty="0"/>
                        <a:t>250</a:t>
                      </a:r>
                      <a:endParaRPr lang="en-US" sz="1800" dirty="0"/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600" dirty="0"/>
                        <a:t>200</a:t>
                      </a:r>
                      <a:endParaRPr lang="en-US" sz="1800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600"/>
                        <a:t>20</a:t>
                      </a:r>
                      <a:endParaRPr lang="en-US" sz="1800"/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600"/>
                        <a:t>35</a:t>
                      </a:r>
                      <a:endParaRPr lang="en-US" sz="1800"/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600"/>
                        <a:t>25</a:t>
                      </a:r>
                      <a:endParaRPr lang="en-US" sz="1800"/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600"/>
                        <a:t>20</a:t>
                      </a:r>
                      <a:endParaRPr lang="en-US" sz="180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600" dirty="0"/>
                        <a:t>15</a:t>
                      </a:r>
                      <a:r>
                        <a:rPr lang="en-US" sz="1600" dirty="0">
                          <a:sym typeface="Symbol"/>
                        </a:rPr>
                        <a:t></a:t>
                      </a:r>
                      <a:endParaRPr lang="en-US" sz="1800" dirty="0"/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600" dirty="0"/>
                        <a:t>29-16</a:t>
                      </a:r>
                      <a:endParaRPr lang="en-US" sz="1800" dirty="0"/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600" dirty="0"/>
                        <a:t>44-30</a:t>
                      </a:r>
                      <a:endParaRPr lang="en-US" sz="1800" dirty="0"/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600" dirty="0"/>
                        <a:t>45 </a:t>
                      </a:r>
                      <a:r>
                        <a:rPr lang="en-US" sz="1600" dirty="0">
                          <a:sym typeface="Symbol"/>
                        </a:rPr>
                        <a:t></a:t>
                      </a:r>
                      <a:endParaRPr lang="en-US" sz="1800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</a:tr>
              <a:tr h="27903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600" dirty="0"/>
                        <a:t>1000</a:t>
                      </a:r>
                      <a:endParaRPr lang="en-US" sz="1800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600" dirty="0"/>
                        <a:t>100</a:t>
                      </a:r>
                      <a:endParaRPr lang="en-US" sz="1800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600" dirty="0"/>
                        <a:t>جمع </a:t>
                      </a:r>
                      <a:endParaRPr lang="en-US" sz="1800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357166"/>
            <a:ext cx="87154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buNone/>
            </a:pPr>
            <a:endParaRPr lang="en-US" sz="2000" b="1" dirty="0" smtClean="0"/>
          </a:p>
          <a:p>
            <a:pPr algn="r" rtl="1">
              <a:lnSpc>
                <a:spcPct val="150000"/>
              </a:lnSpc>
              <a:buNone/>
            </a:pPr>
            <a:r>
              <a:rPr lang="en-US" sz="2000" b="1" dirty="0" smtClean="0"/>
              <a:t>-I</a:t>
            </a:r>
            <a:r>
              <a:rPr lang="fa-IR" sz="2000" b="1" dirty="0" smtClean="0"/>
              <a:t>شماره و عنوان کامل در بالای جدول (همراه با اشاره به جمعیت مورد مطالعه ،زمان و مکان ). </a:t>
            </a:r>
            <a:endParaRPr lang="en-US" sz="2000" b="1" dirty="0" smtClean="0"/>
          </a:p>
          <a:p>
            <a:pPr algn="r" rtl="1">
              <a:lnSpc>
                <a:spcPct val="150000"/>
              </a:lnSpc>
              <a:buNone/>
            </a:pPr>
            <a:r>
              <a:rPr lang="en-US" sz="2000" b="1" dirty="0" smtClean="0"/>
              <a:t>I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</a:t>
            </a:r>
            <a:r>
              <a:rPr lang="fa-IR" sz="2000" b="1" dirty="0" smtClean="0"/>
              <a:t>– قرار دادن متغیر مورد نظر در اولین ستون و تعداد و درصد آن در ستونها ی بعدی </a:t>
            </a:r>
            <a:br>
              <a:rPr lang="fa-IR" sz="2000" b="1" dirty="0" smtClean="0"/>
            </a:br>
            <a:r>
              <a:rPr lang="fa-IR" sz="2000" b="1" dirty="0" smtClean="0"/>
              <a:t>(در جداول یک متغیره ) (مانند جدول شماره 1 ) 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2" y="2714620"/>
          <a:ext cx="8572560" cy="2402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14512"/>
                <a:gridCol w="1714512"/>
                <a:gridCol w="1714512"/>
                <a:gridCol w="1714512"/>
                <a:gridCol w="1714512"/>
              </a:tblGrid>
              <a:tr h="370840">
                <a:tc gridSpan="5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07135" algn="l"/>
                        </a:tabLst>
                        <a:defRPr/>
                      </a:pPr>
                      <a:r>
                        <a:rPr kumimoji="0" lang="fa-IR" sz="1800" kern="1200" dirty="0" smtClean="0"/>
                        <a:t>جدول شماره 2 – توزیع فراوانی طول مدت شیردهی درمادران مراجعه کننده به مرکز بهداشتی درمانی ... بر حسب گروه سنی در  سال....</a:t>
                      </a:r>
                      <a:endParaRPr lang="en-US" sz="1600" b="1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endParaRPr lang="en-US" sz="1600" b="1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endParaRPr lang="en-US" sz="1600" b="1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600" dirty="0" smtClean="0"/>
                        <a:t>جمع</a:t>
                      </a:r>
                      <a:endParaRPr lang="en-US" sz="1600" b="1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400"/>
                        <a:t>طول مدت شیر دادن</a:t>
                      </a:r>
                      <a:endParaRPr lang="en-US" sz="1600" b="1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400" dirty="0"/>
                        <a:t>سن بر حسب سال</a:t>
                      </a:r>
                      <a:endParaRPr lang="en-US" sz="1600" b="1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endParaRPr lang="en-US" sz="1600" b="1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07135" algn="l"/>
                        </a:tabLst>
                        <a:defRPr/>
                      </a:pPr>
                      <a:r>
                        <a:rPr lang="fa-IR" sz="1400" dirty="0" smtClean="0"/>
                        <a:t>بیشتر از 12 ماه</a:t>
                      </a:r>
                      <a:endParaRPr lang="en-US" sz="1600" b="1" dirty="0" smtClean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07135" algn="l"/>
                        </a:tabLst>
                        <a:defRPr/>
                      </a:pPr>
                      <a:r>
                        <a:rPr lang="fa-IR" sz="1400" dirty="0" smtClean="0"/>
                        <a:t>11-6 ماه</a:t>
                      </a:r>
                      <a:endParaRPr lang="en-US" sz="1600" b="1" dirty="0" smtClean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07135" algn="l"/>
                        </a:tabLst>
                        <a:defRPr/>
                      </a:pPr>
                      <a:r>
                        <a:rPr lang="fa-IR" sz="1400" dirty="0" smtClean="0"/>
                        <a:t>5-0 ماه</a:t>
                      </a:r>
                      <a:endParaRPr lang="en-US" sz="1600" b="1" dirty="0" smtClean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400" dirty="0"/>
                        <a:t>24-15</a:t>
                      </a:r>
                      <a:endParaRPr lang="en-US" sz="1600" b="1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endParaRPr lang="en-US" sz="1600" b="1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endParaRPr lang="fa-IR" sz="1400" b="1" dirty="0"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endParaRPr lang="fa-IR" sz="1400" b="1" dirty="0"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endParaRPr lang="fa-IR" sz="1400" b="1" dirty="0"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400" dirty="0"/>
                        <a:t>34-25</a:t>
                      </a:r>
                      <a:endParaRPr lang="en-US" sz="1600" b="1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endParaRPr lang="en-US" sz="1600" b="1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endParaRPr lang="fa-IR" sz="1400" b="1"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endParaRPr lang="fa-IR" sz="1400" b="1"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endParaRPr lang="fa-IR" sz="1400" b="1"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400" dirty="0"/>
                        <a:t>+35</a:t>
                      </a:r>
                      <a:endParaRPr lang="en-US" sz="1600" b="1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endParaRPr lang="en-US" sz="1600" b="1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endParaRPr lang="fa-IR" sz="1400" b="1" dirty="0"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endParaRPr lang="fa-IR" sz="1400" b="1" dirty="0"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endParaRPr lang="fa-IR" sz="1400" b="1">
                        <a:latin typeface="Times New Roman"/>
                        <a:ea typeface="Times New Roman"/>
                        <a:cs typeface="B Za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1207135" algn="l"/>
                        </a:tabLst>
                      </a:pPr>
                      <a:r>
                        <a:rPr lang="fa-IR" sz="1400" dirty="0"/>
                        <a:t>جمع</a:t>
                      </a:r>
                      <a:endParaRPr lang="en-US" sz="1600" b="1" dirty="0">
                        <a:latin typeface="Times New Roman"/>
                        <a:ea typeface="Times New Roman"/>
                        <a:cs typeface="Zar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2844" y="357166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None/>
            </a:pPr>
            <a:r>
              <a:rPr lang="en-US" sz="2400" b="1" dirty="0" smtClean="0"/>
              <a:t>III </a:t>
            </a:r>
            <a:r>
              <a:rPr lang="fa-IR" sz="2400" b="1" dirty="0" smtClean="0"/>
              <a:t>- </a:t>
            </a:r>
            <a:r>
              <a:rPr lang="fa-IR" sz="2400" b="1" dirty="0" smtClean="0"/>
              <a:t>قرار دادن متغیرمستقل در سطرهای افقی و متغیرهای وابسته در ستونهای عمودی در جداول دو متغیره ای که رابطه یک متغیر مستقل را با یک متغیر وابسته نشان می دهد . </a:t>
            </a:r>
            <a:endParaRPr lang="en-US" sz="2400" b="1" dirty="0" smtClean="0"/>
          </a:p>
          <a:p>
            <a:pPr algn="r" rtl="1">
              <a:buNone/>
            </a:pPr>
            <a:r>
              <a:rPr lang="fa-IR" sz="2400" b="1" dirty="0" smtClean="0"/>
              <a:t> </a:t>
            </a:r>
            <a:endParaRPr lang="en-US" sz="2400" b="1" dirty="0" smtClean="0"/>
          </a:p>
          <a:p>
            <a:pPr algn="r" rtl="1">
              <a:buNone/>
            </a:pPr>
            <a:r>
              <a:rPr lang="fa-IR" sz="2400" b="1" dirty="0" smtClean="0"/>
              <a:t>سن بر حسب </a:t>
            </a:r>
            <a:r>
              <a:rPr lang="fa-IR" sz="2400" b="1" dirty="0" smtClean="0"/>
              <a:t>ماه  / طول </a:t>
            </a:r>
            <a:r>
              <a:rPr lang="fa-IR" sz="2400" b="1" dirty="0" smtClean="0"/>
              <a:t>مدت شیر دادن 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8429684" cy="6357982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None/>
            </a:pPr>
            <a:endParaRPr lang="fa-IR" b="1" dirty="0" smtClean="0"/>
          </a:p>
          <a:p>
            <a:pPr algn="r" rtl="1">
              <a:lnSpc>
                <a:spcPct val="150000"/>
              </a:lnSpc>
              <a:buNone/>
            </a:pPr>
            <a:r>
              <a:rPr lang="en-US" b="1" dirty="0" smtClean="0"/>
              <a:t>IV</a:t>
            </a:r>
            <a:r>
              <a:rPr lang="fa-IR" b="1" dirty="0" smtClean="0"/>
              <a:t>- هر جدول باید دارای سطر و ستون جمع باشد . </a:t>
            </a:r>
            <a:endParaRPr lang="en-US" b="1" dirty="0" smtClean="0"/>
          </a:p>
          <a:p>
            <a:pPr algn="r" rtl="1">
              <a:lnSpc>
                <a:spcPct val="150000"/>
              </a:lnSpc>
              <a:buNone/>
            </a:pPr>
            <a:r>
              <a:rPr lang="en-US" b="1" dirty="0" smtClean="0"/>
              <a:t>V</a:t>
            </a:r>
            <a:r>
              <a:rPr lang="fa-IR" b="1" dirty="0" smtClean="0"/>
              <a:t>- محتوای جدول (عناوین سطرها و ستونها و ارقام مندرج و درصدها و . . .) واضح و با معنی باشد . اگر به علت کمبود جا از علائم اختصاری استفاده می شود ، شرح این علائم بایستی در زیر جدول و با حروف ریزتر آورده شود . </a:t>
            </a:r>
            <a:endParaRPr lang="en-US" b="1" dirty="0" smtClean="0"/>
          </a:p>
          <a:p>
            <a:pPr algn="r" rtl="1">
              <a:lnSpc>
                <a:spcPct val="150000"/>
              </a:lnSpc>
              <a:buNone/>
            </a:pPr>
            <a:r>
              <a:rPr lang="en-US" b="1" dirty="0" smtClean="0"/>
              <a:t>VI</a:t>
            </a:r>
            <a:r>
              <a:rPr lang="fa-IR" b="1" dirty="0" smtClean="0"/>
              <a:t>- جداول فارسی از راست به چپ تنظیم شود . </a:t>
            </a:r>
            <a:endParaRPr lang="en-US" b="1" dirty="0" smtClean="0"/>
          </a:p>
          <a:p>
            <a:pPr algn="r" rtl="1">
              <a:lnSpc>
                <a:spcPct val="150000"/>
              </a:lnSpc>
              <a:buNone/>
            </a:pPr>
            <a:r>
              <a:rPr lang="en-US" b="1" dirty="0" smtClean="0"/>
              <a:t>VII </a:t>
            </a:r>
            <a:r>
              <a:rPr lang="fa-IR" b="1" dirty="0" smtClean="0"/>
              <a:t>: در جداولی که آزمون آماری انجام شده ،نوع تست بکار رفته و مقدار آن ( مثلاً 85/3=</a:t>
            </a:r>
            <a:r>
              <a:rPr lang="en-US" b="1" dirty="0" smtClean="0"/>
              <a:t>t </a:t>
            </a:r>
            <a:r>
              <a:rPr lang="fa-IR" b="1" dirty="0" smtClean="0"/>
              <a:t>، 25/6= </a:t>
            </a:r>
            <a:r>
              <a:rPr lang="en-US" b="1" dirty="0" smtClean="0"/>
              <a:t>x²</a:t>
            </a:r>
            <a:r>
              <a:rPr lang="fa-IR" b="1" dirty="0" smtClean="0"/>
              <a:t> ) و مقدار</a:t>
            </a:r>
            <a:r>
              <a:rPr lang="en-US" b="1" dirty="0" smtClean="0"/>
              <a:t>p</a:t>
            </a:r>
            <a:r>
              <a:rPr lang="fa-IR" b="1" dirty="0" smtClean="0"/>
              <a:t> ( مثلاً 50/0</a:t>
            </a:r>
            <a:r>
              <a:rPr lang="en-US" b="1" dirty="0" smtClean="0">
                <a:sym typeface="Symbol"/>
              </a:rPr>
              <a:t></a:t>
            </a:r>
            <a:r>
              <a:rPr lang="en-US" b="1" dirty="0" smtClean="0"/>
              <a:t> P</a:t>
            </a:r>
            <a:r>
              <a:rPr lang="fa-IR" b="1" dirty="0" smtClean="0"/>
              <a:t> ) ارائه شود . </a:t>
            </a:r>
            <a:endParaRPr lang="en-US" b="1" dirty="0" smtClean="0"/>
          </a:p>
          <a:p>
            <a:pPr algn="r">
              <a:lnSpc>
                <a:spcPct val="150000"/>
              </a:lnSpc>
              <a:buNone/>
            </a:pP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</TotalTime>
  <Words>1008</Words>
  <Application>Microsoft Office PowerPoint</Application>
  <PresentationFormat>On-screen Show (4:3)</PresentationFormat>
  <Paragraphs>97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 نحوه تکمیل گزارش نهایی یک طرح</vt:lpstr>
      <vt:lpstr>فصل اول  </vt:lpstr>
      <vt:lpstr>Slide 3</vt:lpstr>
      <vt:lpstr>فصل دوم  </vt:lpstr>
      <vt:lpstr> فصل سوم (یافته های پژوهش) </vt:lpstr>
      <vt:lpstr>Slide 6</vt:lpstr>
      <vt:lpstr>Slide 7</vt:lpstr>
      <vt:lpstr>Slide 8</vt:lpstr>
      <vt:lpstr>Slide 9</vt:lpstr>
      <vt:lpstr>Slide 10</vt:lpstr>
      <vt:lpstr>فصل چهارم  (بحث و بررسی یافته ها )</vt:lpstr>
      <vt:lpstr>Slide 12</vt:lpstr>
    </vt:vector>
  </TitlesOfParts>
  <Company>D.P.Khavarzamin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نحوه تکمیل گزارش نهایی یک طرح</dc:title>
  <dc:creator>M.A</dc:creator>
  <cp:lastModifiedBy>M.A</cp:lastModifiedBy>
  <cp:revision>57</cp:revision>
  <dcterms:created xsi:type="dcterms:W3CDTF">2009-11-15T06:36:46Z</dcterms:created>
  <dcterms:modified xsi:type="dcterms:W3CDTF">2009-11-15T07:47:47Z</dcterms:modified>
</cp:coreProperties>
</file>