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59" r:id="rId4"/>
    <p:sldId id="295" r:id="rId5"/>
    <p:sldId id="298" r:id="rId6"/>
    <p:sldId id="291" r:id="rId7"/>
    <p:sldId id="297" r:id="rId8"/>
    <p:sldId id="261" r:id="rId9"/>
    <p:sldId id="299" r:id="rId10"/>
    <p:sldId id="300" r:id="rId11"/>
    <p:sldId id="301" r:id="rId12"/>
    <p:sldId id="302" r:id="rId13"/>
    <p:sldId id="303" r:id="rId14"/>
    <p:sldId id="304" r:id="rId15"/>
    <p:sldId id="318" r:id="rId16"/>
    <p:sldId id="315" r:id="rId17"/>
    <p:sldId id="316" r:id="rId18"/>
    <p:sldId id="317" r:id="rId19"/>
    <p:sldId id="322" r:id="rId20"/>
    <p:sldId id="323" r:id="rId21"/>
    <p:sldId id="324" r:id="rId22"/>
    <p:sldId id="326" r:id="rId23"/>
    <p:sldId id="268" r:id="rId24"/>
    <p:sldId id="327" r:id="rId25"/>
    <p:sldId id="269" r:id="rId26"/>
    <p:sldId id="346" r:id="rId27"/>
    <p:sldId id="347" r:id="rId28"/>
    <p:sldId id="348" r:id="rId29"/>
    <p:sldId id="329" r:id="rId30"/>
    <p:sldId id="331" r:id="rId31"/>
    <p:sldId id="276" r:id="rId32"/>
    <p:sldId id="311" r:id="rId33"/>
    <p:sldId id="313" r:id="rId34"/>
    <p:sldId id="314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2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SH&#1605;&#1575;&#1606;&#1740;&#1608;&#1578;&#1585;&#1740;&#1606;&#1711;\94\&#1705;&#1604;&#1740;%20&#1580;&#1607;&#1578;%20&#1575;&#1585;&#1575;&#1740;&#1607;\&#1662;&#1575;&#1740;&#1588;%20&#1605;&#1585;&#1581;&#1604;&#1607;%20&#1575;&#1608;&#1604;%2094%20&#1601;&#1585;&#1608;&#1585;&#1583;&#1740;&#1606;%2094\&#1580;&#1583;&#1608;&#1604;%20&#1606;&#1578;&#1575;&#1740;&#1580;%20&#1606;&#1607;&#1575;&#1740;&#1740;%20&#1662;&#1575;&#1740;&#1588;%20&#1588;&#1576;&#1705;&#1607;%20&#1607;&#1575;%20&#1576;&#1607;&#1605;&#1606;%20&#1605;&#1575;&#1607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r\My%20Documents\&#1606;&#1605;&#1608;&#1583;&#1575;&#1585;%20&#1583;&#1608;&#1605;&#1740;&#1606;%20&#1662;&#1575;&#1740;&#1588;%20&#1588;&#1607;&#1585;&#1587;&#1578;&#1575;&#1606;&#1607;&#1575;%20exel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pkala\Documents\Book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hek%20list\&#1606;&#1578;&#1575;&#1740;&#1580;%20&#1662;&#1575;&#1740;&#1588;%20940316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hek%20list\&#1606;&#1578;&#1575;&#1740;&#1580;%20&#1662;&#1575;&#1740;&#1588;%2094031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hek%20list\&#1606;&#1578;&#1575;&#1740;&#1580;%20&#1662;&#1575;&#1740;&#1588;%20940316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hek%20list\&#1606;&#1578;&#1575;&#1740;&#1580;%20&#1662;&#1575;&#1740;&#1588;%20940316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SH&#1605;&#1575;&#1606;&#1740;&#1608;&#1578;&#1585;&#1740;&#1606;&#1711;\94\&#1705;&#1604;&#1740;%20&#1580;&#1607;&#1578;%20&#1575;&#1585;&#1575;&#1740;&#1607;\&#1662;&#1575;&#1740;&#1588;%20&#1605;&#1585;&#1581;&#1604;&#1607;%20&#1575;&#1608;&#1604;%2094%20&#1601;&#1585;&#1608;&#1585;&#1583;&#1740;&#1606;%2094\&#1580;&#1583;&#1608;&#1604;%20&#1606;&#1578;&#1575;&#1740;&#1580;%20&#1606;&#1607;&#1575;&#1740;&#1740;%20&#1662;&#1575;&#1740;&#1588;%20&#1588;&#1576;&#1705;&#1607;%20&#1607;&#1575;%20&#1576;&#1607;&#1605;&#1606;%20&#1605;&#1575;&#160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!!!\Desktop\Book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!!!\Desktop\Book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shidpoor\Desktop\FSH\&#1662;&#1575;&#1740;&#1588;%20&#1583;&#1608;&#1605;\&#1606;&#1578;&#1740;&#1580;%20&#1662;&#1575;&#1740;&#1588;%20&#1583;&#1608;&#1605;%20&#1580;&#1583;&#1608;&#1604;\&#1580;&#1583;&#1608;&#1604;%20&#1605;&#1602;&#1575;&#1740;&#1587;&#1607;%20&#1606;&#1578;&#1575;&#1740;&#1580;%20&#1662;&#1575;&#1740;&#1588;%20&#1575;&#1608;&#1604;%20&#1608;%20&#1583;&#1608;&#160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2000"/>
            </a:pPr>
            <a:r>
              <a:rPr lang="fa-IR" sz="2000" dirty="0"/>
              <a:t>نمودار </a:t>
            </a:r>
            <a:r>
              <a:rPr lang="fa-IR" sz="2000" dirty="0" smtClean="0"/>
              <a:t>نتایج پایش شهرستانهای</a:t>
            </a:r>
            <a:r>
              <a:rPr lang="fa-IR" sz="2000" baseline="0" dirty="0" smtClean="0"/>
              <a:t> تابعه استان کرمانشاه دی ماه 1393</a:t>
            </a:r>
            <a:endParaRPr lang="en-US" sz="2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2711417322834637"/>
          <c:y val="7.4548702245552684E-2"/>
          <c:w val="0.63589741907261665"/>
          <c:h val="0.65408865558472074"/>
        </c:manualLayout>
      </c:layout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/>
                </a:pPr>
                <a:endParaRPr lang="fa-I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'[جدول نتایج نهایی پایش شبکه ها بهمن ماه.xlsx]Sheet3'!$I$7:$I$20</c:f>
              <c:strCache>
                <c:ptCount val="14"/>
                <c:pt idx="0">
                  <c:v>کرمانشاه</c:v>
                </c:pt>
                <c:pt idx="1">
                  <c:v>گیلانغرب</c:v>
                </c:pt>
                <c:pt idx="2">
                  <c:v>جوانرود</c:v>
                </c:pt>
                <c:pt idx="3">
                  <c:v>دالاهو</c:v>
                </c:pt>
                <c:pt idx="4">
                  <c:v>سرپل ذهاب</c:v>
                </c:pt>
                <c:pt idx="5">
                  <c:v>روانسر</c:v>
                </c:pt>
                <c:pt idx="6">
                  <c:v>صحنه</c:v>
                </c:pt>
                <c:pt idx="7">
                  <c:v>قصرشیرین</c:v>
                </c:pt>
                <c:pt idx="8">
                  <c:v>اسلام آباد غرب</c:v>
                </c:pt>
                <c:pt idx="9">
                  <c:v>سنقر</c:v>
                </c:pt>
                <c:pt idx="10">
                  <c:v>پاوه</c:v>
                </c:pt>
                <c:pt idx="11">
                  <c:v>کنگاور</c:v>
                </c:pt>
                <c:pt idx="12">
                  <c:v>ثلاث</c:v>
                </c:pt>
                <c:pt idx="13">
                  <c:v>هرسین</c:v>
                </c:pt>
              </c:strCache>
            </c:strRef>
          </c:cat>
          <c:val>
            <c:numRef>
              <c:f>'[جدول نتایج نهایی پایش شبکه ها بهمن ماه.xlsx]Sheet3'!$J$7:$J$20</c:f>
              <c:numCache>
                <c:formatCode>General</c:formatCode>
                <c:ptCount val="14"/>
                <c:pt idx="0">
                  <c:v>8303</c:v>
                </c:pt>
                <c:pt idx="1">
                  <c:v>7884</c:v>
                </c:pt>
                <c:pt idx="2">
                  <c:v>7839</c:v>
                </c:pt>
                <c:pt idx="3">
                  <c:v>7599</c:v>
                </c:pt>
                <c:pt idx="4">
                  <c:v>7717</c:v>
                </c:pt>
                <c:pt idx="5">
                  <c:v>7582</c:v>
                </c:pt>
                <c:pt idx="6">
                  <c:v>7571</c:v>
                </c:pt>
                <c:pt idx="7">
                  <c:v>7531</c:v>
                </c:pt>
                <c:pt idx="8">
                  <c:v>7334</c:v>
                </c:pt>
                <c:pt idx="9">
                  <c:v>7115</c:v>
                </c:pt>
                <c:pt idx="10">
                  <c:v>7083</c:v>
                </c:pt>
                <c:pt idx="11">
                  <c:v>6726</c:v>
                </c:pt>
                <c:pt idx="12">
                  <c:v>6582</c:v>
                </c:pt>
                <c:pt idx="13">
                  <c:v>6469</c:v>
                </c:pt>
              </c:numCache>
            </c:numRef>
          </c:val>
        </c:ser>
        <c:dLbls>
          <c:showVal val="1"/>
        </c:dLbls>
        <c:axId val="97812480"/>
        <c:axId val="97814016"/>
      </c:barChart>
      <c:catAx>
        <c:axId val="97812480"/>
        <c:scaling>
          <c:orientation val="maxMin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sz="1600" b="1"/>
            </a:pPr>
            <a:endParaRPr lang="fa-IR"/>
          </a:p>
        </c:txPr>
        <c:crossAx val="97814016"/>
        <c:crosses val="autoZero"/>
        <c:auto val="1"/>
        <c:lblAlgn val="ctr"/>
        <c:lblOffset val="100"/>
      </c:catAx>
      <c:valAx>
        <c:axId val="97814016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lang="en-US" sz="1800" b="1"/>
            </a:pPr>
            <a:endParaRPr lang="fa-IR"/>
          </a:p>
        </c:txPr>
        <c:crossAx val="97812480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plotArea>
      <c:layout/>
      <c:lineChart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جوانرود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  <c:pt idx="6">
                  <c:v>میانگین درصد پایش دوم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صحنه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  <c:pt idx="6">
                  <c:v>میانگین درصد پایش دوم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91.6</c:v>
                </c:pt>
                <c:pt idx="4">
                  <c:v>100</c:v>
                </c:pt>
                <c:pt idx="5">
                  <c:v>100</c:v>
                </c:pt>
                <c:pt idx="6">
                  <c:v>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پاوه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  <c:pt idx="6">
                  <c:v>میانگین درصد پایش دوم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100</c:v>
                </c:pt>
                <c:pt idx="1">
                  <c:v>95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قصرشیرین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  <c:pt idx="6">
                  <c:v>میانگین درصد پایش دوم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90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هرسین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  <c:pt idx="6">
                  <c:v>میانگین درصد پایش دوم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100</c:v>
                </c:pt>
                <c:pt idx="1">
                  <c:v>95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86.6</c:v>
                </c:pt>
                <c:pt idx="6">
                  <c:v>98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کرمانشاه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  <c:pt idx="6">
                  <c:v>میانگین درصد پایش دوم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  <c:pt idx="0">
                  <c:v>100</c:v>
                </c:pt>
                <c:pt idx="1">
                  <c:v>95</c:v>
                </c:pt>
                <c:pt idx="2">
                  <c:v>83.3</c:v>
                </c:pt>
                <c:pt idx="3">
                  <c:v>96.6</c:v>
                </c:pt>
                <c:pt idx="4">
                  <c:v>86.6</c:v>
                </c:pt>
                <c:pt idx="5">
                  <c:v>73.3</c:v>
                </c:pt>
                <c:pt idx="6">
                  <c:v>93.6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سرپل ذهاب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  <c:pt idx="6">
                  <c:v>میانگین درصد پایش دوم</c:v>
                </c:pt>
              </c:strCache>
            </c:strRef>
          </c:cat>
          <c:val>
            <c:numRef>
              <c:f>Sheet1!$B$8:$H$8</c:f>
              <c:numCache>
                <c:formatCode>General</c:formatCode>
                <c:ptCount val="7"/>
                <c:pt idx="0">
                  <c:v>100</c:v>
                </c:pt>
                <c:pt idx="1">
                  <c:v>86.6</c:v>
                </c:pt>
                <c:pt idx="2">
                  <c:v>100</c:v>
                </c:pt>
                <c:pt idx="3">
                  <c:v>96.6</c:v>
                </c:pt>
                <c:pt idx="4">
                  <c:v>100</c:v>
                </c:pt>
                <c:pt idx="5">
                  <c:v>90</c:v>
                </c:pt>
                <c:pt idx="6">
                  <c:v>93.3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کنگاور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  <c:pt idx="6">
                  <c:v>میانگین درصد پایش دوم</c:v>
                </c:pt>
              </c:strCache>
            </c:strRef>
          </c:cat>
          <c:val>
            <c:numRef>
              <c:f>Sheet1!$B$9:$H$9</c:f>
              <c:numCache>
                <c:formatCode>General</c:formatCode>
                <c:ptCount val="7"/>
                <c:pt idx="0">
                  <c:v>100</c:v>
                </c:pt>
                <c:pt idx="1">
                  <c:v>85</c:v>
                </c:pt>
                <c:pt idx="2">
                  <c:v>100</c:v>
                </c:pt>
                <c:pt idx="3">
                  <c:v>96.6</c:v>
                </c:pt>
                <c:pt idx="4">
                  <c:v>100</c:v>
                </c:pt>
                <c:pt idx="5">
                  <c:v>96.6</c:v>
                </c:pt>
                <c:pt idx="6">
                  <c:v>93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گیلانغرب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  <c:pt idx="6">
                  <c:v>میانگین درصد پایش دوم</c:v>
                </c:pt>
              </c:strCache>
            </c:strRef>
          </c:cat>
          <c:val>
            <c:numRef>
              <c:f>Sheet1!$B$10:$H$10</c:f>
              <c:numCache>
                <c:formatCode>General</c:formatCode>
                <c:ptCount val="7"/>
                <c:pt idx="0">
                  <c:v>90</c:v>
                </c:pt>
                <c:pt idx="1">
                  <c:v>91.6</c:v>
                </c:pt>
                <c:pt idx="2">
                  <c:v>85</c:v>
                </c:pt>
                <c:pt idx="3">
                  <c:v>81.599999999999994</c:v>
                </c:pt>
                <c:pt idx="4">
                  <c:v>100</c:v>
                </c:pt>
                <c:pt idx="5">
                  <c:v>76.599999999999994</c:v>
                </c:pt>
                <c:pt idx="6">
                  <c:v>90.1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دالاهو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  <c:pt idx="6">
                  <c:v>میانگین درصد پایش دوم</c:v>
                </c:pt>
              </c:strCache>
            </c:strRef>
          </c:cat>
          <c:val>
            <c:numRef>
              <c:f>Sheet1!$B$11:$H$11</c:f>
              <c:numCache>
                <c:formatCode>General</c:formatCode>
                <c:ptCount val="7"/>
                <c:pt idx="0">
                  <c:v>100</c:v>
                </c:pt>
                <c:pt idx="1">
                  <c:v>90</c:v>
                </c:pt>
                <c:pt idx="2">
                  <c:v>75</c:v>
                </c:pt>
                <c:pt idx="3">
                  <c:v>86.6</c:v>
                </c:pt>
                <c:pt idx="4">
                  <c:v>100</c:v>
                </c:pt>
                <c:pt idx="5">
                  <c:v>80</c:v>
                </c:pt>
                <c:pt idx="6">
                  <c:v>88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سنقر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  <c:pt idx="6">
                  <c:v>میانگین درصد پایش دوم</c:v>
                </c:pt>
              </c:strCache>
            </c:strRef>
          </c:cat>
          <c:val>
            <c:numRef>
              <c:f>Sheet1!$B$12:$H$12</c:f>
              <c:numCache>
                <c:formatCode>General</c:formatCode>
                <c:ptCount val="7"/>
                <c:pt idx="0">
                  <c:v>80</c:v>
                </c:pt>
                <c:pt idx="1">
                  <c:v>85</c:v>
                </c:pt>
                <c:pt idx="2">
                  <c:v>78.3</c:v>
                </c:pt>
                <c:pt idx="3">
                  <c:v>96.7</c:v>
                </c:pt>
                <c:pt idx="4">
                  <c:v>100</c:v>
                </c:pt>
                <c:pt idx="5">
                  <c:v>33.300000000000004</c:v>
                </c:pt>
                <c:pt idx="6">
                  <c:v>84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اسلام آباد غرب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  <c:pt idx="6">
                  <c:v>میانگین درصد پایش دوم</c:v>
                </c:pt>
              </c:strCache>
            </c:strRef>
          </c:cat>
          <c:val>
            <c:numRef>
              <c:f>Sheet1!$B$13:$H$13</c:f>
              <c:numCache>
                <c:formatCode>General</c:formatCode>
                <c:ptCount val="7"/>
                <c:pt idx="0">
                  <c:v>86.6</c:v>
                </c:pt>
                <c:pt idx="1">
                  <c:v>70</c:v>
                </c:pt>
                <c:pt idx="2">
                  <c:v>76.599999999999994</c:v>
                </c:pt>
                <c:pt idx="3">
                  <c:v>91.6</c:v>
                </c:pt>
                <c:pt idx="4">
                  <c:v>86.6</c:v>
                </c:pt>
                <c:pt idx="5">
                  <c:v>83.3</c:v>
                </c:pt>
                <c:pt idx="6">
                  <c:v>81.5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روانسر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  <c:pt idx="6">
                  <c:v>میانگین درصد پایش دوم</c:v>
                </c:pt>
              </c:strCache>
            </c:strRef>
          </c:cat>
          <c:val>
            <c:numRef>
              <c:f>Sheet1!$B$14:$H$14</c:f>
              <c:numCache>
                <c:formatCode>General</c:formatCode>
                <c:ptCount val="7"/>
                <c:pt idx="0">
                  <c:v>86.6</c:v>
                </c:pt>
                <c:pt idx="1">
                  <c:v>85</c:v>
                </c:pt>
                <c:pt idx="2">
                  <c:v>63.3</c:v>
                </c:pt>
                <c:pt idx="3">
                  <c:v>91.6</c:v>
                </c:pt>
                <c:pt idx="4">
                  <c:v>90</c:v>
                </c:pt>
                <c:pt idx="5">
                  <c:v>66.599999999999994</c:v>
                </c:pt>
                <c:pt idx="6">
                  <c:v>80.099999999999994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ثلاث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  <c:pt idx="6">
                  <c:v>میانگین درصد پایش دوم</c:v>
                </c:pt>
              </c:strCache>
            </c:strRef>
          </c:cat>
          <c:val>
            <c:numRef>
              <c:f>Sheet1!$B$15:$H$15</c:f>
              <c:numCache>
                <c:formatCode>General</c:formatCode>
                <c:ptCount val="7"/>
                <c:pt idx="0">
                  <c:v>100</c:v>
                </c:pt>
                <c:pt idx="1">
                  <c:v>61.6</c:v>
                </c:pt>
                <c:pt idx="2">
                  <c:v>90</c:v>
                </c:pt>
                <c:pt idx="3">
                  <c:v>95</c:v>
                </c:pt>
                <c:pt idx="4">
                  <c:v>100</c:v>
                </c:pt>
                <c:pt idx="5">
                  <c:v>50</c:v>
                </c:pt>
                <c:pt idx="6">
                  <c:v>77.2</c:v>
                </c:pt>
              </c:numCache>
            </c:numRef>
          </c:val>
        </c:ser>
        <c:marker val="1"/>
        <c:axId val="203315456"/>
        <c:axId val="203325440"/>
      </c:lineChart>
      <c:catAx>
        <c:axId val="203315456"/>
        <c:scaling>
          <c:orientation val="maxMin"/>
        </c:scaling>
        <c:axPos val="b"/>
        <c:tickLblPos val="nextTo"/>
        <c:crossAx val="203325440"/>
        <c:crosses val="autoZero"/>
        <c:auto val="1"/>
        <c:lblAlgn val="ctr"/>
        <c:lblOffset val="100"/>
      </c:catAx>
      <c:valAx>
        <c:axId val="203325440"/>
        <c:scaling>
          <c:orientation val="minMax"/>
        </c:scaling>
        <c:axPos val="r"/>
        <c:majorGridlines/>
        <c:numFmt formatCode="General" sourceLinked="1"/>
        <c:tickLblPos val="nextTo"/>
        <c:crossAx val="203315456"/>
        <c:crosses val="autoZero"/>
        <c:crossBetween val="between"/>
      </c:valAx>
    </c:plotArea>
    <c:legend>
      <c:legendPos val="l"/>
      <c:layout/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>
        <c:manualLayout>
          <c:layoutTarget val="inner"/>
          <c:xMode val="edge"/>
          <c:yMode val="edge"/>
          <c:x val="0.13852942631646981"/>
          <c:y val="3.414509939132155E-2"/>
          <c:w val="0.80786818555061757"/>
          <c:h val="0.92483075800544479"/>
        </c:manualLayout>
      </c:layout>
      <c:lineChart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روانسر</c:v>
                </c:pt>
              </c:strCache>
            </c:strRef>
          </c:tx>
          <c:marker>
            <c:symbol val="none"/>
          </c:marker>
          <c:cat>
            <c:strRef>
              <c:f>Sheet1!$B$2:$D$2</c:f>
              <c:strCache>
                <c:ptCount val="3"/>
                <c:pt idx="0">
                  <c:v>سازماندهی</c:v>
                </c:pt>
                <c:pt idx="1">
                  <c:v>پایش و ارزشیابی</c:v>
                </c:pt>
                <c:pt idx="2">
                  <c:v>سایر فعالیتها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45</c:v>
                </c:pt>
                <c:pt idx="1">
                  <c:v>13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سنقر</c:v>
                </c:pt>
              </c:strCache>
            </c:strRef>
          </c:tx>
          <c:marker>
            <c:symbol val="none"/>
          </c:marker>
          <c:cat>
            <c:strRef>
              <c:f>Sheet1!$B$2:$D$2</c:f>
              <c:strCache>
                <c:ptCount val="3"/>
                <c:pt idx="0">
                  <c:v>سازماندهی</c:v>
                </c:pt>
                <c:pt idx="1">
                  <c:v>پایش و ارزشیابی</c:v>
                </c:pt>
                <c:pt idx="2">
                  <c:v>سایر فعالیتها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45</c:v>
                </c:pt>
                <c:pt idx="1">
                  <c:v>13</c:v>
                </c:pt>
                <c:pt idx="2">
                  <c:v>39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گیلانغرب</c:v>
                </c:pt>
              </c:strCache>
            </c:strRef>
          </c:tx>
          <c:marker>
            <c:symbol val="none"/>
          </c:marker>
          <c:cat>
            <c:strRef>
              <c:f>Sheet1!$B$2:$D$2</c:f>
              <c:strCache>
                <c:ptCount val="3"/>
                <c:pt idx="0">
                  <c:v>سازماندهی</c:v>
                </c:pt>
                <c:pt idx="1">
                  <c:v>پایش و ارزشیابی</c:v>
                </c:pt>
                <c:pt idx="2">
                  <c:v>سایر فعالیتها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45</c:v>
                </c:pt>
                <c:pt idx="1">
                  <c:v>11</c:v>
                </c:pt>
                <c:pt idx="2">
                  <c:v>40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سرپل ذهاب</c:v>
                </c:pt>
              </c:strCache>
            </c:strRef>
          </c:tx>
          <c:marker>
            <c:symbol val="none"/>
          </c:marker>
          <c:cat>
            <c:strRef>
              <c:f>Sheet1!$B$2:$D$2</c:f>
              <c:strCache>
                <c:ptCount val="3"/>
                <c:pt idx="0">
                  <c:v>سازماندهی</c:v>
                </c:pt>
                <c:pt idx="1">
                  <c:v>پایش و ارزشیابی</c:v>
                </c:pt>
                <c:pt idx="2">
                  <c:v>سایر فعالیتها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45</c:v>
                </c:pt>
                <c:pt idx="1">
                  <c:v>12</c:v>
                </c:pt>
                <c:pt idx="2">
                  <c:v>39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دالاهو</c:v>
                </c:pt>
              </c:strCache>
            </c:strRef>
          </c:tx>
          <c:marker>
            <c:symbol val="none"/>
          </c:marker>
          <c:cat>
            <c:strRef>
              <c:f>Sheet1!$B$2:$D$2</c:f>
              <c:strCache>
                <c:ptCount val="3"/>
                <c:pt idx="0">
                  <c:v>سازماندهی</c:v>
                </c:pt>
                <c:pt idx="1">
                  <c:v>پایش و ارزشیابی</c:v>
                </c:pt>
                <c:pt idx="2">
                  <c:v>سایر فعالیتها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44</c:v>
                </c:pt>
                <c:pt idx="1">
                  <c:v>11</c:v>
                </c:pt>
                <c:pt idx="2">
                  <c:v>35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جوانرود</c:v>
                </c:pt>
              </c:strCache>
            </c:strRef>
          </c:tx>
          <c:marker>
            <c:symbol val="none"/>
          </c:marker>
          <c:cat>
            <c:strRef>
              <c:f>Sheet1!$B$2:$D$2</c:f>
              <c:strCache>
                <c:ptCount val="3"/>
                <c:pt idx="0">
                  <c:v>سازماندهی</c:v>
                </c:pt>
                <c:pt idx="1">
                  <c:v>پایش و ارزشیابی</c:v>
                </c:pt>
                <c:pt idx="2">
                  <c:v>سایر فعالیتها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41</c:v>
                </c:pt>
                <c:pt idx="1">
                  <c:v>8</c:v>
                </c:pt>
                <c:pt idx="2">
                  <c:v>39</c:v>
                </c:pt>
              </c:numCache>
            </c:numRef>
          </c:val>
        </c:ser>
        <c:ser>
          <c:idx val="6"/>
          <c:order val="6"/>
          <c:tx>
            <c:strRef>
              <c:f>Sheet1!$A$9</c:f>
              <c:strCache>
                <c:ptCount val="1"/>
                <c:pt idx="0">
                  <c:v>صحنه</c:v>
                </c:pt>
              </c:strCache>
            </c:strRef>
          </c:tx>
          <c:marker>
            <c:symbol val="none"/>
          </c:marker>
          <c:cat>
            <c:strRef>
              <c:f>Sheet1!$B$2:$D$2</c:f>
              <c:strCache>
                <c:ptCount val="3"/>
                <c:pt idx="0">
                  <c:v>سازماندهی</c:v>
                </c:pt>
                <c:pt idx="1">
                  <c:v>پایش و ارزشیابی</c:v>
                </c:pt>
                <c:pt idx="2">
                  <c:v>سایر فعالیتها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41</c:v>
                </c:pt>
                <c:pt idx="1">
                  <c:v>11</c:v>
                </c:pt>
                <c:pt idx="2">
                  <c:v>36</c:v>
                </c:pt>
              </c:numCache>
            </c:numRef>
          </c:val>
        </c:ser>
        <c:ser>
          <c:idx val="7"/>
          <c:order val="7"/>
          <c:tx>
            <c:strRef>
              <c:f>Sheet1!$A$10</c:f>
              <c:strCache>
                <c:ptCount val="1"/>
                <c:pt idx="0">
                  <c:v> ثلاث</c:v>
                </c:pt>
              </c:strCache>
            </c:strRef>
          </c:tx>
          <c:marker>
            <c:symbol val="none"/>
          </c:marker>
          <c:cat>
            <c:strRef>
              <c:f>Sheet1!$B$2:$D$2</c:f>
              <c:strCache>
                <c:ptCount val="3"/>
                <c:pt idx="0">
                  <c:v>سازماندهی</c:v>
                </c:pt>
                <c:pt idx="1">
                  <c:v>پایش و ارزشیابی</c:v>
                </c:pt>
                <c:pt idx="2">
                  <c:v>سایر فعالیتها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44</c:v>
                </c:pt>
                <c:pt idx="1">
                  <c:v>10</c:v>
                </c:pt>
                <c:pt idx="2">
                  <c:v>34</c:v>
                </c:pt>
              </c:numCache>
            </c:numRef>
          </c:val>
        </c:ser>
        <c:ser>
          <c:idx val="8"/>
          <c:order val="8"/>
          <c:tx>
            <c:strRef>
              <c:f>Sheet1!$A$11</c:f>
              <c:strCache>
                <c:ptCount val="1"/>
                <c:pt idx="0">
                  <c:v>کنگاور</c:v>
                </c:pt>
              </c:strCache>
            </c:strRef>
          </c:tx>
          <c:marker>
            <c:symbol val="none"/>
          </c:marker>
          <c:cat>
            <c:strRef>
              <c:f>Sheet1!$B$2:$D$2</c:f>
              <c:strCache>
                <c:ptCount val="3"/>
                <c:pt idx="0">
                  <c:v>سازماندهی</c:v>
                </c:pt>
                <c:pt idx="1">
                  <c:v>پایش و ارزشیابی</c:v>
                </c:pt>
                <c:pt idx="2">
                  <c:v>سایر فعالیتها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40</c:v>
                </c:pt>
                <c:pt idx="1">
                  <c:v>11</c:v>
                </c:pt>
                <c:pt idx="2">
                  <c:v>40</c:v>
                </c:pt>
              </c:numCache>
            </c:numRef>
          </c:val>
        </c:ser>
        <c:ser>
          <c:idx val="9"/>
          <c:order val="9"/>
          <c:tx>
            <c:strRef>
              <c:f>Sheet1!$A$12</c:f>
              <c:strCache>
                <c:ptCount val="1"/>
                <c:pt idx="0">
                  <c:v>کرمانشاه</c:v>
                </c:pt>
              </c:strCache>
            </c:strRef>
          </c:tx>
          <c:marker>
            <c:symbol val="none"/>
          </c:marker>
          <c:cat>
            <c:strRef>
              <c:f>Sheet1!$B$2:$D$2</c:f>
              <c:strCache>
                <c:ptCount val="3"/>
                <c:pt idx="0">
                  <c:v>سازماندهی</c:v>
                </c:pt>
                <c:pt idx="1">
                  <c:v>پایش و ارزشیابی</c:v>
                </c:pt>
                <c:pt idx="2">
                  <c:v>سایر فعالیتها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0">
                  <c:v>40</c:v>
                </c:pt>
                <c:pt idx="1">
                  <c:v>11</c:v>
                </c:pt>
                <c:pt idx="2">
                  <c:v>34</c:v>
                </c:pt>
              </c:numCache>
            </c:numRef>
          </c:val>
        </c:ser>
        <c:ser>
          <c:idx val="10"/>
          <c:order val="10"/>
          <c:tx>
            <c:strRef>
              <c:f>Sheet1!$A$13</c:f>
              <c:strCache>
                <c:ptCount val="1"/>
                <c:pt idx="0">
                  <c:v>اسلام آبا د</c:v>
                </c:pt>
              </c:strCache>
            </c:strRef>
          </c:tx>
          <c:marker>
            <c:symbol val="none"/>
          </c:marker>
          <c:cat>
            <c:strRef>
              <c:f>Sheet1!$B$2:$D$2</c:f>
              <c:strCache>
                <c:ptCount val="3"/>
                <c:pt idx="0">
                  <c:v>سازماندهی</c:v>
                </c:pt>
                <c:pt idx="1">
                  <c:v>پایش و ارزشیابی</c:v>
                </c:pt>
                <c:pt idx="2">
                  <c:v>سایر فعالیتها</c:v>
                </c:pt>
              </c:strCache>
            </c:strRef>
          </c:cat>
          <c:val>
            <c:numRef>
              <c:f>Sheet1!$B$13:$D$13</c:f>
              <c:numCache>
                <c:formatCode>General</c:formatCode>
                <c:ptCount val="3"/>
                <c:pt idx="0">
                  <c:v>40</c:v>
                </c:pt>
                <c:pt idx="1">
                  <c:v>8</c:v>
                </c:pt>
                <c:pt idx="2">
                  <c:v>31</c:v>
                </c:pt>
              </c:numCache>
            </c:numRef>
          </c:val>
        </c:ser>
        <c:ser>
          <c:idx val="11"/>
          <c:order val="11"/>
          <c:tx>
            <c:strRef>
              <c:f>Sheet1!$A$14</c:f>
              <c:strCache>
                <c:ptCount val="1"/>
                <c:pt idx="0">
                  <c:v>هرسین</c:v>
                </c:pt>
              </c:strCache>
            </c:strRef>
          </c:tx>
          <c:marker>
            <c:symbol val="none"/>
          </c:marker>
          <c:cat>
            <c:strRef>
              <c:f>Sheet1!$B$2:$D$2</c:f>
              <c:strCache>
                <c:ptCount val="3"/>
                <c:pt idx="0">
                  <c:v>سازماندهی</c:v>
                </c:pt>
                <c:pt idx="1">
                  <c:v>پایش و ارزشیابی</c:v>
                </c:pt>
                <c:pt idx="2">
                  <c:v>سایر فعالیتها</c:v>
                </c:pt>
              </c:strCache>
            </c:strRef>
          </c:cat>
          <c:val>
            <c:numRef>
              <c:f>Sheet1!$B$14:$D$14</c:f>
              <c:numCache>
                <c:formatCode>General</c:formatCode>
                <c:ptCount val="3"/>
                <c:pt idx="0">
                  <c:v>36</c:v>
                </c:pt>
                <c:pt idx="1">
                  <c:v>12</c:v>
                </c:pt>
                <c:pt idx="2">
                  <c:v>28</c:v>
                </c:pt>
              </c:numCache>
            </c:numRef>
          </c:val>
        </c:ser>
        <c:ser>
          <c:idx val="12"/>
          <c:order val="12"/>
          <c:tx>
            <c:strRef>
              <c:f>Sheet1!$A$15</c:f>
              <c:strCache>
                <c:ptCount val="1"/>
                <c:pt idx="0">
                  <c:v>پاوه</c:v>
                </c:pt>
              </c:strCache>
            </c:strRef>
          </c:tx>
          <c:marker>
            <c:symbol val="none"/>
          </c:marker>
          <c:cat>
            <c:strRef>
              <c:f>Sheet1!$B$2:$D$2</c:f>
              <c:strCache>
                <c:ptCount val="3"/>
                <c:pt idx="0">
                  <c:v>سازماندهی</c:v>
                </c:pt>
                <c:pt idx="1">
                  <c:v>پایش و ارزشیابی</c:v>
                </c:pt>
                <c:pt idx="2">
                  <c:v>سایر فعالیتها</c:v>
                </c:pt>
              </c:strCache>
            </c:strRef>
          </c:cat>
          <c:val>
            <c:numRef>
              <c:f>Sheet1!$B$15:$D$15</c:f>
              <c:numCache>
                <c:formatCode>General</c:formatCode>
                <c:ptCount val="3"/>
                <c:pt idx="0">
                  <c:v>36</c:v>
                </c:pt>
                <c:pt idx="1">
                  <c:v>9</c:v>
                </c:pt>
                <c:pt idx="2">
                  <c:v>30</c:v>
                </c:pt>
              </c:numCache>
            </c:numRef>
          </c:val>
        </c:ser>
        <c:ser>
          <c:idx val="13"/>
          <c:order val="13"/>
          <c:tx>
            <c:strRef>
              <c:f>Sheet1!$A$16</c:f>
              <c:strCache>
                <c:ptCount val="1"/>
                <c:pt idx="0">
                  <c:v>قصر شیرین</c:v>
                </c:pt>
              </c:strCache>
            </c:strRef>
          </c:tx>
          <c:marker>
            <c:symbol val="none"/>
          </c:marker>
          <c:cat>
            <c:strRef>
              <c:f>Sheet1!$B$2:$D$2</c:f>
              <c:strCache>
                <c:ptCount val="3"/>
                <c:pt idx="0">
                  <c:v>سازماندهی</c:v>
                </c:pt>
                <c:pt idx="1">
                  <c:v>پایش و ارزشیابی</c:v>
                </c:pt>
                <c:pt idx="2">
                  <c:v>سایر فعالیتها</c:v>
                </c:pt>
              </c:strCache>
            </c:strRef>
          </c:cat>
          <c:val>
            <c:numRef>
              <c:f>Sheet1!$B$16:$D$16</c:f>
              <c:numCache>
                <c:formatCode>General</c:formatCode>
                <c:ptCount val="3"/>
                <c:pt idx="0">
                  <c:v>34</c:v>
                </c:pt>
                <c:pt idx="1">
                  <c:v>11</c:v>
                </c:pt>
                <c:pt idx="2">
                  <c:v>30</c:v>
                </c:pt>
              </c:numCache>
            </c:numRef>
          </c:val>
        </c:ser>
        <c:marker val="1"/>
        <c:axId val="98254848"/>
        <c:axId val="98256384"/>
      </c:lineChart>
      <c:catAx>
        <c:axId val="98254848"/>
        <c:scaling>
          <c:orientation val="maxMin"/>
        </c:scaling>
        <c:axPos val="b"/>
        <c:tickLblPos val="nextTo"/>
        <c:crossAx val="98256384"/>
        <c:crosses val="autoZero"/>
        <c:auto val="1"/>
        <c:lblAlgn val="ctr"/>
        <c:lblOffset val="100"/>
      </c:catAx>
      <c:valAx>
        <c:axId val="98256384"/>
        <c:scaling>
          <c:orientation val="minMax"/>
        </c:scaling>
        <c:axPos val="r"/>
        <c:majorGridlines/>
        <c:numFmt formatCode="General" sourceLinked="1"/>
        <c:tickLblPos val="nextTo"/>
        <c:crossAx val="98254848"/>
        <c:crosses val="autoZero"/>
        <c:crossBetween val="between"/>
      </c:valAx>
    </c:plotArea>
    <c:legend>
      <c:legendPos val="l"/>
      <c:layout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/>
      <c:lineChart>
        <c:grouping val="standard"/>
        <c:ser>
          <c:idx val="0"/>
          <c:order val="0"/>
          <c:tx>
            <c:strRef>
              <c:f>'درصدنهایی پایش اول'!$A$4</c:f>
              <c:strCache>
                <c:ptCount val="1"/>
                <c:pt idx="0">
                  <c:v>اسلام آباد غرب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اول'!$B$4:$F$4</c:f>
              <c:numCache>
                <c:formatCode>0.0</c:formatCode>
                <c:ptCount val="5"/>
                <c:pt idx="0">
                  <c:v>80</c:v>
                </c:pt>
                <c:pt idx="1">
                  <c:v>62.5</c:v>
                </c:pt>
                <c:pt idx="2">
                  <c:v>75</c:v>
                </c:pt>
                <c:pt idx="3">
                  <c:v>75</c:v>
                </c:pt>
                <c:pt idx="4">
                  <c:v>66.599999999999994</c:v>
                </c:pt>
              </c:numCache>
            </c:numRef>
          </c:val>
        </c:ser>
        <c:ser>
          <c:idx val="1"/>
          <c:order val="1"/>
          <c:tx>
            <c:strRef>
              <c:f>'درصدنهایی پایش اول'!$A$5</c:f>
              <c:strCache>
                <c:ptCount val="1"/>
                <c:pt idx="0">
                  <c:v>پاوه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اول'!$B$5:$F$5</c:f>
              <c:numCache>
                <c:formatCode>0.0</c:formatCode>
                <c:ptCount val="5"/>
                <c:pt idx="0">
                  <c:v>85</c:v>
                </c:pt>
                <c:pt idx="1">
                  <c:v>41.6</c:v>
                </c:pt>
                <c:pt idx="2">
                  <c:v>75</c:v>
                </c:pt>
                <c:pt idx="3">
                  <c:v>100</c:v>
                </c:pt>
                <c:pt idx="4">
                  <c:v>66.599999999999994</c:v>
                </c:pt>
              </c:numCache>
            </c:numRef>
          </c:val>
        </c:ser>
        <c:ser>
          <c:idx val="2"/>
          <c:order val="2"/>
          <c:tx>
            <c:strRef>
              <c:f>'درصدنهایی پایش اول'!$A$6</c:f>
              <c:strCache>
                <c:ptCount val="1"/>
                <c:pt idx="0">
                  <c:v>ثلاث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اول'!$B$6:$F$6</c:f>
              <c:numCache>
                <c:formatCode>0.0</c:formatCode>
                <c:ptCount val="5"/>
                <c:pt idx="0">
                  <c:v>70</c:v>
                </c:pt>
                <c:pt idx="1">
                  <c:v>58.3</c:v>
                </c:pt>
                <c:pt idx="2">
                  <c:v>61.1</c:v>
                </c:pt>
                <c:pt idx="3">
                  <c:v>50</c:v>
                </c:pt>
                <c:pt idx="4">
                  <c:v>66.599999999999994</c:v>
                </c:pt>
              </c:numCache>
            </c:numRef>
          </c:val>
        </c:ser>
        <c:ser>
          <c:idx val="3"/>
          <c:order val="3"/>
          <c:tx>
            <c:strRef>
              <c:f>'درصدنهایی پایش اول'!$A$7</c:f>
              <c:strCache>
                <c:ptCount val="1"/>
                <c:pt idx="0">
                  <c:v>جوانرود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اول'!$B$7:$F$7</c:f>
              <c:numCache>
                <c:formatCode>0.0</c:formatCode>
                <c:ptCount val="5"/>
                <c:pt idx="0">
                  <c:v>75</c:v>
                </c:pt>
                <c:pt idx="1">
                  <c:v>62.5</c:v>
                </c:pt>
                <c:pt idx="2">
                  <c:v>66.5</c:v>
                </c:pt>
                <c:pt idx="3">
                  <c:v>100</c:v>
                </c:pt>
                <c:pt idx="4">
                  <c:v>83.3</c:v>
                </c:pt>
              </c:numCache>
            </c:numRef>
          </c:val>
        </c:ser>
        <c:ser>
          <c:idx val="4"/>
          <c:order val="4"/>
          <c:tx>
            <c:strRef>
              <c:f>'درصدنهایی پایش اول'!$A$8</c:f>
              <c:strCache>
                <c:ptCount val="1"/>
                <c:pt idx="0">
                  <c:v>دالاهو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اول'!$B$8:$F$8</c:f>
              <c:numCache>
                <c:formatCode>0.0</c:formatCode>
                <c:ptCount val="5"/>
                <c:pt idx="0">
                  <c:v>100</c:v>
                </c:pt>
                <c:pt idx="1">
                  <c:v>62.5</c:v>
                </c:pt>
                <c:pt idx="2">
                  <c:v>77.7</c:v>
                </c:pt>
                <c:pt idx="3">
                  <c:v>75</c:v>
                </c:pt>
                <c:pt idx="4">
                  <c:v>83.3</c:v>
                </c:pt>
              </c:numCache>
            </c:numRef>
          </c:val>
        </c:ser>
        <c:ser>
          <c:idx val="5"/>
          <c:order val="5"/>
          <c:tx>
            <c:strRef>
              <c:f>'درصدنهایی پایش اول'!$A$9</c:f>
              <c:strCache>
                <c:ptCount val="1"/>
                <c:pt idx="0">
                  <c:v>روانسر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اول'!$B$9:$F$9</c:f>
              <c:numCache>
                <c:formatCode>0.0</c:formatCode>
                <c:ptCount val="5"/>
                <c:pt idx="0">
                  <c:v>80</c:v>
                </c:pt>
                <c:pt idx="1">
                  <c:v>54.1</c:v>
                </c:pt>
                <c:pt idx="2">
                  <c:v>66.599999999999994</c:v>
                </c:pt>
                <c:pt idx="3">
                  <c:v>50</c:v>
                </c:pt>
                <c:pt idx="4">
                  <c:v>66.599999999999994</c:v>
                </c:pt>
              </c:numCache>
            </c:numRef>
          </c:val>
        </c:ser>
        <c:ser>
          <c:idx val="6"/>
          <c:order val="6"/>
          <c:tx>
            <c:strRef>
              <c:f>'درصدنهایی پایش اول'!$A$10</c:f>
              <c:strCache>
                <c:ptCount val="1"/>
                <c:pt idx="0">
                  <c:v>سرپل ذهاب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اول'!$B$10:$F$10</c:f>
              <c:numCache>
                <c:formatCode>0.0</c:formatCode>
                <c:ptCount val="5"/>
                <c:pt idx="0">
                  <c:v>65</c:v>
                </c:pt>
                <c:pt idx="1">
                  <c:v>41.6</c:v>
                </c:pt>
                <c:pt idx="2">
                  <c:v>66.599999999999994</c:v>
                </c:pt>
                <c:pt idx="3">
                  <c:v>100</c:v>
                </c:pt>
                <c:pt idx="4">
                  <c:v>83.3</c:v>
                </c:pt>
              </c:numCache>
            </c:numRef>
          </c:val>
        </c:ser>
        <c:ser>
          <c:idx val="7"/>
          <c:order val="7"/>
          <c:tx>
            <c:strRef>
              <c:f>'درصدنهایی پایش اول'!$A$11</c:f>
              <c:strCache>
                <c:ptCount val="1"/>
                <c:pt idx="0">
                  <c:v>سنقر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اول'!$B$11:$F$11</c:f>
              <c:numCache>
                <c:formatCode>0.0</c:formatCode>
                <c:ptCount val="5"/>
                <c:pt idx="0">
                  <c:v>80</c:v>
                </c:pt>
                <c:pt idx="1">
                  <c:v>75</c:v>
                </c:pt>
                <c:pt idx="2">
                  <c:v>80.5</c:v>
                </c:pt>
                <c:pt idx="3">
                  <c:v>100</c:v>
                </c:pt>
                <c:pt idx="4">
                  <c:v>83.3</c:v>
                </c:pt>
              </c:numCache>
            </c:numRef>
          </c:val>
        </c:ser>
        <c:ser>
          <c:idx val="8"/>
          <c:order val="8"/>
          <c:tx>
            <c:strRef>
              <c:f>'درصدنهایی پایش اول'!$A$12</c:f>
              <c:strCache>
                <c:ptCount val="1"/>
                <c:pt idx="0">
                  <c:v>صحنه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اول'!$B$12:$F$12</c:f>
              <c:numCache>
                <c:formatCode>0.0</c:formatCode>
                <c:ptCount val="5"/>
                <c:pt idx="0">
                  <c:v>70</c:v>
                </c:pt>
                <c:pt idx="1">
                  <c:v>75</c:v>
                </c:pt>
                <c:pt idx="2">
                  <c:v>77.7</c:v>
                </c:pt>
                <c:pt idx="3">
                  <c:v>100</c:v>
                </c:pt>
                <c:pt idx="4">
                  <c:v>83.3</c:v>
                </c:pt>
              </c:numCache>
            </c:numRef>
          </c:val>
        </c:ser>
        <c:ser>
          <c:idx val="9"/>
          <c:order val="9"/>
          <c:tx>
            <c:strRef>
              <c:f>'درصدنهایی پایش اول'!$A$13</c:f>
              <c:strCache>
                <c:ptCount val="1"/>
                <c:pt idx="0">
                  <c:v>قصرشیرین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اول'!$B$13:$F$13</c:f>
              <c:numCache>
                <c:formatCode>0.0</c:formatCode>
                <c:ptCount val="5"/>
                <c:pt idx="0">
                  <c:v>80</c:v>
                </c:pt>
                <c:pt idx="1">
                  <c:v>79.099999999999994</c:v>
                </c:pt>
                <c:pt idx="2">
                  <c:v>75</c:v>
                </c:pt>
                <c:pt idx="3">
                  <c:v>75</c:v>
                </c:pt>
                <c:pt idx="4">
                  <c:v>91.6</c:v>
                </c:pt>
              </c:numCache>
            </c:numRef>
          </c:val>
        </c:ser>
        <c:ser>
          <c:idx val="10"/>
          <c:order val="10"/>
          <c:tx>
            <c:strRef>
              <c:f>'درصدنهایی پایش اول'!$A$14</c:f>
              <c:strCache>
                <c:ptCount val="1"/>
                <c:pt idx="0">
                  <c:v>کرمانشاه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اول'!$B$14:$F$14</c:f>
              <c:numCache>
                <c:formatCode>0.0</c:formatCode>
                <c:ptCount val="5"/>
                <c:pt idx="0">
                  <c:v>85</c:v>
                </c:pt>
                <c:pt idx="1">
                  <c:v>87.5</c:v>
                </c:pt>
                <c:pt idx="2">
                  <c:v>61.1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1"/>
          <c:order val="11"/>
          <c:tx>
            <c:strRef>
              <c:f>'درصدنهایی پایش اول'!$A$15</c:f>
              <c:strCache>
                <c:ptCount val="1"/>
                <c:pt idx="0">
                  <c:v>کنگاور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اول'!$B$15:$F$15</c:f>
              <c:numCache>
                <c:formatCode>0.0</c:formatCode>
                <c:ptCount val="5"/>
                <c:pt idx="0">
                  <c:v>60</c:v>
                </c:pt>
                <c:pt idx="1">
                  <c:v>50</c:v>
                </c:pt>
                <c:pt idx="2">
                  <c:v>66.599999999999994</c:v>
                </c:pt>
                <c:pt idx="3">
                  <c:v>100</c:v>
                </c:pt>
                <c:pt idx="4">
                  <c:v>66.599999999999994</c:v>
                </c:pt>
              </c:numCache>
            </c:numRef>
          </c:val>
        </c:ser>
        <c:ser>
          <c:idx val="12"/>
          <c:order val="12"/>
          <c:tx>
            <c:strRef>
              <c:f>'درصدنهایی پایش اول'!$A$16</c:f>
              <c:strCache>
                <c:ptCount val="1"/>
                <c:pt idx="0">
                  <c:v>گیلانغرب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اول'!$B$16:$F$16</c:f>
              <c:numCache>
                <c:formatCode>0.0</c:formatCode>
                <c:ptCount val="5"/>
                <c:pt idx="0">
                  <c:v>75</c:v>
                </c:pt>
                <c:pt idx="1">
                  <c:v>79.099999999999994</c:v>
                </c:pt>
                <c:pt idx="2">
                  <c:v>44.4</c:v>
                </c:pt>
                <c:pt idx="3">
                  <c:v>62.5</c:v>
                </c:pt>
                <c:pt idx="4">
                  <c:v>75</c:v>
                </c:pt>
              </c:numCache>
            </c:numRef>
          </c:val>
        </c:ser>
        <c:ser>
          <c:idx val="13"/>
          <c:order val="13"/>
          <c:tx>
            <c:strRef>
              <c:f>'درصدنهایی پایش اول'!$A$17</c:f>
              <c:strCache>
                <c:ptCount val="1"/>
                <c:pt idx="0">
                  <c:v>هرسین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اول'!$B$17:$F$17</c:f>
              <c:numCache>
                <c:formatCode>0.0</c:formatCode>
                <c:ptCount val="5"/>
                <c:pt idx="0">
                  <c:v>90</c:v>
                </c:pt>
                <c:pt idx="1">
                  <c:v>91.6</c:v>
                </c:pt>
                <c:pt idx="2">
                  <c:v>83.3</c:v>
                </c:pt>
                <c:pt idx="3">
                  <c:v>100</c:v>
                </c:pt>
                <c:pt idx="4">
                  <c:v>83.3</c:v>
                </c:pt>
              </c:numCache>
            </c:numRef>
          </c:val>
        </c:ser>
        <c:ser>
          <c:idx val="14"/>
          <c:order val="14"/>
          <c:tx>
            <c:strRef>
              <c:f>'درصدنهایی پایش اول'!$A$18</c:f>
              <c:strCache>
                <c:ptCount val="1"/>
                <c:pt idx="0">
                  <c:v>میانگین</c:v>
                </c:pt>
              </c:strCache>
            </c:strRef>
          </c:tx>
          <c:cat>
            <c:strRef>
              <c:f>'درصدنهایی پایش اول'!$B$3:$F$3</c:f>
              <c:strCache>
                <c:ptCount val="5"/>
                <c:pt idx="0">
                  <c:v>سازماندهی</c:v>
                </c:pt>
                <c:pt idx="1">
                  <c:v>پایش وارزشیابی</c:v>
                </c:pt>
                <c:pt idx="2">
                  <c:v>برنامه ریزی </c:v>
                </c:pt>
                <c:pt idx="3">
                  <c:v>هماهنگی</c:v>
                </c:pt>
                <c:pt idx="4">
                  <c:v>گزارش دهی</c:v>
                </c:pt>
              </c:strCache>
            </c:strRef>
          </c:cat>
          <c:val>
            <c:numRef>
              <c:f>'درصدنهایی پایش اول'!$B$18:$F$18</c:f>
              <c:numCache>
                <c:formatCode>0.0;[Red]0.0</c:formatCode>
                <c:ptCount val="5"/>
                <c:pt idx="0">
                  <c:v>78.214285714285722</c:v>
                </c:pt>
                <c:pt idx="1">
                  <c:v>65.742857142857119</c:v>
                </c:pt>
                <c:pt idx="2">
                  <c:v>69.792857142857088</c:v>
                </c:pt>
                <c:pt idx="3">
                  <c:v>84.821428571428456</c:v>
                </c:pt>
                <c:pt idx="4">
                  <c:v>78.528571428571269</c:v>
                </c:pt>
              </c:numCache>
            </c:numRef>
          </c:val>
        </c:ser>
        <c:marker val="1"/>
        <c:axId val="250652928"/>
        <c:axId val="250658816"/>
      </c:lineChart>
      <c:catAx>
        <c:axId val="2506529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250658816"/>
        <c:crosses val="autoZero"/>
        <c:auto val="1"/>
        <c:lblAlgn val="ctr"/>
        <c:lblOffset val="100"/>
      </c:catAx>
      <c:valAx>
        <c:axId val="25065881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250652928"/>
        <c:crosses val="autoZero"/>
        <c:crossBetween val="between"/>
      </c:valAx>
    </c:plotArea>
    <c:legend>
      <c:legendPos val="r"/>
      <c:txPr>
        <a:bodyPr/>
        <a:lstStyle/>
        <a:p>
          <a:pPr>
            <a:defRPr lang="en-US"/>
          </a:pPr>
          <a:endParaRPr lang="fa-IR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title>
      <c:tx>
        <c:rich>
          <a:bodyPr/>
          <a:lstStyle/>
          <a:p>
            <a:pPr>
              <a:defRPr lang="en-US"/>
            </a:pPr>
            <a:r>
              <a:rPr lang="fa-IR" dirty="0" smtClean="0"/>
              <a:t>نمودار</a:t>
            </a:r>
            <a:r>
              <a:rPr lang="fa-IR" baseline="0" dirty="0" smtClean="0"/>
              <a:t> نتایج پایش سلامت محیط در فروردین 1394</a:t>
            </a:r>
            <a:endParaRPr lang="en-US" dirty="0"/>
          </a:p>
        </c:rich>
      </c:tx>
      <c:overlay val="1"/>
    </c:title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قصرشیرین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برنامه ریزی</c:v>
                </c:pt>
                <c:pt idx="1">
                  <c:v>سازماندهی</c:v>
                </c:pt>
                <c:pt idx="2">
                  <c:v>آب و فاضلاب</c:v>
                </c:pt>
                <c:pt idx="3">
                  <c:v>مواد غذایی</c:v>
                </c:pt>
                <c:pt idx="4">
                  <c:v>بهسازی محیط</c:v>
                </c:pt>
                <c:pt idx="5">
                  <c:v>کاهش خطر بلایا</c:v>
                </c:pt>
                <c:pt idx="6">
                  <c:v>م پسماند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 formatCode="0.00">
                  <c:v>77.142857142857025</c:v>
                </c:pt>
                <c:pt idx="1">
                  <c:v>100</c:v>
                </c:pt>
                <c:pt idx="2" formatCode="0.00">
                  <c:v>86.111111111111114</c:v>
                </c:pt>
                <c:pt idx="3">
                  <c:v>90</c:v>
                </c:pt>
                <c:pt idx="4" formatCode="0.00">
                  <c:v>100</c:v>
                </c:pt>
                <c:pt idx="5" formatCode="0.00">
                  <c:v>94.444444444444528</c:v>
                </c:pt>
                <c:pt idx="6" formatCode="0.00">
                  <c:v>71.428571428571388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کنگاور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برنامه ریزی</c:v>
                </c:pt>
                <c:pt idx="1">
                  <c:v>سازماندهی</c:v>
                </c:pt>
                <c:pt idx="2">
                  <c:v>آب و فاضلاب</c:v>
                </c:pt>
                <c:pt idx="3">
                  <c:v>مواد غذایی</c:v>
                </c:pt>
                <c:pt idx="4">
                  <c:v>بهسازی محیط</c:v>
                </c:pt>
                <c:pt idx="5">
                  <c:v>کاهش خطر بلایا</c:v>
                </c:pt>
                <c:pt idx="6">
                  <c:v>م پسماند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 formatCode="0.00">
                  <c:v>100</c:v>
                </c:pt>
                <c:pt idx="1">
                  <c:v>96.149999999999991</c:v>
                </c:pt>
                <c:pt idx="2" formatCode="0.00">
                  <c:v>100</c:v>
                </c:pt>
                <c:pt idx="3">
                  <c:v>95</c:v>
                </c:pt>
                <c:pt idx="4" formatCode="0.00">
                  <c:v>94.444444444444528</c:v>
                </c:pt>
                <c:pt idx="5" formatCode="0.00">
                  <c:v>83.333333333333258</c:v>
                </c:pt>
                <c:pt idx="6" formatCode="0.00">
                  <c:v>67.857142857142819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سرپل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برنامه ریزی</c:v>
                </c:pt>
                <c:pt idx="1">
                  <c:v>سازماندهی</c:v>
                </c:pt>
                <c:pt idx="2">
                  <c:v>آب و فاضلاب</c:v>
                </c:pt>
                <c:pt idx="3">
                  <c:v>مواد غذایی</c:v>
                </c:pt>
                <c:pt idx="4">
                  <c:v>بهسازی محیط</c:v>
                </c:pt>
                <c:pt idx="5">
                  <c:v>کاهش خطر بلایا</c:v>
                </c:pt>
                <c:pt idx="6">
                  <c:v>م پسماند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 formatCode="0.00">
                  <c:v>100</c:v>
                </c:pt>
                <c:pt idx="1">
                  <c:v>76.92</c:v>
                </c:pt>
                <c:pt idx="2" formatCode="0.00">
                  <c:v>94.444444444444528</c:v>
                </c:pt>
                <c:pt idx="3">
                  <c:v>100</c:v>
                </c:pt>
                <c:pt idx="4" formatCode="0.00">
                  <c:v>100</c:v>
                </c:pt>
                <c:pt idx="5" formatCode="0.00">
                  <c:v>69.444444444444528</c:v>
                </c:pt>
                <c:pt idx="6" formatCode="0.00">
                  <c:v>75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اسلام آباد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برنامه ریزی</c:v>
                </c:pt>
                <c:pt idx="1">
                  <c:v>سازماندهی</c:v>
                </c:pt>
                <c:pt idx="2">
                  <c:v>آب و فاضلاب</c:v>
                </c:pt>
                <c:pt idx="3">
                  <c:v>مواد غذایی</c:v>
                </c:pt>
                <c:pt idx="4">
                  <c:v>بهسازی محیط</c:v>
                </c:pt>
                <c:pt idx="5">
                  <c:v>کاهش خطر بلایا</c:v>
                </c:pt>
                <c:pt idx="6">
                  <c:v>م پسماند</c:v>
                </c:pt>
              </c:strCache>
            </c:strRef>
          </c:cat>
          <c:val>
            <c:numRef>
              <c:f>Sheet1!$B$5:$H$5</c:f>
              <c:numCache>
                <c:formatCode>0.00</c:formatCode>
                <c:ptCount val="7"/>
                <c:pt idx="0">
                  <c:v>92.857142857142819</c:v>
                </c:pt>
                <c:pt idx="1">
                  <c:v>96.153846153846004</c:v>
                </c:pt>
                <c:pt idx="2">
                  <c:v>80.555555555555472</c:v>
                </c:pt>
                <c:pt idx="3" formatCode="General">
                  <c:v>96.5</c:v>
                </c:pt>
                <c:pt idx="4">
                  <c:v>75</c:v>
                </c:pt>
                <c:pt idx="5">
                  <c:v>86.111111111111114</c:v>
                </c:pt>
                <c:pt idx="6">
                  <c:v>71.428571428571388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جوانرود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برنامه ریزی</c:v>
                </c:pt>
                <c:pt idx="1">
                  <c:v>سازماندهی</c:v>
                </c:pt>
                <c:pt idx="2">
                  <c:v>آب و فاضلاب</c:v>
                </c:pt>
                <c:pt idx="3">
                  <c:v>مواد غذایی</c:v>
                </c:pt>
                <c:pt idx="4">
                  <c:v>بهسازی محیط</c:v>
                </c:pt>
                <c:pt idx="5">
                  <c:v>کاهش خطر بلایا</c:v>
                </c:pt>
                <c:pt idx="6">
                  <c:v>م پسماند</c:v>
                </c:pt>
              </c:strCache>
            </c:strRef>
          </c:cat>
          <c:val>
            <c:numRef>
              <c:f>Sheet1!$B$6:$H$6</c:f>
              <c:numCache>
                <c:formatCode>0.00</c:formatCode>
                <c:ptCount val="7"/>
                <c:pt idx="0">
                  <c:v>100</c:v>
                </c:pt>
                <c:pt idx="1">
                  <c:v>84.615384615384528</c:v>
                </c:pt>
                <c:pt idx="2">
                  <c:v>77.777777777777686</c:v>
                </c:pt>
                <c:pt idx="3" formatCode="General">
                  <c:v>87.5</c:v>
                </c:pt>
                <c:pt idx="4">
                  <c:v>88.888888888888715</c:v>
                </c:pt>
                <c:pt idx="5">
                  <c:v>80.555555555555472</c:v>
                </c:pt>
                <c:pt idx="6">
                  <c:v>71.428571428571388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هرسین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برنامه ریزی</c:v>
                </c:pt>
                <c:pt idx="1">
                  <c:v>سازماندهی</c:v>
                </c:pt>
                <c:pt idx="2">
                  <c:v>آب و فاضلاب</c:v>
                </c:pt>
                <c:pt idx="3">
                  <c:v>مواد غذایی</c:v>
                </c:pt>
                <c:pt idx="4">
                  <c:v>بهسازی محیط</c:v>
                </c:pt>
                <c:pt idx="5">
                  <c:v>کاهش خطر بلایا</c:v>
                </c:pt>
                <c:pt idx="6">
                  <c:v>م پسماند</c:v>
                </c:pt>
              </c:strCache>
            </c:strRef>
          </c:cat>
          <c:val>
            <c:numRef>
              <c:f>Sheet1!$B$7:$H$7</c:f>
              <c:numCache>
                <c:formatCode>0.00</c:formatCode>
                <c:ptCount val="7"/>
                <c:pt idx="0">
                  <c:v>100</c:v>
                </c:pt>
                <c:pt idx="1">
                  <c:v>84.615384615384528</c:v>
                </c:pt>
                <c:pt idx="2">
                  <c:v>88.888888888888715</c:v>
                </c:pt>
                <c:pt idx="3" formatCode="General">
                  <c:v>90</c:v>
                </c:pt>
                <c:pt idx="4">
                  <c:v>86.111111111111114</c:v>
                </c:pt>
                <c:pt idx="5">
                  <c:v>72.222222222222229</c:v>
                </c:pt>
                <c:pt idx="6">
                  <c:v>71.428571428571388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سنقر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برنامه ریزی</c:v>
                </c:pt>
                <c:pt idx="1">
                  <c:v>سازماندهی</c:v>
                </c:pt>
                <c:pt idx="2">
                  <c:v>آب و فاضلاب</c:v>
                </c:pt>
                <c:pt idx="3">
                  <c:v>مواد غذایی</c:v>
                </c:pt>
                <c:pt idx="4">
                  <c:v>بهسازی محیط</c:v>
                </c:pt>
                <c:pt idx="5">
                  <c:v>کاهش خطر بلایا</c:v>
                </c:pt>
                <c:pt idx="6">
                  <c:v>م پسماند</c:v>
                </c:pt>
              </c:strCache>
            </c:strRef>
          </c:cat>
          <c:val>
            <c:numRef>
              <c:f>Sheet1!$B$8:$H$8</c:f>
              <c:numCache>
                <c:formatCode>0.00</c:formatCode>
                <c:ptCount val="7"/>
                <c:pt idx="0">
                  <c:v>97.57142857142847</c:v>
                </c:pt>
                <c:pt idx="1">
                  <c:v>93.538461538461377</c:v>
                </c:pt>
                <c:pt idx="2">
                  <c:v>94.444444444444528</c:v>
                </c:pt>
                <c:pt idx="3" formatCode="General">
                  <c:v>97.5</c:v>
                </c:pt>
                <c:pt idx="4">
                  <c:v>88.888888888888715</c:v>
                </c:pt>
                <c:pt idx="5">
                  <c:v>55.555555555555557</c:v>
                </c:pt>
                <c:pt idx="6">
                  <c:v>50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کرمانشاه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برنامه ریزی</c:v>
                </c:pt>
                <c:pt idx="1">
                  <c:v>سازماندهی</c:v>
                </c:pt>
                <c:pt idx="2">
                  <c:v>آب و فاضلاب</c:v>
                </c:pt>
                <c:pt idx="3">
                  <c:v>مواد غذایی</c:v>
                </c:pt>
                <c:pt idx="4">
                  <c:v>بهسازی محیط</c:v>
                </c:pt>
                <c:pt idx="5">
                  <c:v>کاهش خطر بلایا</c:v>
                </c:pt>
                <c:pt idx="6">
                  <c:v>م پسماند</c:v>
                </c:pt>
              </c:strCache>
            </c:strRef>
          </c:cat>
          <c:val>
            <c:numRef>
              <c:f>Sheet1!$B$9:$H$9</c:f>
              <c:numCache>
                <c:formatCode>0.00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72.222222222222229</c:v>
                </c:pt>
                <c:pt idx="3" formatCode="General">
                  <c:v>97.5</c:v>
                </c:pt>
                <c:pt idx="4">
                  <c:v>62.5</c:v>
                </c:pt>
                <c:pt idx="5">
                  <c:v>58.333333333333336</c:v>
                </c:pt>
                <c:pt idx="6">
                  <c:v>76.785714285714292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دالاهو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برنامه ریزی</c:v>
                </c:pt>
                <c:pt idx="1">
                  <c:v>سازماندهی</c:v>
                </c:pt>
                <c:pt idx="2">
                  <c:v>آب و فاضلاب</c:v>
                </c:pt>
                <c:pt idx="3">
                  <c:v>مواد غذایی</c:v>
                </c:pt>
                <c:pt idx="4">
                  <c:v>بهسازی محیط</c:v>
                </c:pt>
                <c:pt idx="5">
                  <c:v>کاهش خطر بلایا</c:v>
                </c:pt>
                <c:pt idx="6">
                  <c:v>م پسماند</c:v>
                </c:pt>
              </c:strCache>
            </c:strRef>
          </c:cat>
          <c:val>
            <c:numRef>
              <c:f>Sheet1!$B$10:$H$10</c:f>
              <c:numCache>
                <c:formatCode>0.00</c:formatCode>
                <c:ptCount val="7"/>
                <c:pt idx="0">
                  <c:v>100</c:v>
                </c:pt>
                <c:pt idx="1">
                  <c:v>88.461538461538467</c:v>
                </c:pt>
                <c:pt idx="2">
                  <c:v>66.666666666666671</c:v>
                </c:pt>
                <c:pt idx="3" formatCode="General">
                  <c:v>85</c:v>
                </c:pt>
                <c:pt idx="4">
                  <c:v>58.333333333333336</c:v>
                </c:pt>
                <c:pt idx="5">
                  <c:v>76.388888888888715</c:v>
                </c:pt>
                <c:pt idx="6">
                  <c:v>71.428571428571388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گیلانغری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برنامه ریزی</c:v>
                </c:pt>
                <c:pt idx="1">
                  <c:v>سازماندهی</c:v>
                </c:pt>
                <c:pt idx="2">
                  <c:v>آب و فاضلاب</c:v>
                </c:pt>
                <c:pt idx="3">
                  <c:v>مواد غذایی</c:v>
                </c:pt>
                <c:pt idx="4">
                  <c:v>بهسازی محیط</c:v>
                </c:pt>
                <c:pt idx="5">
                  <c:v>کاهش خطر بلایا</c:v>
                </c:pt>
                <c:pt idx="6">
                  <c:v>م پسماند</c:v>
                </c:pt>
              </c:strCache>
            </c:strRef>
          </c:cat>
          <c:val>
            <c:numRef>
              <c:f>Sheet1!$B$11:$H$11</c:f>
              <c:numCache>
                <c:formatCode>0.00</c:formatCode>
                <c:ptCount val="7"/>
                <c:pt idx="0">
                  <c:v>82.142857142857025</c:v>
                </c:pt>
                <c:pt idx="1">
                  <c:v>96.153846153846004</c:v>
                </c:pt>
                <c:pt idx="2">
                  <c:v>100</c:v>
                </c:pt>
                <c:pt idx="3" formatCode="General">
                  <c:v>87.5</c:v>
                </c:pt>
                <c:pt idx="4">
                  <c:v>55.555555555555557</c:v>
                </c:pt>
                <c:pt idx="5">
                  <c:v>69.444444444444528</c:v>
                </c:pt>
                <c:pt idx="6">
                  <c:v>60.714285714285715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روانسر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برنامه ریزی</c:v>
                </c:pt>
                <c:pt idx="1">
                  <c:v>سازماندهی</c:v>
                </c:pt>
                <c:pt idx="2">
                  <c:v>آب و فاضلاب</c:v>
                </c:pt>
                <c:pt idx="3">
                  <c:v>مواد غذایی</c:v>
                </c:pt>
                <c:pt idx="4">
                  <c:v>بهسازی محیط</c:v>
                </c:pt>
                <c:pt idx="5">
                  <c:v>کاهش خطر بلایا</c:v>
                </c:pt>
                <c:pt idx="6">
                  <c:v>م پسماند</c:v>
                </c:pt>
              </c:strCache>
            </c:strRef>
          </c:cat>
          <c:val>
            <c:numRef>
              <c:f>Sheet1!$B$12:$H$12</c:f>
              <c:numCache>
                <c:formatCode>0.00</c:formatCode>
                <c:ptCount val="7"/>
                <c:pt idx="0">
                  <c:v>85.714285714285722</c:v>
                </c:pt>
                <c:pt idx="1">
                  <c:v>80.769230769230887</c:v>
                </c:pt>
                <c:pt idx="2">
                  <c:v>88.888888888888715</c:v>
                </c:pt>
                <c:pt idx="3" formatCode="General">
                  <c:v>90</c:v>
                </c:pt>
                <c:pt idx="4">
                  <c:v>50</c:v>
                </c:pt>
                <c:pt idx="5">
                  <c:v>66.666666666666671</c:v>
                </c:pt>
                <c:pt idx="6">
                  <c:v>71.428571428571388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پاوه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برنامه ریزی</c:v>
                </c:pt>
                <c:pt idx="1">
                  <c:v>سازماندهی</c:v>
                </c:pt>
                <c:pt idx="2">
                  <c:v>آب و فاضلاب</c:v>
                </c:pt>
                <c:pt idx="3">
                  <c:v>مواد غذایی</c:v>
                </c:pt>
                <c:pt idx="4">
                  <c:v>بهسازی محیط</c:v>
                </c:pt>
                <c:pt idx="5">
                  <c:v>کاهش خطر بلایا</c:v>
                </c:pt>
                <c:pt idx="6">
                  <c:v>م پسماند</c:v>
                </c:pt>
              </c:strCache>
            </c:strRef>
          </c:cat>
          <c:val>
            <c:numRef>
              <c:f>Sheet1!$B$13:$H$13</c:f>
              <c:numCache>
                <c:formatCode>0.00</c:formatCode>
                <c:ptCount val="7"/>
                <c:pt idx="0">
                  <c:v>100</c:v>
                </c:pt>
                <c:pt idx="1">
                  <c:v>50.769230769230766</c:v>
                </c:pt>
                <c:pt idx="2">
                  <c:v>94.444444444444528</c:v>
                </c:pt>
                <c:pt idx="3" formatCode="General">
                  <c:v>95</c:v>
                </c:pt>
                <c:pt idx="4">
                  <c:v>72.222222222222229</c:v>
                </c:pt>
                <c:pt idx="5">
                  <c:v>50</c:v>
                </c:pt>
                <c:pt idx="6">
                  <c:v>46.42857142857148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ثلاث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برنامه ریزی</c:v>
                </c:pt>
                <c:pt idx="1">
                  <c:v>سازماندهی</c:v>
                </c:pt>
                <c:pt idx="2">
                  <c:v>آب و فاضلاب</c:v>
                </c:pt>
                <c:pt idx="3">
                  <c:v>مواد غذایی</c:v>
                </c:pt>
                <c:pt idx="4">
                  <c:v>بهسازی محیط</c:v>
                </c:pt>
                <c:pt idx="5">
                  <c:v>کاهش خطر بلایا</c:v>
                </c:pt>
                <c:pt idx="6">
                  <c:v>م پسماند</c:v>
                </c:pt>
              </c:strCache>
            </c:strRef>
          </c:cat>
          <c:val>
            <c:numRef>
              <c:f>Sheet1!$B$14:$H$14</c:f>
              <c:numCache>
                <c:formatCode>0.00</c:formatCode>
                <c:ptCount val="7"/>
                <c:pt idx="0">
                  <c:v>28.571428571428573</c:v>
                </c:pt>
                <c:pt idx="1">
                  <c:v>59.461538461538446</c:v>
                </c:pt>
                <c:pt idx="2">
                  <c:v>77.777777777777686</c:v>
                </c:pt>
                <c:pt idx="3" formatCode="General">
                  <c:v>72.5</c:v>
                </c:pt>
                <c:pt idx="4">
                  <c:v>66.666666666666671</c:v>
                </c:pt>
                <c:pt idx="5">
                  <c:v>58.333333333333336</c:v>
                </c:pt>
                <c:pt idx="6">
                  <c:v>71.428571428571388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صحنه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برنامه ریزی</c:v>
                </c:pt>
                <c:pt idx="1">
                  <c:v>سازماندهی</c:v>
                </c:pt>
                <c:pt idx="2">
                  <c:v>آب و فاضلاب</c:v>
                </c:pt>
                <c:pt idx="3">
                  <c:v>مواد غذایی</c:v>
                </c:pt>
                <c:pt idx="4">
                  <c:v>بهسازی محیط</c:v>
                </c:pt>
                <c:pt idx="5">
                  <c:v>کاهش خطر بلایا</c:v>
                </c:pt>
                <c:pt idx="6">
                  <c:v>م پسماند</c:v>
                </c:pt>
              </c:strCache>
            </c:strRef>
          </c:cat>
          <c:val>
            <c:numRef>
              <c:f>Sheet1!$B$15:$H$15</c:f>
              <c:numCache>
                <c:formatCode>0.00</c:formatCode>
                <c:ptCount val="7"/>
                <c:pt idx="0">
                  <c:v>71.428571428571388</c:v>
                </c:pt>
                <c:pt idx="1">
                  <c:v>39.53846153846154</c:v>
                </c:pt>
                <c:pt idx="2">
                  <c:v>63.888888888888886</c:v>
                </c:pt>
                <c:pt idx="3" formatCode="General">
                  <c:v>73.75</c:v>
                </c:pt>
                <c:pt idx="4">
                  <c:v>47.222222222222264</c:v>
                </c:pt>
                <c:pt idx="5">
                  <c:v>44.444444444444358</c:v>
                </c:pt>
                <c:pt idx="6">
                  <c:v>80.357142857142819</c:v>
                </c:pt>
              </c:numCache>
            </c:numRef>
          </c:val>
        </c:ser>
        <c:marker val="1"/>
        <c:axId val="98333440"/>
        <c:axId val="98334976"/>
      </c:lineChart>
      <c:catAx>
        <c:axId val="9833344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98334976"/>
        <c:crosses val="autoZero"/>
        <c:auto val="1"/>
        <c:lblAlgn val="ctr"/>
        <c:lblOffset val="100"/>
      </c:catAx>
      <c:valAx>
        <c:axId val="98334976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98333440"/>
        <c:crosses val="autoZero"/>
        <c:crossBetween val="between"/>
      </c:valAx>
    </c:plotArea>
    <c:legend>
      <c:legendPos val="l"/>
      <c:txPr>
        <a:bodyPr/>
        <a:lstStyle/>
        <a:p>
          <a:pPr>
            <a:defRPr lang="en-US"/>
          </a:pPr>
          <a:endParaRPr lang="fa-IR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/>
      <c:lineChart>
        <c:grouping val="standard"/>
        <c:ser>
          <c:idx val="0"/>
          <c:order val="0"/>
          <c:tx>
            <c:strRef>
              <c:f>واگیر!$B$63</c:f>
              <c:strCache>
                <c:ptCount val="1"/>
                <c:pt idx="0">
                  <c:v>هرسين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واگیر!$C$63:$J$63</c:f>
              <c:numCache>
                <c:formatCode>0</c:formatCode>
                <c:ptCount val="8"/>
                <c:pt idx="0">
                  <c:v>83.333333333333286</c:v>
                </c:pt>
                <c:pt idx="1">
                  <c:v>66.666666666666657</c:v>
                </c:pt>
                <c:pt idx="2">
                  <c:v>100</c:v>
                </c:pt>
                <c:pt idx="3" formatCode="General">
                  <c:v>100</c:v>
                </c:pt>
                <c:pt idx="4" formatCode="General">
                  <c:v>100</c:v>
                </c:pt>
                <c:pt idx="5" formatCode="General">
                  <c:v>80</c:v>
                </c:pt>
                <c:pt idx="6" formatCode="General">
                  <c:v>100</c:v>
                </c:pt>
                <c:pt idx="7" formatCode="General">
                  <c:v>100</c:v>
                </c:pt>
              </c:numCache>
            </c:numRef>
          </c:val>
        </c:ser>
        <c:ser>
          <c:idx val="1"/>
          <c:order val="1"/>
          <c:tx>
            <c:strRef>
              <c:f>واگیر!$B$64</c:f>
              <c:strCache>
                <c:ptCount val="1"/>
                <c:pt idx="0">
                  <c:v>كنگاور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واگیر!$C$64:$J$64</c:f>
              <c:numCache>
                <c:formatCode>0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66.666666666666657</c:v>
                </c:pt>
                <c:pt idx="5">
                  <c:v>80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2"/>
          <c:order val="2"/>
          <c:tx>
            <c:strRef>
              <c:f>واگیر!$B$65</c:f>
              <c:strCache>
                <c:ptCount val="1"/>
                <c:pt idx="0">
                  <c:v>ثلاث باباجانی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واگیر!$C$65:$J$65</c:f>
              <c:numCache>
                <c:formatCode>0</c:formatCode>
                <c:ptCount val="8"/>
                <c:pt idx="0">
                  <c:v>66.666666666666657</c:v>
                </c:pt>
                <c:pt idx="1">
                  <c:v>66.666666666666657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90</c:v>
                </c:pt>
                <c:pt idx="7">
                  <c:v>87.5</c:v>
                </c:pt>
              </c:numCache>
            </c:numRef>
          </c:val>
        </c:ser>
        <c:ser>
          <c:idx val="3"/>
          <c:order val="3"/>
          <c:tx>
            <c:strRef>
              <c:f>واگیر!$B$66</c:f>
              <c:strCache>
                <c:ptCount val="1"/>
                <c:pt idx="0">
                  <c:v>اسلام آبادغرب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واگیر!$C$66:$J$66</c:f>
              <c:numCache>
                <c:formatCode>0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4"/>
          <c:order val="4"/>
          <c:tx>
            <c:strRef>
              <c:f>واگیر!$B$67</c:f>
              <c:strCache>
                <c:ptCount val="1"/>
                <c:pt idx="0">
                  <c:v>پاوه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واگیر!$C$67:$J$67</c:f>
              <c:numCache>
                <c:formatCode>0</c:formatCode>
                <c:ptCount val="8"/>
                <c:pt idx="0">
                  <c:v>66.666666666666657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83.333333333333286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5"/>
          <c:order val="5"/>
          <c:tx>
            <c:strRef>
              <c:f>واگیر!$B$68</c:f>
              <c:strCache>
                <c:ptCount val="1"/>
                <c:pt idx="0">
                  <c:v>كرمانشاه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واگیر!$C$68:$J$68</c:f>
              <c:numCache>
                <c:formatCode>0</c:formatCode>
                <c:ptCount val="8"/>
                <c:pt idx="0">
                  <c:v>66.666666666666657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80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6"/>
          <c:order val="6"/>
          <c:tx>
            <c:strRef>
              <c:f>واگیر!$B$69</c:f>
              <c:strCache>
                <c:ptCount val="1"/>
                <c:pt idx="0">
                  <c:v>میانگین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واگیر!$C$69:$J$69</c:f>
              <c:numCache>
                <c:formatCode>0</c:formatCode>
                <c:ptCount val="8"/>
                <c:pt idx="0">
                  <c:v>80</c:v>
                </c:pt>
                <c:pt idx="1">
                  <c:v>76.666666666666657</c:v>
                </c:pt>
                <c:pt idx="2">
                  <c:v>100</c:v>
                </c:pt>
                <c:pt idx="3">
                  <c:v>100</c:v>
                </c:pt>
                <c:pt idx="4">
                  <c:v>83.333333333333286</c:v>
                </c:pt>
                <c:pt idx="5">
                  <c:v>88.000000000000014</c:v>
                </c:pt>
                <c:pt idx="6">
                  <c:v>100</c:v>
                </c:pt>
                <c:pt idx="7">
                  <c:v>95</c:v>
                </c:pt>
              </c:numCache>
            </c:numRef>
          </c:val>
        </c:ser>
        <c:ser>
          <c:idx val="7"/>
          <c:order val="7"/>
          <c:tx>
            <c:strRef>
              <c:f>واگیر!$B$70</c:f>
              <c:strCache>
                <c:ptCount val="1"/>
                <c:pt idx="0">
                  <c:v>سنقر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واگیر!$C$70:$J$70</c:f>
              <c:numCache>
                <c:formatCode>0</c:formatCode>
                <c:ptCount val="8"/>
                <c:pt idx="0">
                  <c:v>50</c:v>
                </c:pt>
                <c:pt idx="1">
                  <c:v>50</c:v>
                </c:pt>
                <c:pt idx="2">
                  <c:v>100</c:v>
                </c:pt>
                <c:pt idx="3">
                  <c:v>100</c:v>
                </c:pt>
                <c:pt idx="4">
                  <c:v>66.666666666666657</c:v>
                </c:pt>
                <c:pt idx="5">
                  <c:v>90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8"/>
          <c:order val="8"/>
          <c:tx>
            <c:strRef>
              <c:f>واگیر!$B$71</c:f>
              <c:strCache>
                <c:ptCount val="1"/>
                <c:pt idx="0">
                  <c:v>قصرشيرين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واگیر!$C$71:$J$71</c:f>
              <c:numCache>
                <c:formatCode>0</c:formatCode>
                <c:ptCount val="8"/>
                <c:pt idx="0">
                  <c:v>83.333333333333286</c:v>
                </c:pt>
                <c:pt idx="1">
                  <c:v>100</c:v>
                </c:pt>
                <c:pt idx="2">
                  <c:v>75</c:v>
                </c:pt>
                <c:pt idx="3">
                  <c:v>100</c:v>
                </c:pt>
                <c:pt idx="4">
                  <c:v>83.333333333333286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9"/>
          <c:order val="9"/>
          <c:tx>
            <c:strRef>
              <c:f>واگیر!$B$72</c:f>
              <c:strCache>
                <c:ptCount val="1"/>
                <c:pt idx="0">
                  <c:v>جوانرود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واگیر!$C$72:$J$72</c:f>
              <c:numCache>
                <c:formatCode>0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10"/>
          <c:order val="10"/>
          <c:tx>
            <c:strRef>
              <c:f>واگیر!$B$73</c:f>
              <c:strCache>
                <c:ptCount val="1"/>
                <c:pt idx="0">
                  <c:v>دالاهو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واگیر!$C$73:$J$73</c:f>
              <c:numCache>
                <c:formatCode>0</c:formatCode>
                <c:ptCount val="8"/>
                <c:pt idx="0">
                  <c:v>100</c:v>
                </c:pt>
                <c:pt idx="1">
                  <c:v>33.333333333333329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70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11"/>
          <c:order val="11"/>
          <c:tx>
            <c:strRef>
              <c:f>واگیر!$B$74</c:f>
              <c:strCache>
                <c:ptCount val="1"/>
                <c:pt idx="0">
                  <c:v>سرپل ذهاب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واگیر!$C$74:$J$74</c:f>
              <c:numCache>
                <c:formatCode>0</c:formatCode>
                <c:ptCount val="8"/>
                <c:pt idx="0">
                  <c:v>83.333333333333286</c:v>
                </c:pt>
                <c:pt idx="1">
                  <c:v>83.333333333333286</c:v>
                </c:pt>
                <c:pt idx="2">
                  <c:v>100</c:v>
                </c:pt>
                <c:pt idx="3">
                  <c:v>100</c:v>
                </c:pt>
                <c:pt idx="4">
                  <c:v>33.333333333333329</c:v>
                </c:pt>
                <c:pt idx="5">
                  <c:v>90</c:v>
                </c:pt>
                <c:pt idx="6">
                  <c:v>90</c:v>
                </c:pt>
                <c:pt idx="7">
                  <c:v>100</c:v>
                </c:pt>
              </c:numCache>
            </c:numRef>
          </c:val>
        </c:ser>
        <c:ser>
          <c:idx val="12"/>
          <c:order val="12"/>
          <c:tx>
            <c:strRef>
              <c:f>واگیر!$B$75</c:f>
              <c:strCache>
                <c:ptCount val="1"/>
                <c:pt idx="0">
                  <c:v>روانسر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واگیر!$C$75:$J$75</c:f>
              <c:numCache>
                <c:formatCode>0</c:formatCode>
                <c:ptCount val="8"/>
                <c:pt idx="0">
                  <c:v>83.333333333333286</c:v>
                </c:pt>
                <c:pt idx="1">
                  <c:v>33.333333333333329</c:v>
                </c:pt>
                <c:pt idx="2">
                  <c:v>100</c:v>
                </c:pt>
                <c:pt idx="3">
                  <c:v>100</c:v>
                </c:pt>
                <c:pt idx="4">
                  <c:v>66.666666666666657</c:v>
                </c:pt>
                <c:pt idx="5">
                  <c:v>80</c:v>
                </c:pt>
                <c:pt idx="6">
                  <c:v>100</c:v>
                </c:pt>
                <c:pt idx="7">
                  <c:v>75</c:v>
                </c:pt>
              </c:numCache>
            </c:numRef>
          </c:val>
        </c:ser>
        <c:ser>
          <c:idx val="13"/>
          <c:order val="13"/>
          <c:tx>
            <c:strRef>
              <c:f>واگیر!$B$76</c:f>
              <c:strCache>
                <c:ptCount val="1"/>
                <c:pt idx="0">
                  <c:v>گيلانغرب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واگیر!$C$76:$J$76</c:f>
              <c:numCache>
                <c:formatCode>0</c:formatCode>
                <c:ptCount val="8"/>
                <c:pt idx="0">
                  <c:v>50</c:v>
                </c:pt>
                <c:pt idx="1">
                  <c:v>66.666666666666657</c:v>
                </c:pt>
                <c:pt idx="2">
                  <c:v>100</c:v>
                </c:pt>
                <c:pt idx="3">
                  <c:v>100</c:v>
                </c:pt>
                <c:pt idx="4">
                  <c:v>83.333333333333286</c:v>
                </c:pt>
                <c:pt idx="5">
                  <c:v>90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14"/>
          <c:order val="14"/>
          <c:tx>
            <c:strRef>
              <c:f>واگیر!$B$77</c:f>
              <c:strCache>
                <c:ptCount val="1"/>
                <c:pt idx="0">
                  <c:v>صحنه</c:v>
                </c:pt>
              </c:strCache>
            </c:strRef>
          </c:tx>
          <c:marker>
            <c:symbol val="none"/>
          </c:marker>
          <c:cat>
            <c:strRef>
              <c:f>واگیر!$C$62:$J$62</c:f>
              <c:strCache>
                <c:ptCount val="8"/>
                <c:pt idx="0">
                  <c:v>اطلاعات جمعیتی </c:v>
                </c:pt>
                <c:pt idx="1">
                  <c:v>برنامه ریزی و برنامه عملیاتی  </c:v>
                </c:pt>
                <c:pt idx="2">
                  <c:v>دستورالعمل </c:v>
                </c:pt>
                <c:pt idx="3">
                  <c:v>تجهیزات و دارویی </c:v>
                </c:pt>
                <c:pt idx="4">
                  <c:v>عملکرد آمار  </c:v>
                </c:pt>
                <c:pt idx="5">
                  <c:v>آموزش </c:v>
                </c:pt>
                <c:pt idx="6">
                  <c:v>هماهنگی نظم و کشیک </c:v>
                </c:pt>
                <c:pt idx="7">
                  <c:v>پایش و ارزشیابی </c:v>
                </c:pt>
              </c:strCache>
            </c:strRef>
          </c:cat>
          <c:val>
            <c:numRef>
              <c:f>واگیر!$C$77:$J$77</c:f>
              <c:numCache>
                <c:formatCode>0</c:formatCode>
                <c:ptCount val="8"/>
                <c:pt idx="0">
                  <c:v>100</c:v>
                </c:pt>
                <c:pt idx="1">
                  <c:v>50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80</c:v>
                </c:pt>
                <c:pt idx="6">
                  <c:v>90</c:v>
                </c:pt>
                <c:pt idx="7">
                  <c:v>75</c:v>
                </c:pt>
              </c:numCache>
            </c:numRef>
          </c:val>
        </c:ser>
        <c:marker val="1"/>
        <c:axId val="98483200"/>
        <c:axId val="98493184"/>
      </c:lineChart>
      <c:catAx>
        <c:axId val="98483200"/>
        <c:scaling>
          <c:orientation val="maxMin"/>
        </c:scaling>
        <c:axPos val="b"/>
        <c:tickLblPos val="nextTo"/>
        <c:txPr>
          <a:bodyPr/>
          <a:lstStyle/>
          <a:p>
            <a:pPr>
              <a:defRPr sz="1100"/>
            </a:pPr>
            <a:endParaRPr lang="fa-IR"/>
          </a:p>
        </c:txPr>
        <c:crossAx val="98493184"/>
        <c:crosses val="autoZero"/>
        <c:auto val="1"/>
        <c:lblAlgn val="ctr"/>
        <c:lblOffset val="100"/>
      </c:catAx>
      <c:valAx>
        <c:axId val="98493184"/>
        <c:scaling>
          <c:orientation val="minMax"/>
        </c:scaling>
        <c:axPos val="r"/>
        <c:majorGridlines/>
        <c:numFmt formatCode="0" sourceLinked="1"/>
        <c:tickLblPos val="nextTo"/>
        <c:crossAx val="98483200"/>
        <c:crosses val="autoZero"/>
        <c:crossBetween val="between"/>
      </c:valAx>
    </c:plotArea>
    <c:legend>
      <c:legendPos val="l"/>
      <c:txPr>
        <a:bodyPr/>
        <a:lstStyle/>
        <a:p>
          <a:pPr>
            <a:defRPr sz="1100"/>
          </a:pPr>
          <a:endParaRPr lang="fa-IR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>
        <c:manualLayout>
          <c:layoutTarget val="inner"/>
          <c:xMode val="edge"/>
          <c:yMode val="edge"/>
          <c:x val="0.14199074074074086"/>
          <c:y val="2.273593487176102E-2"/>
          <c:w val="0.8062255759696707"/>
          <c:h val="0.8682591969929937"/>
        </c:manualLayout>
      </c:layout>
      <c:lineChart>
        <c:grouping val="standard"/>
        <c:ser>
          <c:idx val="0"/>
          <c:order val="0"/>
          <c:tx>
            <c:strRef>
              <c:f>غیرواگیر!$B$63</c:f>
              <c:strCache>
                <c:ptCount val="1"/>
                <c:pt idx="0">
                  <c:v>هرسين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غیرواگیر!$C$63:$I$63</c:f>
              <c:numCache>
                <c:formatCode>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 formatCode="General">
                  <c:v>100</c:v>
                </c:pt>
              </c:numCache>
            </c:numRef>
          </c:val>
        </c:ser>
        <c:ser>
          <c:idx val="1"/>
          <c:order val="1"/>
          <c:tx>
            <c:strRef>
              <c:f>غیرواگیر!$B$64</c:f>
              <c:strCache>
                <c:ptCount val="1"/>
                <c:pt idx="0">
                  <c:v>پاوه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غیرواگیر!$C$64:$I$64</c:f>
              <c:numCache>
                <c:formatCode>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50</c:v>
                </c:pt>
                <c:pt idx="5">
                  <c:v>100</c:v>
                </c:pt>
                <c:pt idx="6" formatCode="General">
                  <c:v>100</c:v>
                </c:pt>
              </c:numCache>
            </c:numRef>
          </c:val>
        </c:ser>
        <c:ser>
          <c:idx val="2"/>
          <c:order val="2"/>
          <c:tx>
            <c:strRef>
              <c:f>غیرواگیر!$B$65</c:f>
              <c:strCache>
                <c:ptCount val="1"/>
                <c:pt idx="0">
                  <c:v>كرمانشاه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غیرواگیر!$C$65:$I$65</c:f>
              <c:numCache>
                <c:formatCode>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 formatCode="General">
                  <c:v>100</c:v>
                </c:pt>
              </c:numCache>
            </c:numRef>
          </c:val>
        </c:ser>
        <c:ser>
          <c:idx val="3"/>
          <c:order val="3"/>
          <c:tx>
            <c:strRef>
              <c:f>غیرواگیر!$B$66</c:f>
              <c:strCache>
                <c:ptCount val="1"/>
                <c:pt idx="0">
                  <c:v>سرپل ذهاب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غیرواگیر!$C$66:$I$66</c:f>
              <c:numCache>
                <c:formatCode>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50</c:v>
                </c:pt>
                <c:pt idx="5">
                  <c:v>100</c:v>
                </c:pt>
                <c:pt idx="6" formatCode="General">
                  <c:v>100</c:v>
                </c:pt>
              </c:numCache>
            </c:numRef>
          </c:val>
        </c:ser>
        <c:ser>
          <c:idx val="4"/>
          <c:order val="4"/>
          <c:tx>
            <c:strRef>
              <c:f>غیرواگیر!$B$67</c:f>
              <c:strCache>
                <c:ptCount val="1"/>
                <c:pt idx="0">
                  <c:v>ثلاث باباجانی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غیرواگیر!$C$67:$I$67</c:f>
              <c:numCache>
                <c:formatCode>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50</c:v>
                </c:pt>
                <c:pt idx="5">
                  <c:v>66.666666666666657</c:v>
                </c:pt>
                <c:pt idx="6" formatCode="General">
                  <c:v>100</c:v>
                </c:pt>
              </c:numCache>
            </c:numRef>
          </c:val>
        </c:ser>
        <c:ser>
          <c:idx val="5"/>
          <c:order val="5"/>
          <c:tx>
            <c:strRef>
              <c:f>غیرواگیر!$B$68</c:f>
              <c:strCache>
                <c:ptCount val="1"/>
                <c:pt idx="0">
                  <c:v>گيلانغرب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غیرواگیر!$C$68:$I$68</c:f>
              <c:numCache>
                <c:formatCode>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75</c:v>
                </c:pt>
                <c:pt idx="5">
                  <c:v>100</c:v>
                </c:pt>
                <c:pt idx="6" formatCode="General">
                  <c:v>100</c:v>
                </c:pt>
              </c:numCache>
            </c:numRef>
          </c:val>
        </c:ser>
        <c:ser>
          <c:idx val="6"/>
          <c:order val="6"/>
          <c:tx>
            <c:strRef>
              <c:f>غیرواگیر!$B$69</c:f>
              <c:strCache>
                <c:ptCount val="1"/>
                <c:pt idx="0">
                  <c:v>جوانرود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غیرواگیر!$C$69:$I$69</c:f>
              <c:numCache>
                <c:formatCode>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50</c:v>
                </c:pt>
                <c:pt idx="5">
                  <c:v>100</c:v>
                </c:pt>
                <c:pt idx="6" formatCode="General">
                  <c:v>100</c:v>
                </c:pt>
              </c:numCache>
            </c:numRef>
          </c:val>
        </c:ser>
        <c:ser>
          <c:idx val="7"/>
          <c:order val="7"/>
          <c:tx>
            <c:strRef>
              <c:f>غیرواگیر!$B$70</c:f>
              <c:strCache>
                <c:ptCount val="1"/>
                <c:pt idx="0">
                  <c:v>میانگین استان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غیرواگیر!$C$70:$I$70</c:f>
              <c:numCache>
                <c:formatCode>0</c:formatCode>
                <c:ptCount val="7"/>
                <c:pt idx="0">
                  <c:v>100</c:v>
                </c:pt>
                <c:pt idx="1">
                  <c:v>66.666666666666657</c:v>
                </c:pt>
                <c:pt idx="2">
                  <c:v>100</c:v>
                </c:pt>
                <c:pt idx="3">
                  <c:v>100</c:v>
                </c:pt>
                <c:pt idx="4">
                  <c:v>75</c:v>
                </c:pt>
                <c:pt idx="5">
                  <c:v>100</c:v>
                </c:pt>
                <c:pt idx="6" formatCode="General">
                  <c:v>100</c:v>
                </c:pt>
              </c:numCache>
            </c:numRef>
          </c:val>
        </c:ser>
        <c:ser>
          <c:idx val="8"/>
          <c:order val="8"/>
          <c:tx>
            <c:strRef>
              <c:f>غیرواگیر!$B$71</c:f>
              <c:strCache>
                <c:ptCount val="1"/>
                <c:pt idx="0">
                  <c:v>دالاهو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غیرواگیر!$C$71:$I$71</c:f>
              <c:numCache>
                <c:formatCode>0</c:formatCode>
                <c:ptCount val="7"/>
                <c:pt idx="0">
                  <c:v>100</c:v>
                </c:pt>
                <c:pt idx="1">
                  <c:v>0</c:v>
                </c:pt>
                <c:pt idx="2">
                  <c:v>100</c:v>
                </c:pt>
                <c:pt idx="3">
                  <c:v>75</c:v>
                </c:pt>
                <c:pt idx="4">
                  <c:v>50</c:v>
                </c:pt>
                <c:pt idx="5">
                  <c:v>83.333333333333286</c:v>
                </c:pt>
                <c:pt idx="6" formatCode="General">
                  <c:v>100</c:v>
                </c:pt>
              </c:numCache>
            </c:numRef>
          </c:val>
        </c:ser>
        <c:ser>
          <c:idx val="9"/>
          <c:order val="9"/>
          <c:tx>
            <c:strRef>
              <c:f>غیرواگیر!$B$72</c:f>
              <c:strCache>
                <c:ptCount val="1"/>
                <c:pt idx="0">
                  <c:v>سنقر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غیرواگیر!$C$72:$I$72</c:f>
              <c:numCache>
                <c:formatCode>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50</c:v>
                </c:pt>
                <c:pt idx="5">
                  <c:v>100</c:v>
                </c:pt>
                <c:pt idx="6" formatCode="General">
                  <c:v>100</c:v>
                </c:pt>
              </c:numCache>
            </c:numRef>
          </c:val>
        </c:ser>
        <c:ser>
          <c:idx val="10"/>
          <c:order val="10"/>
          <c:tx>
            <c:strRef>
              <c:f>غیرواگیر!$B$73</c:f>
              <c:strCache>
                <c:ptCount val="1"/>
                <c:pt idx="0">
                  <c:v>اسلام آبادغرب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غیرواگیر!$C$73:$I$73</c:f>
              <c:numCache>
                <c:formatCode>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 formatCode="General">
                  <c:v>100</c:v>
                </c:pt>
              </c:numCache>
            </c:numRef>
          </c:val>
        </c:ser>
        <c:ser>
          <c:idx val="11"/>
          <c:order val="11"/>
          <c:tx>
            <c:strRef>
              <c:f>غیرواگیر!$B$74</c:f>
              <c:strCache>
                <c:ptCount val="1"/>
                <c:pt idx="0">
                  <c:v>قصرشيرين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غیرواگیر!$C$74:$I$74</c:f>
              <c:numCache>
                <c:formatCode>0</c:formatCode>
                <c:ptCount val="7"/>
                <c:pt idx="0">
                  <c:v>100</c:v>
                </c:pt>
                <c:pt idx="1">
                  <c:v>66.666666666666657</c:v>
                </c:pt>
                <c:pt idx="2">
                  <c:v>100</c:v>
                </c:pt>
                <c:pt idx="3">
                  <c:v>75</c:v>
                </c:pt>
                <c:pt idx="4">
                  <c:v>100</c:v>
                </c:pt>
                <c:pt idx="5">
                  <c:v>100</c:v>
                </c:pt>
                <c:pt idx="6" formatCode="General">
                  <c:v>100</c:v>
                </c:pt>
              </c:numCache>
            </c:numRef>
          </c:val>
        </c:ser>
        <c:ser>
          <c:idx val="12"/>
          <c:order val="12"/>
          <c:tx>
            <c:strRef>
              <c:f>غیرواگیر!$B$75</c:f>
              <c:strCache>
                <c:ptCount val="1"/>
                <c:pt idx="0">
                  <c:v>صحنه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غیرواگیر!$C$75:$I$75</c:f>
              <c:numCache>
                <c:formatCode>0</c:formatCode>
                <c:ptCount val="7"/>
                <c:pt idx="0">
                  <c:v>100</c:v>
                </c:pt>
                <c:pt idx="1">
                  <c:v>83.333333333333286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 formatCode="General">
                  <c:v>75</c:v>
                </c:pt>
              </c:numCache>
            </c:numRef>
          </c:val>
        </c:ser>
        <c:ser>
          <c:idx val="13"/>
          <c:order val="13"/>
          <c:tx>
            <c:strRef>
              <c:f>غیرواگیر!$B$76</c:f>
              <c:strCache>
                <c:ptCount val="1"/>
                <c:pt idx="0">
                  <c:v>روانسر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غیرواگیر!$C$76:$I$76</c:f>
              <c:numCache>
                <c:formatCode>0</c:formatCode>
                <c:ptCount val="7"/>
                <c:pt idx="0">
                  <c:v>100</c:v>
                </c:pt>
                <c:pt idx="1">
                  <c:v>0</c:v>
                </c:pt>
                <c:pt idx="2">
                  <c:v>100</c:v>
                </c:pt>
                <c:pt idx="3">
                  <c:v>100</c:v>
                </c:pt>
                <c:pt idx="4">
                  <c:v>50</c:v>
                </c:pt>
                <c:pt idx="5">
                  <c:v>100</c:v>
                </c:pt>
                <c:pt idx="6" formatCode="General">
                  <c:v>87.5</c:v>
                </c:pt>
              </c:numCache>
            </c:numRef>
          </c:val>
        </c:ser>
        <c:ser>
          <c:idx val="14"/>
          <c:order val="14"/>
          <c:tx>
            <c:strRef>
              <c:f>غیرواگیر!$B$77</c:f>
              <c:strCache>
                <c:ptCount val="1"/>
                <c:pt idx="0">
                  <c:v>كنگاور</c:v>
                </c:pt>
              </c:strCache>
            </c:strRef>
          </c:tx>
          <c:marker>
            <c:symbol val="none"/>
          </c:marker>
          <c:cat>
            <c:strRef>
              <c:f>غیرواگیر!$C$62:$I$62</c:f>
              <c:strCache>
                <c:ptCount val="7"/>
                <c:pt idx="0">
                  <c:v>اطلاعات جمعیتی</c:v>
                </c:pt>
                <c:pt idx="1">
                  <c:v>برنامه ریزی و برنامه عملیاتی</c:v>
                </c:pt>
                <c:pt idx="2">
                  <c:v>دستورالعمل</c:v>
                </c:pt>
                <c:pt idx="3">
                  <c:v>عملکرد آمار و برنامه ریزی</c:v>
                </c:pt>
                <c:pt idx="4">
                  <c:v>آموزش</c:v>
                </c:pt>
                <c:pt idx="5">
                  <c:v>هماهنگی نظم </c:v>
                </c:pt>
                <c:pt idx="6">
                  <c:v>پایش و ارزشیابی</c:v>
                </c:pt>
              </c:strCache>
            </c:strRef>
          </c:cat>
          <c:val>
            <c:numRef>
              <c:f>غیرواگیر!$C$77:$I$77</c:f>
              <c:numCache>
                <c:formatCode>0</c:formatCode>
                <c:ptCount val="7"/>
                <c:pt idx="0">
                  <c:v>100</c:v>
                </c:pt>
                <c:pt idx="1">
                  <c:v>66.666666666666657</c:v>
                </c:pt>
                <c:pt idx="2">
                  <c:v>100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  <c:pt idx="6" formatCode="General">
                  <c:v>75</c:v>
                </c:pt>
              </c:numCache>
            </c:numRef>
          </c:val>
        </c:ser>
        <c:marker val="1"/>
        <c:axId val="98422784"/>
        <c:axId val="98424320"/>
      </c:lineChart>
      <c:catAx>
        <c:axId val="98422784"/>
        <c:scaling>
          <c:orientation val="maxMin"/>
        </c:scaling>
        <c:axPos val="b"/>
        <c:tickLblPos val="nextTo"/>
        <c:txPr>
          <a:bodyPr/>
          <a:lstStyle/>
          <a:p>
            <a:pPr>
              <a:defRPr sz="1100"/>
            </a:pPr>
            <a:endParaRPr lang="fa-IR"/>
          </a:p>
        </c:txPr>
        <c:crossAx val="98424320"/>
        <c:crosses val="autoZero"/>
        <c:auto val="1"/>
        <c:lblAlgn val="ctr"/>
        <c:lblOffset val="100"/>
      </c:catAx>
      <c:valAx>
        <c:axId val="98424320"/>
        <c:scaling>
          <c:orientation val="minMax"/>
        </c:scaling>
        <c:axPos val="r"/>
        <c:majorGridlines/>
        <c:numFmt formatCode="0" sourceLinked="1"/>
        <c:tickLblPos val="nextTo"/>
        <c:crossAx val="98422784"/>
        <c:crosses val="autoZero"/>
        <c:crossBetween val="between"/>
      </c:valAx>
    </c:plotArea>
    <c:legend>
      <c:legendPos val="l"/>
      <c:txPr>
        <a:bodyPr/>
        <a:lstStyle/>
        <a:p>
          <a:pPr>
            <a:defRPr sz="1050"/>
          </a:pPr>
          <a:endParaRPr lang="fa-IR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/>
      <c:lineChart>
        <c:grouping val="standard"/>
        <c:ser>
          <c:idx val="0"/>
          <c:order val="0"/>
          <c:tx>
            <c:strRef>
              <c:f>'بهداشت روان'!$B$22</c:f>
              <c:strCache>
                <c:ptCount val="1"/>
                <c:pt idx="0">
                  <c:v>اسلام آبادغرب</c:v>
                </c:pt>
              </c:strCache>
            </c:strRef>
          </c:tx>
          <c:marker>
            <c:symbol val="none"/>
          </c:marker>
          <c:cat>
            <c:strRef>
              <c:f>'بهداشت روان'!$C$21:$G$21</c:f>
              <c:strCache>
                <c:ptCount val="5"/>
                <c:pt idx="0">
                  <c:v>پیشگیری از خودکشی</c:v>
                </c:pt>
                <c:pt idx="1">
                  <c:v>پیشگیری از سوء مصرف مواد</c:v>
                </c:pt>
                <c:pt idx="2">
                  <c:v>بهداشت روان</c:v>
                </c:pt>
                <c:pt idx="3">
                  <c:v>مهارتهای زندگی و فرزندپروری</c:v>
                </c:pt>
                <c:pt idx="4">
                  <c:v>مداخلات روانی اجتماعی در بلایا</c:v>
                </c:pt>
              </c:strCache>
            </c:strRef>
          </c:cat>
          <c:val>
            <c:numRef>
              <c:f>'بهداشت روان'!$C$22:$G$22</c:f>
              <c:numCache>
                <c:formatCode>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77.777777777777729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'بهداشت روان'!$B$23</c:f>
              <c:strCache>
                <c:ptCount val="1"/>
                <c:pt idx="0">
                  <c:v>پاوه</c:v>
                </c:pt>
              </c:strCache>
            </c:strRef>
          </c:tx>
          <c:marker>
            <c:symbol val="none"/>
          </c:marker>
          <c:cat>
            <c:strRef>
              <c:f>'بهداشت روان'!$C$21:$G$21</c:f>
              <c:strCache>
                <c:ptCount val="5"/>
                <c:pt idx="0">
                  <c:v>پیشگیری از خودکشی</c:v>
                </c:pt>
                <c:pt idx="1">
                  <c:v>پیشگیری از سوء مصرف مواد</c:v>
                </c:pt>
                <c:pt idx="2">
                  <c:v>بهداشت روان</c:v>
                </c:pt>
                <c:pt idx="3">
                  <c:v>مهارتهای زندگی و فرزندپروری</c:v>
                </c:pt>
                <c:pt idx="4">
                  <c:v>مداخلات روانی اجتماعی در بلایا</c:v>
                </c:pt>
              </c:strCache>
            </c:strRef>
          </c:cat>
          <c:val>
            <c:numRef>
              <c:f>'بهداشت روان'!$C$23:$G$23</c:f>
              <c:numCache>
                <c:formatCode>0</c:formatCode>
                <c:ptCount val="5"/>
                <c:pt idx="0">
                  <c:v>47.619047619047549</c:v>
                </c:pt>
                <c:pt idx="1">
                  <c:v>100</c:v>
                </c:pt>
                <c:pt idx="2">
                  <c:v>80.952380952380864</c:v>
                </c:pt>
                <c:pt idx="3">
                  <c:v>66.666666666666657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'بهداشت روان'!$B$24</c:f>
              <c:strCache>
                <c:ptCount val="1"/>
                <c:pt idx="0">
                  <c:v>ثلاث باباجانی</c:v>
                </c:pt>
              </c:strCache>
            </c:strRef>
          </c:tx>
          <c:marker>
            <c:symbol val="none"/>
          </c:marker>
          <c:cat>
            <c:strRef>
              <c:f>'بهداشت روان'!$C$21:$G$21</c:f>
              <c:strCache>
                <c:ptCount val="5"/>
                <c:pt idx="0">
                  <c:v>پیشگیری از خودکشی</c:v>
                </c:pt>
                <c:pt idx="1">
                  <c:v>پیشگیری از سوء مصرف مواد</c:v>
                </c:pt>
                <c:pt idx="2">
                  <c:v>بهداشت روان</c:v>
                </c:pt>
                <c:pt idx="3">
                  <c:v>مهارتهای زندگی و فرزندپروری</c:v>
                </c:pt>
                <c:pt idx="4">
                  <c:v>مداخلات روانی اجتماعی در بلایا</c:v>
                </c:pt>
              </c:strCache>
            </c:strRef>
          </c:cat>
          <c:val>
            <c:numRef>
              <c:f>'بهداشت روان'!$C$24:$G$24</c:f>
              <c:numCache>
                <c:formatCode>0</c:formatCode>
                <c:ptCount val="5"/>
                <c:pt idx="0">
                  <c:v>57.142857142857139</c:v>
                </c:pt>
                <c:pt idx="1">
                  <c:v>86.666666666666671</c:v>
                </c:pt>
                <c:pt idx="2">
                  <c:v>90.476190476190482</c:v>
                </c:pt>
                <c:pt idx="3">
                  <c:v>88.888888888888772</c:v>
                </c:pt>
                <c:pt idx="4">
                  <c:v>50</c:v>
                </c:pt>
              </c:numCache>
            </c:numRef>
          </c:val>
        </c:ser>
        <c:ser>
          <c:idx val="3"/>
          <c:order val="3"/>
          <c:tx>
            <c:strRef>
              <c:f>'بهداشت روان'!$B$25</c:f>
              <c:strCache>
                <c:ptCount val="1"/>
                <c:pt idx="0">
                  <c:v>جوانرود</c:v>
                </c:pt>
              </c:strCache>
            </c:strRef>
          </c:tx>
          <c:marker>
            <c:symbol val="none"/>
          </c:marker>
          <c:cat>
            <c:strRef>
              <c:f>'بهداشت روان'!$C$21:$G$21</c:f>
              <c:strCache>
                <c:ptCount val="5"/>
                <c:pt idx="0">
                  <c:v>پیشگیری از خودکشی</c:v>
                </c:pt>
                <c:pt idx="1">
                  <c:v>پیشگیری از سوء مصرف مواد</c:v>
                </c:pt>
                <c:pt idx="2">
                  <c:v>بهداشت روان</c:v>
                </c:pt>
                <c:pt idx="3">
                  <c:v>مهارتهای زندگی و فرزندپروری</c:v>
                </c:pt>
                <c:pt idx="4">
                  <c:v>مداخلات روانی اجتماعی در بلایا</c:v>
                </c:pt>
              </c:strCache>
            </c:strRef>
          </c:cat>
          <c:val>
            <c:numRef>
              <c:f>'بهداشت روان'!$C$25:$G$25</c:f>
              <c:numCache>
                <c:formatCode>0</c:formatCode>
                <c:ptCount val="5"/>
                <c:pt idx="0">
                  <c:v>57.142857142857139</c:v>
                </c:pt>
                <c:pt idx="1">
                  <c:v>100</c:v>
                </c:pt>
                <c:pt idx="2">
                  <c:v>61.904761904761905</c:v>
                </c:pt>
                <c:pt idx="3">
                  <c:v>77.777777777777729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'بهداشت روان'!$B$26</c:f>
              <c:strCache>
                <c:ptCount val="1"/>
                <c:pt idx="0">
                  <c:v>دالاهو</c:v>
                </c:pt>
              </c:strCache>
            </c:strRef>
          </c:tx>
          <c:marker>
            <c:symbol val="none"/>
          </c:marker>
          <c:cat>
            <c:strRef>
              <c:f>'بهداشت روان'!$C$21:$G$21</c:f>
              <c:strCache>
                <c:ptCount val="5"/>
                <c:pt idx="0">
                  <c:v>پیشگیری از خودکشی</c:v>
                </c:pt>
                <c:pt idx="1">
                  <c:v>پیشگیری از سوء مصرف مواد</c:v>
                </c:pt>
                <c:pt idx="2">
                  <c:v>بهداشت روان</c:v>
                </c:pt>
                <c:pt idx="3">
                  <c:v>مهارتهای زندگی و فرزندپروری</c:v>
                </c:pt>
                <c:pt idx="4">
                  <c:v>مداخلات روانی اجتماعی در بلایا</c:v>
                </c:pt>
              </c:strCache>
            </c:strRef>
          </c:cat>
          <c:val>
            <c:numRef>
              <c:f>'بهداشت روان'!$C$26:$G$26</c:f>
              <c:numCache>
                <c:formatCode>0</c:formatCode>
                <c:ptCount val="5"/>
                <c:pt idx="0">
                  <c:v>61.904761904761905</c:v>
                </c:pt>
                <c:pt idx="1">
                  <c:v>93.333333333333272</c:v>
                </c:pt>
                <c:pt idx="2">
                  <c:v>85.714285714285722</c:v>
                </c:pt>
                <c:pt idx="3">
                  <c:v>100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'بهداشت روان'!$B$27</c:f>
              <c:strCache>
                <c:ptCount val="1"/>
                <c:pt idx="0">
                  <c:v>روانسر</c:v>
                </c:pt>
              </c:strCache>
            </c:strRef>
          </c:tx>
          <c:marker>
            <c:symbol val="none"/>
          </c:marker>
          <c:cat>
            <c:strRef>
              <c:f>'بهداشت روان'!$C$21:$G$21</c:f>
              <c:strCache>
                <c:ptCount val="5"/>
                <c:pt idx="0">
                  <c:v>پیشگیری از خودکشی</c:v>
                </c:pt>
                <c:pt idx="1">
                  <c:v>پیشگیری از سوء مصرف مواد</c:v>
                </c:pt>
                <c:pt idx="2">
                  <c:v>بهداشت روان</c:v>
                </c:pt>
                <c:pt idx="3">
                  <c:v>مهارتهای زندگی و فرزندپروری</c:v>
                </c:pt>
                <c:pt idx="4">
                  <c:v>مداخلات روانی اجتماعی در بلایا</c:v>
                </c:pt>
              </c:strCache>
            </c:strRef>
          </c:cat>
          <c:val>
            <c:numRef>
              <c:f>'بهداشت روان'!$C$27:$G$27</c:f>
              <c:numCache>
                <c:formatCode>0</c:formatCode>
                <c:ptCount val="5"/>
                <c:pt idx="0">
                  <c:v>38.095238095238102</c:v>
                </c:pt>
                <c:pt idx="1">
                  <c:v>100</c:v>
                </c:pt>
                <c:pt idx="2">
                  <c:v>85.714285714285722</c:v>
                </c:pt>
                <c:pt idx="3">
                  <c:v>77.777777777777729</c:v>
                </c:pt>
                <c:pt idx="4">
                  <c:v>0</c:v>
                </c:pt>
              </c:numCache>
            </c:numRef>
          </c:val>
        </c:ser>
        <c:ser>
          <c:idx val="6"/>
          <c:order val="6"/>
          <c:tx>
            <c:strRef>
              <c:f>'بهداشت روان'!$B$28</c:f>
              <c:strCache>
                <c:ptCount val="1"/>
                <c:pt idx="0">
                  <c:v>سرپل ذهاب</c:v>
                </c:pt>
              </c:strCache>
            </c:strRef>
          </c:tx>
          <c:marker>
            <c:symbol val="none"/>
          </c:marker>
          <c:cat>
            <c:strRef>
              <c:f>'بهداشت روان'!$C$21:$G$21</c:f>
              <c:strCache>
                <c:ptCount val="5"/>
                <c:pt idx="0">
                  <c:v>پیشگیری از خودکشی</c:v>
                </c:pt>
                <c:pt idx="1">
                  <c:v>پیشگیری از سوء مصرف مواد</c:v>
                </c:pt>
                <c:pt idx="2">
                  <c:v>بهداشت روان</c:v>
                </c:pt>
                <c:pt idx="3">
                  <c:v>مهارتهای زندگی و فرزندپروری</c:v>
                </c:pt>
                <c:pt idx="4">
                  <c:v>مداخلات روانی اجتماعی در بلایا</c:v>
                </c:pt>
              </c:strCache>
            </c:strRef>
          </c:cat>
          <c:val>
            <c:numRef>
              <c:f>'بهداشت روان'!$C$28:$G$28</c:f>
              <c:numCache>
                <c:formatCode>0</c:formatCode>
                <c:ptCount val="5"/>
                <c:pt idx="0">
                  <c:v>42.857142857142819</c:v>
                </c:pt>
                <c:pt idx="1">
                  <c:v>100</c:v>
                </c:pt>
                <c:pt idx="2">
                  <c:v>85.714285714285722</c:v>
                </c:pt>
                <c:pt idx="3">
                  <c:v>77.777777777777729</c:v>
                </c:pt>
                <c:pt idx="4">
                  <c:v>62.5</c:v>
                </c:pt>
              </c:numCache>
            </c:numRef>
          </c:val>
        </c:ser>
        <c:ser>
          <c:idx val="7"/>
          <c:order val="7"/>
          <c:tx>
            <c:strRef>
              <c:f>'بهداشت روان'!$B$29</c:f>
              <c:strCache>
                <c:ptCount val="1"/>
                <c:pt idx="0">
                  <c:v>سنقر</c:v>
                </c:pt>
              </c:strCache>
            </c:strRef>
          </c:tx>
          <c:marker>
            <c:symbol val="none"/>
          </c:marker>
          <c:cat>
            <c:strRef>
              <c:f>'بهداشت روان'!$C$21:$G$21</c:f>
              <c:strCache>
                <c:ptCount val="5"/>
                <c:pt idx="0">
                  <c:v>پیشگیری از خودکشی</c:v>
                </c:pt>
                <c:pt idx="1">
                  <c:v>پیشگیری از سوء مصرف مواد</c:v>
                </c:pt>
                <c:pt idx="2">
                  <c:v>بهداشت روان</c:v>
                </c:pt>
                <c:pt idx="3">
                  <c:v>مهارتهای زندگی و فرزندپروری</c:v>
                </c:pt>
                <c:pt idx="4">
                  <c:v>مداخلات روانی اجتماعی در بلایا</c:v>
                </c:pt>
              </c:strCache>
            </c:strRef>
          </c:cat>
          <c:val>
            <c:numRef>
              <c:f>'بهداشت روان'!$C$29:$G$29</c:f>
              <c:numCache>
                <c:formatCode>0</c:formatCode>
                <c:ptCount val="5"/>
                <c:pt idx="0">
                  <c:v>47.619047619047549</c:v>
                </c:pt>
                <c:pt idx="1">
                  <c:v>100</c:v>
                </c:pt>
                <c:pt idx="2">
                  <c:v>85.714285714285722</c:v>
                </c:pt>
                <c:pt idx="3">
                  <c:v>100</c:v>
                </c:pt>
                <c:pt idx="4">
                  <c:v>62.5</c:v>
                </c:pt>
              </c:numCache>
            </c:numRef>
          </c:val>
        </c:ser>
        <c:ser>
          <c:idx val="8"/>
          <c:order val="8"/>
          <c:tx>
            <c:strRef>
              <c:f>'بهداشت روان'!$B$30</c:f>
              <c:strCache>
                <c:ptCount val="1"/>
                <c:pt idx="0">
                  <c:v>صحنه</c:v>
                </c:pt>
              </c:strCache>
            </c:strRef>
          </c:tx>
          <c:marker>
            <c:symbol val="none"/>
          </c:marker>
          <c:cat>
            <c:strRef>
              <c:f>'بهداشت روان'!$C$21:$G$21</c:f>
              <c:strCache>
                <c:ptCount val="5"/>
                <c:pt idx="0">
                  <c:v>پیشگیری از خودکشی</c:v>
                </c:pt>
                <c:pt idx="1">
                  <c:v>پیشگیری از سوء مصرف مواد</c:v>
                </c:pt>
                <c:pt idx="2">
                  <c:v>بهداشت روان</c:v>
                </c:pt>
                <c:pt idx="3">
                  <c:v>مهارتهای زندگی و فرزندپروری</c:v>
                </c:pt>
                <c:pt idx="4">
                  <c:v>مداخلات روانی اجتماعی در بلایا</c:v>
                </c:pt>
              </c:strCache>
            </c:strRef>
          </c:cat>
          <c:val>
            <c:numRef>
              <c:f>'بهداشت روان'!$C$30:$G$30</c:f>
              <c:numCache>
                <c:formatCode>0</c:formatCode>
                <c:ptCount val="5"/>
                <c:pt idx="0">
                  <c:v>42.857142857142819</c:v>
                </c:pt>
                <c:pt idx="1">
                  <c:v>86.666666666666671</c:v>
                </c:pt>
                <c:pt idx="2">
                  <c:v>90.476190476190482</c:v>
                </c:pt>
                <c:pt idx="3">
                  <c:v>88.888888888888772</c:v>
                </c:pt>
                <c:pt idx="4">
                  <c:v>100</c:v>
                </c:pt>
              </c:numCache>
            </c:numRef>
          </c:val>
        </c:ser>
        <c:ser>
          <c:idx val="9"/>
          <c:order val="9"/>
          <c:tx>
            <c:strRef>
              <c:f>'بهداشت روان'!$B$31</c:f>
              <c:strCache>
                <c:ptCount val="1"/>
                <c:pt idx="0">
                  <c:v>قصرشيرين</c:v>
                </c:pt>
              </c:strCache>
            </c:strRef>
          </c:tx>
          <c:marker>
            <c:symbol val="none"/>
          </c:marker>
          <c:cat>
            <c:strRef>
              <c:f>'بهداشت روان'!$C$21:$G$21</c:f>
              <c:strCache>
                <c:ptCount val="5"/>
                <c:pt idx="0">
                  <c:v>پیشگیری از خودکشی</c:v>
                </c:pt>
                <c:pt idx="1">
                  <c:v>پیشگیری از سوء مصرف مواد</c:v>
                </c:pt>
                <c:pt idx="2">
                  <c:v>بهداشت روان</c:v>
                </c:pt>
                <c:pt idx="3">
                  <c:v>مهارتهای زندگی و فرزندپروری</c:v>
                </c:pt>
                <c:pt idx="4">
                  <c:v>مداخلات روانی اجتماعی در بلایا</c:v>
                </c:pt>
              </c:strCache>
            </c:strRef>
          </c:cat>
          <c:val>
            <c:numRef>
              <c:f>'بهداشت روان'!$C$31:$G$31</c:f>
              <c:numCache>
                <c:formatCode>0</c:formatCode>
                <c:ptCount val="5"/>
                <c:pt idx="0">
                  <c:v>66.666666666666657</c:v>
                </c:pt>
                <c:pt idx="1">
                  <c:v>100</c:v>
                </c:pt>
                <c:pt idx="2">
                  <c:v>95.238095238095212</c:v>
                </c:pt>
                <c:pt idx="3">
                  <c:v>100</c:v>
                </c:pt>
                <c:pt idx="4">
                  <c:v>37.5</c:v>
                </c:pt>
              </c:numCache>
            </c:numRef>
          </c:val>
        </c:ser>
        <c:ser>
          <c:idx val="10"/>
          <c:order val="10"/>
          <c:tx>
            <c:strRef>
              <c:f>'بهداشت روان'!$B$32</c:f>
              <c:strCache>
                <c:ptCount val="1"/>
                <c:pt idx="0">
                  <c:v>كرمانشاه</c:v>
                </c:pt>
              </c:strCache>
            </c:strRef>
          </c:tx>
          <c:marker>
            <c:symbol val="none"/>
          </c:marker>
          <c:cat>
            <c:strRef>
              <c:f>'بهداشت روان'!$C$21:$G$21</c:f>
              <c:strCache>
                <c:ptCount val="5"/>
                <c:pt idx="0">
                  <c:v>پیشگیری از خودکشی</c:v>
                </c:pt>
                <c:pt idx="1">
                  <c:v>پیشگیری از سوء مصرف مواد</c:v>
                </c:pt>
                <c:pt idx="2">
                  <c:v>بهداشت روان</c:v>
                </c:pt>
                <c:pt idx="3">
                  <c:v>مهارتهای زندگی و فرزندپروری</c:v>
                </c:pt>
                <c:pt idx="4">
                  <c:v>مداخلات روانی اجتماعی در بلایا</c:v>
                </c:pt>
              </c:strCache>
            </c:strRef>
          </c:cat>
          <c:val>
            <c:numRef>
              <c:f>'بهداشت روان'!$C$32:$G$32</c:f>
              <c:numCache>
                <c:formatCode>0</c:formatCode>
                <c:ptCount val="5"/>
                <c:pt idx="0">
                  <c:v>61.904761904761905</c:v>
                </c:pt>
                <c:pt idx="1">
                  <c:v>93.333333333333272</c:v>
                </c:pt>
                <c:pt idx="2">
                  <c:v>85.714285714285722</c:v>
                </c:pt>
                <c:pt idx="3">
                  <c:v>100</c:v>
                </c:pt>
                <c:pt idx="4">
                  <c:v>62.5</c:v>
                </c:pt>
              </c:numCache>
            </c:numRef>
          </c:val>
        </c:ser>
        <c:ser>
          <c:idx val="11"/>
          <c:order val="11"/>
          <c:tx>
            <c:strRef>
              <c:f>'بهداشت روان'!$B$33</c:f>
              <c:strCache>
                <c:ptCount val="1"/>
                <c:pt idx="0">
                  <c:v>كنگاور</c:v>
                </c:pt>
              </c:strCache>
            </c:strRef>
          </c:tx>
          <c:marker>
            <c:symbol val="none"/>
          </c:marker>
          <c:cat>
            <c:strRef>
              <c:f>'بهداشت روان'!$C$21:$G$21</c:f>
              <c:strCache>
                <c:ptCount val="5"/>
                <c:pt idx="0">
                  <c:v>پیشگیری از خودکشی</c:v>
                </c:pt>
                <c:pt idx="1">
                  <c:v>پیشگیری از سوء مصرف مواد</c:v>
                </c:pt>
                <c:pt idx="2">
                  <c:v>بهداشت روان</c:v>
                </c:pt>
                <c:pt idx="3">
                  <c:v>مهارتهای زندگی و فرزندپروری</c:v>
                </c:pt>
                <c:pt idx="4">
                  <c:v>مداخلات روانی اجتماعی در بلایا</c:v>
                </c:pt>
              </c:strCache>
            </c:strRef>
          </c:cat>
          <c:val>
            <c:numRef>
              <c:f>'بهداشت روان'!$C$33:$G$33</c:f>
              <c:numCache>
                <c:formatCode>0</c:formatCode>
                <c:ptCount val="5"/>
                <c:pt idx="0">
                  <c:v>47.619047619047549</c:v>
                </c:pt>
                <c:pt idx="1">
                  <c:v>53.333333333333336</c:v>
                </c:pt>
                <c:pt idx="2">
                  <c:v>47.619047619047549</c:v>
                </c:pt>
                <c:pt idx="3">
                  <c:v>88.888888888888772</c:v>
                </c:pt>
                <c:pt idx="4">
                  <c:v>0</c:v>
                </c:pt>
              </c:numCache>
            </c:numRef>
          </c:val>
        </c:ser>
        <c:ser>
          <c:idx val="12"/>
          <c:order val="12"/>
          <c:tx>
            <c:strRef>
              <c:f>'بهداشت روان'!$B$34</c:f>
              <c:strCache>
                <c:ptCount val="1"/>
                <c:pt idx="0">
                  <c:v>گيلانغرب</c:v>
                </c:pt>
              </c:strCache>
            </c:strRef>
          </c:tx>
          <c:marker>
            <c:symbol val="none"/>
          </c:marker>
          <c:cat>
            <c:strRef>
              <c:f>'بهداشت روان'!$C$21:$G$21</c:f>
              <c:strCache>
                <c:ptCount val="5"/>
                <c:pt idx="0">
                  <c:v>پیشگیری از خودکشی</c:v>
                </c:pt>
                <c:pt idx="1">
                  <c:v>پیشگیری از سوء مصرف مواد</c:v>
                </c:pt>
                <c:pt idx="2">
                  <c:v>بهداشت روان</c:v>
                </c:pt>
                <c:pt idx="3">
                  <c:v>مهارتهای زندگی و فرزندپروری</c:v>
                </c:pt>
                <c:pt idx="4">
                  <c:v>مداخلات روانی اجتماعی در بلایا</c:v>
                </c:pt>
              </c:strCache>
            </c:strRef>
          </c:cat>
          <c:val>
            <c:numRef>
              <c:f>'بهداشت روان'!$C$34:$G$34</c:f>
              <c:numCache>
                <c:formatCode>0</c:formatCode>
                <c:ptCount val="5"/>
                <c:pt idx="0">
                  <c:v>61.904761904761905</c:v>
                </c:pt>
                <c:pt idx="1">
                  <c:v>100</c:v>
                </c:pt>
                <c:pt idx="2">
                  <c:v>85.714285714285722</c:v>
                </c:pt>
                <c:pt idx="3">
                  <c:v>100</c:v>
                </c:pt>
                <c:pt idx="4">
                  <c:v>75</c:v>
                </c:pt>
              </c:numCache>
            </c:numRef>
          </c:val>
        </c:ser>
        <c:ser>
          <c:idx val="13"/>
          <c:order val="13"/>
          <c:tx>
            <c:strRef>
              <c:f>'بهداشت روان'!$B$35</c:f>
              <c:strCache>
                <c:ptCount val="1"/>
                <c:pt idx="0">
                  <c:v>هرسين</c:v>
                </c:pt>
              </c:strCache>
            </c:strRef>
          </c:tx>
          <c:marker>
            <c:symbol val="none"/>
          </c:marker>
          <c:cat>
            <c:strRef>
              <c:f>'بهداشت روان'!$C$21:$G$21</c:f>
              <c:strCache>
                <c:ptCount val="5"/>
                <c:pt idx="0">
                  <c:v>پیشگیری از خودکشی</c:v>
                </c:pt>
                <c:pt idx="1">
                  <c:v>پیشگیری از سوء مصرف مواد</c:v>
                </c:pt>
                <c:pt idx="2">
                  <c:v>بهداشت روان</c:v>
                </c:pt>
                <c:pt idx="3">
                  <c:v>مهارتهای زندگی و فرزندپروری</c:v>
                </c:pt>
                <c:pt idx="4">
                  <c:v>مداخلات روانی اجتماعی در بلایا</c:v>
                </c:pt>
              </c:strCache>
            </c:strRef>
          </c:cat>
          <c:val>
            <c:numRef>
              <c:f>'بهداشت روان'!$C$35:$G$35</c:f>
              <c:numCache>
                <c:formatCode>0</c:formatCode>
                <c:ptCount val="5"/>
                <c:pt idx="0">
                  <c:v>61.904761904761905</c:v>
                </c:pt>
                <c:pt idx="1">
                  <c:v>100</c:v>
                </c:pt>
                <c:pt idx="2">
                  <c:v>90.476190476190482</c:v>
                </c:pt>
                <c:pt idx="3">
                  <c:v>100</c:v>
                </c:pt>
                <c:pt idx="4">
                  <c:v>0</c:v>
                </c:pt>
              </c:numCache>
            </c:numRef>
          </c:val>
        </c:ser>
        <c:marker val="1"/>
        <c:axId val="201277440"/>
        <c:axId val="201278976"/>
      </c:lineChart>
      <c:catAx>
        <c:axId val="201277440"/>
        <c:scaling>
          <c:orientation val="maxMin"/>
        </c:scaling>
        <c:axPos val="b"/>
        <c:tickLblPos val="nextTo"/>
        <c:txPr>
          <a:bodyPr/>
          <a:lstStyle/>
          <a:p>
            <a:pPr>
              <a:defRPr sz="1100"/>
            </a:pPr>
            <a:endParaRPr lang="fa-IR"/>
          </a:p>
        </c:txPr>
        <c:crossAx val="201278976"/>
        <c:crosses val="autoZero"/>
        <c:auto val="1"/>
        <c:lblAlgn val="ctr"/>
        <c:lblOffset val="100"/>
      </c:catAx>
      <c:valAx>
        <c:axId val="201278976"/>
        <c:scaling>
          <c:orientation val="minMax"/>
        </c:scaling>
        <c:axPos val="r"/>
        <c:majorGridlines/>
        <c:numFmt formatCode="0" sourceLinked="1"/>
        <c:tickLblPos val="nextTo"/>
        <c:crossAx val="201277440"/>
        <c:crosses val="autoZero"/>
        <c:crossBetween val="between"/>
      </c:valAx>
    </c:plotArea>
    <c:legend>
      <c:legendPos val="l"/>
      <c:txPr>
        <a:bodyPr/>
        <a:lstStyle/>
        <a:p>
          <a:pPr>
            <a:defRPr sz="1100"/>
          </a:pPr>
          <a:endParaRPr lang="fa-IR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/>
      <c:lineChart>
        <c:grouping val="standard"/>
        <c:ser>
          <c:idx val="0"/>
          <c:order val="0"/>
          <c:tx>
            <c:strRef>
              <c:f>'بهداشت روان'!$B$63</c:f>
              <c:strCache>
                <c:ptCount val="1"/>
                <c:pt idx="0">
                  <c:v>اسلام آبادغرب</c:v>
                </c:pt>
              </c:strCache>
            </c:strRef>
          </c:tx>
          <c:marker>
            <c:symbol val="none"/>
          </c:marker>
          <c:cat>
            <c:strRef>
              <c:f>'بهداشت روان'!$C$62:$H$62</c:f>
              <c:strCache>
                <c:ptCount val="6"/>
                <c:pt idx="0">
                  <c:v>برنامه ریزی عملیاتی</c:v>
                </c:pt>
                <c:pt idx="1">
                  <c:v>دستورالعمل ها</c:v>
                </c:pt>
                <c:pt idx="2">
                  <c:v>آمار</c:v>
                </c:pt>
                <c:pt idx="3">
                  <c:v>نمودارها و اطلاعات جمعیتی</c:v>
                </c:pt>
                <c:pt idx="4">
                  <c:v>پایش</c:v>
                </c:pt>
                <c:pt idx="5">
                  <c:v>هماهنگی های اداری</c:v>
                </c:pt>
              </c:strCache>
            </c:strRef>
          </c:cat>
          <c:val>
            <c:numRef>
              <c:f>'بهداشت روان'!$C$63:$H$63</c:f>
              <c:numCache>
                <c:formatCode>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83.333333333333286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'بهداشت روان'!$B$64</c:f>
              <c:strCache>
                <c:ptCount val="1"/>
                <c:pt idx="0">
                  <c:v>پاوه</c:v>
                </c:pt>
              </c:strCache>
            </c:strRef>
          </c:tx>
          <c:marker>
            <c:symbol val="none"/>
          </c:marker>
          <c:cat>
            <c:strRef>
              <c:f>'بهداشت روان'!$C$62:$H$62</c:f>
              <c:strCache>
                <c:ptCount val="6"/>
                <c:pt idx="0">
                  <c:v>برنامه ریزی عملیاتی</c:v>
                </c:pt>
                <c:pt idx="1">
                  <c:v>دستورالعمل ها</c:v>
                </c:pt>
                <c:pt idx="2">
                  <c:v>آمار</c:v>
                </c:pt>
                <c:pt idx="3">
                  <c:v>نمودارها و اطلاعات جمعیتی</c:v>
                </c:pt>
                <c:pt idx="4">
                  <c:v>پایش</c:v>
                </c:pt>
                <c:pt idx="5">
                  <c:v>هماهنگی های اداری</c:v>
                </c:pt>
              </c:strCache>
            </c:strRef>
          </c:cat>
          <c:val>
            <c:numRef>
              <c:f>'بهداشت روان'!$C$64:$H$64</c:f>
              <c:numCache>
                <c:formatCode>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16.666666666666664</c:v>
                </c:pt>
                <c:pt idx="5">
                  <c:v>100</c:v>
                </c:pt>
              </c:numCache>
            </c:numRef>
          </c:val>
        </c:ser>
        <c:ser>
          <c:idx val="2"/>
          <c:order val="2"/>
          <c:tx>
            <c:strRef>
              <c:f>'بهداشت روان'!$B$65</c:f>
              <c:strCache>
                <c:ptCount val="1"/>
                <c:pt idx="0">
                  <c:v>ثلاث باباجانی</c:v>
                </c:pt>
              </c:strCache>
            </c:strRef>
          </c:tx>
          <c:marker>
            <c:symbol val="none"/>
          </c:marker>
          <c:cat>
            <c:strRef>
              <c:f>'بهداشت روان'!$C$62:$H$62</c:f>
              <c:strCache>
                <c:ptCount val="6"/>
                <c:pt idx="0">
                  <c:v>برنامه ریزی عملیاتی</c:v>
                </c:pt>
                <c:pt idx="1">
                  <c:v>دستورالعمل ها</c:v>
                </c:pt>
                <c:pt idx="2">
                  <c:v>آمار</c:v>
                </c:pt>
                <c:pt idx="3">
                  <c:v>نمودارها و اطلاعات جمعیتی</c:v>
                </c:pt>
                <c:pt idx="4">
                  <c:v>پایش</c:v>
                </c:pt>
                <c:pt idx="5">
                  <c:v>هماهنگی های اداری</c:v>
                </c:pt>
              </c:strCache>
            </c:strRef>
          </c:cat>
          <c:val>
            <c:numRef>
              <c:f>'بهداشت روان'!$C$65:$H$65</c:f>
              <c:numCache>
                <c:formatCode>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66.666666666666657</c:v>
                </c:pt>
                <c:pt idx="4">
                  <c:v>83.333333333333286</c:v>
                </c:pt>
                <c:pt idx="5">
                  <c:v>100</c:v>
                </c:pt>
              </c:numCache>
            </c:numRef>
          </c:val>
        </c:ser>
        <c:ser>
          <c:idx val="3"/>
          <c:order val="3"/>
          <c:tx>
            <c:strRef>
              <c:f>'بهداشت روان'!$B$66</c:f>
              <c:strCache>
                <c:ptCount val="1"/>
                <c:pt idx="0">
                  <c:v>جوانرود</c:v>
                </c:pt>
              </c:strCache>
            </c:strRef>
          </c:tx>
          <c:marker>
            <c:symbol val="none"/>
          </c:marker>
          <c:cat>
            <c:strRef>
              <c:f>'بهداشت روان'!$C$62:$H$62</c:f>
              <c:strCache>
                <c:ptCount val="6"/>
                <c:pt idx="0">
                  <c:v>برنامه ریزی عملیاتی</c:v>
                </c:pt>
                <c:pt idx="1">
                  <c:v>دستورالعمل ها</c:v>
                </c:pt>
                <c:pt idx="2">
                  <c:v>آمار</c:v>
                </c:pt>
                <c:pt idx="3">
                  <c:v>نمودارها و اطلاعات جمعیتی</c:v>
                </c:pt>
                <c:pt idx="4">
                  <c:v>پایش</c:v>
                </c:pt>
                <c:pt idx="5">
                  <c:v>هماهنگی های اداری</c:v>
                </c:pt>
              </c:strCache>
            </c:strRef>
          </c:cat>
          <c:val>
            <c:numRef>
              <c:f>'بهداشت روان'!$C$66:$H$66</c:f>
              <c:numCache>
                <c:formatCode>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66.666666666666657</c:v>
                </c:pt>
                <c:pt idx="4">
                  <c:v>83.333333333333286</c:v>
                </c:pt>
                <c:pt idx="5">
                  <c:v>100</c:v>
                </c:pt>
              </c:numCache>
            </c:numRef>
          </c:val>
        </c:ser>
        <c:ser>
          <c:idx val="4"/>
          <c:order val="4"/>
          <c:tx>
            <c:strRef>
              <c:f>'بهداشت روان'!$B$67</c:f>
              <c:strCache>
                <c:ptCount val="1"/>
                <c:pt idx="0">
                  <c:v>دالاهو</c:v>
                </c:pt>
              </c:strCache>
            </c:strRef>
          </c:tx>
          <c:marker>
            <c:symbol val="none"/>
          </c:marker>
          <c:cat>
            <c:strRef>
              <c:f>'بهداشت روان'!$C$62:$H$62</c:f>
              <c:strCache>
                <c:ptCount val="6"/>
                <c:pt idx="0">
                  <c:v>برنامه ریزی عملیاتی</c:v>
                </c:pt>
                <c:pt idx="1">
                  <c:v>دستورالعمل ها</c:v>
                </c:pt>
                <c:pt idx="2">
                  <c:v>آمار</c:v>
                </c:pt>
                <c:pt idx="3">
                  <c:v>نمودارها و اطلاعات جمعیتی</c:v>
                </c:pt>
                <c:pt idx="4">
                  <c:v>پایش</c:v>
                </c:pt>
                <c:pt idx="5">
                  <c:v>هماهنگی های اداری</c:v>
                </c:pt>
              </c:strCache>
            </c:strRef>
          </c:cat>
          <c:val>
            <c:numRef>
              <c:f>'بهداشت روان'!$C$67:$H$67</c:f>
              <c:numCache>
                <c:formatCode>0</c:formatCode>
                <c:ptCount val="6"/>
                <c:pt idx="0">
                  <c:v>90</c:v>
                </c:pt>
                <c:pt idx="1">
                  <c:v>100</c:v>
                </c:pt>
                <c:pt idx="2">
                  <c:v>100</c:v>
                </c:pt>
                <c:pt idx="3">
                  <c:v>66.666666666666657</c:v>
                </c:pt>
                <c:pt idx="4">
                  <c:v>83.333333333333286</c:v>
                </c:pt>
                <c:pt idx="5">
                  <c:v>100</c:v>
                </c:pt>
              </c:numCache>
            </c:numRef>
          </c:val>
        </c:ser>
        <c:ser>
          <c:idx val="5"/>
          <c:order val="5"/>
          <c:tx>
            <c:strRef>
              <c:f>'بهداشت روان'!$B$68</c:f>
              <c:strCache>
                <c:ptCount val="1"/>
                <c:pt idx="0">
                  <c:v>روانسر</c:v>
                </c:pt>
              </c:strCache>
            </c:strRef>
          </c:tx>
          <c:marker>
            <c:symbol val="none"/>
          </c:marker>
          <c:cat>
            <c:strRef>
              <c:f>'بهداشت روان'!$C$62:$H$62</c:f>
              <c:strCache>
                <c:ptCount val="6"/>
                <c:pt idx="0">
                  <c:v>برنامه ریزی عملیاتی</c:v>
                </c:pt>
                <c:pt idx="1">
                  <c:v>دستورالعمل ها</c:v>
                </c:pt>
                <c:pt idx="2">
                  <c:v>آمار</c:v>
                </c:pt>
                <c:pt idx="3">
                  <c:v>نمودارها و اطلاعات جمعیتی</c:v>
                </c:pt>
                <c:pt idx="4">
                  <c:v>پایش</c:v>
                </c:pt>
                <c:pt idx="5">
                  <c:v>هماهنگی های اداری</c:v>
                </c:pt>
              </c:strCache>
            </c:strRef>
          </c:cat>
          <c:val>
            <c:numRef>
              <c:f>'بهداشت روان'!$C$68:$H$68</c:f>
              <c:numCache>
                <c:formatCode>0</c:formatCode>
                <c:ptCount val="6"/>
                <c:pt idx="0">
                  <c:v>90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83.333333333333286</c:v>
                </c:pt>
                <c:pt idx="5">
                  <c:v>100</c:v>
                </c:pt>
              </c:numCache>
            </c:numRef>
          </c:val>
        </c:ser>
        <c:ser>
          <c:idx val="6"/>
          <c:order val="6"/>
          <c:tx>
            <c:strRef>
              <c:f>'بهداشت روان'!$B$69</c:f>
              <c:strCache>
                <c:ptCount val="1"/>
                <c:pt idx="0">
                  <c:v>سرپل ذهاب</c:v>
                </c:pt>
              </c:strCache>
            </c:strRef>
          </c:tx>
          <c:marker>
            <c:symbol val="none"/>
          </c:marker>
          <c:cat>
            <c:strRef>
              <c:f>'بهداشت روان'!$C$62:$H$62</c:f>
              <c:strCache>
                <c:ptCount val="6"/>
                <c:pt idx="0">
                  <c:v>برنامه ریزی عملیاتی</c:v>
                </c:pt>
                <c:pt idx="1">
                  <c:v>دستورالعمل ها</c:v>
                </c:pt>
                <c:pt idx="2">
                  <c:v>آمار</c:v>
                </c:pt>
                <c:pt idx="3">
                  <c:v>نمودارها و اطلاعات جمعیتی</c:v>
                </c:pt>
                <c:pt idx="4">
                  <c:v>پایش</c:v>
                </c:pt>
                <c:pt idx="5">
                  <c:v>هماهنگی های اداری</c:v>
                </c:pt>
              </c:strCache>
            </c:strRef>
          </c:cat>
          <c:val>
            <c:numRef>
              <c:f>'بهداشت روان'!$C$69:$H$69</c:f>
              <c:numCache>
                <c:formatCode>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83.333333333333286</c:v>
                </c:pt>
                <c:pt idx="5">
                  <c:v>100</c:v>
                </c:pt>
              </c:numCache>
            </c:numRef>
          </c:val>
        </c:ser>
        <c:ser>
          <c:idx val="7"/>
          <c:order val="7"/>
          <c:tx>
            <c:strRef>
              <c:f>'بهداشت روان'!$B$70</c:f>
              <c:strCache>
                <c:ptCount val="1"/>
                <c:pt idx="0">
                  <c:v>سنقر</c:v>
                </c:pt>
              </c:strCache>
            </c:strRef>
          </c:tx>
          <c:marker>
            <c:symbol val="none"/>
          </c:marker>
          <c:cat>
            <c:strRef>
              <c:f>'بهداشت روان'!$C$62:$H$62</c:f>
              <c:strCache>
                <c:ptCount val="6"/>
                <c:pt idx="0">
                  <c:v>برنامه ریزی عملیاتی</c:v>
                </c:pt>
                <c:pt idx="1">
                  <c:v>دستورالعمل ها</c:v>
                </c:pt>
                <c:pt idx="2">
                  <c:v>آمار</c:v>
                </c:pt>
                <c:pt idx="3">
                  <c:v>نمودارها و اطلاعات جمعیتی</c:v>
                </c:pt>
                <c:pt idx="4">
                  <c:v>پایش</c:v>
                </c:pt>
                <c:pt idx="5">
                  <c:v>هماهنگی های اداری</c:v>
                </c:pt>
              </c:strCache>
            </c:strRef>
          </c:cat>
          <c:val>
            <c:numRef>
              <c:f>'بهداشت روان'!$C$70:$H$70</c:f>
              <c:numCache>
                <c:formatCode>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66.666666666666657</c:v>
                </c:pt>
                <c:pt idx="5">
                  <c:v>100</c:v>
                </c:pt>
              </c:numCache>
            </c:numRef>
          </c:val>
        </c:ser>
        <c:ser>
          <c:idx val="8"/>
          <c:order val="8"/>
          <c:tx>
            <c:strRef>
              <c:f>'بهداشت روان'!$B$71</c:f>
              <c:strCache>
                <c:ptCount val="1"/>
                <c:pt idx="0">
                  <c:v>صحنه</c:v>
                </c:pt>
              </c:strCache>
            </c:strRef>
          </c:tx>
          <c:marker>
            <c:symbol val="none"/>
          </c:marker>
          <c:cat>
            <c:strRef>
              <c:f>'بهداشت روان'!$C$62:$H$62</c:f>
              <c:strCache>
                <c:ptCount val="6"/>
                <c:pt idx="0">
                  <c:v>برنامه ریزی عملیاتی</c:v>
                </c:pt>
                <c:pt idx="1">
                  <c:v>دستورالعمل ها</c:v>
                </c:pt>
                <c:pt idx="2">
                  <c:v>آمار</c:v>
                </c:pt>
                <c:pt idx="3">
                  <c:v>نمودارها و اطلاعات جمعیتی</c:v>
                </c:pt>
                <c:pt idx="4">
                  <c:v>پایش</c:v>
                </c:pt>
                <c:pt idx="5">
                  <c:v>هماهنگی های اداری</c:v>
                </c:pt>
              </c:strCache>
            </c:strRef>
          </c:cat>
          <c:val>
            <c:numRef>
              <c:f>'بهداشت روان'!$C$71:$H$71</c:f>
              <c:numCache>
                <c:formatCode>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83.333333333333286</c:v>
                </c:pt>
                <c:pt idx="5">
                  <c:v>100</c:v>
                </c:pt>
              </c:numCache>
            </c:numRef>
          </c:val>
        </c:ser>
        <c:ser>
          <c:idx val="9"/>
          <c:order val="9"/>
          <c:tx>
            <c:strRef>
              <c:f>'بهداشت روان'!$B$72</c:f>
              <c:strCache>
                <c:ptCount val="1"/>
                <c:pt idx="0">
                  <c:v>قصرشيرين</c:v>
                </c:pt>
              </c:strCache>
            </c:strRef>
          </c:tx>
          <c:marker>
            <c:symbol val="none"/>
          </c:marker>
          <c:cat>
            <c:strRef>
              <c:f>'بهداشت روان'!$C$62:$H$62</c:f>
              <c:strCache>
                <c:ptCount val="6"/>
                <c:pt idx="0">
                  <c:v>برنامه ریزی عملیاتی</c:v>
                </c:pt>
                <c:pt idx="1">
                  <c:v>دستورالعمل ها</c:v>
                </c:pt>
                <c:pt idx="2">
                  <c:v>آمار</c:v>
                </c:pt>
                <c:pt idx="3">
                  <c:v>نمودارها و اطلاعات جمعیتی</c:v>
                </c:pt>
                <c:pt idx="4">
                  <c:v>پایش</c:v>
                </c:pt>
                <c:pt idx="5">
                  <c:v>هماهنگی های اداری</c:v>
                </c:pt>
              </c:strCache>
            </c:strRef>
          </c:cat>
          <c:val>
            <c:numRef>
              <c:f>'بهداشت روان'!$C$72:$H$72</c:f>
              <c:numCache>
                <c:formatCode>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66.666666666666657</c:v>
                </c:pt>
                <c:pt idx="4">
                  <c:v>83.333333333333286</c:v>
                </c:pt>
                <c:pt idx="5">
                  <c:v>100</c:v>
                </c:pt>
              </c:numCache>
            </c:numRef>
          </c:val>
        </c:ser>
        <c:ser>
          <c:idx val="10"/>
          <c:order val="10"/>
          <c:tx>
            <c:strRef>
              <c:f>'بهداشت روان'!$B$73</c:f>
              <c:strCache>
                <c:ptCount val="1"/>
                <c:pt idx="0">
                  <c:v>كرمانشاه</c:v>
                </c:pt>
              </c:strCache>
            </c:strRef>
          </c:tx>
          <c:marker>
            <c:symbol val="none"/>
          </c:marker>
          <c:cat>
            <c:strRef>
              <c:f>'بهداشت روان'!$C$62:$H$62</c:f>
              <c:strCache>
                <c:ptCount val="6"/>
                <c:pt idx="0">
                  <c:v>برنامه ریزی عملیاتی</c:v>
                </c:pt>
                <c:pt idx="1">
                  <c:v>دستورالعمل ها</c:v>
                </c:pt>
                <c:pt idx="2">
                  <c:v>آمار</c:v>
                </c:pt>
                <c:pt idx="3">
                  <c:v>نمودارها و اطلاعات جمعیتی</c:v>
                </c:pt>
                <c:pt idx="4">
                  <c:v>پایش</c:v>
                </c:pt>
                <c:pt idx="5">
                  <c:v>هماهنگی های اداری</c:v>
                </c:pt>
              </c:strCache>
            </c:strRef>
          </c:cat>
          <c:val>
            <c:numRef>
              <c:f>'بهداشت روان'!$C$73:$H$73</c:f>
              <c:numCache>
                <c:formatCode>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66.666666666666657</c:v>
                </c:pt>
                <c:pt idx="4">
                  <c:v>83.333333333333286</c:v>
                </c:pt>
                <c:pt idx="5">
                  <c:v>100</c:v>
                </c:pt>
              </c:numCache>
            </c:numRef>
          </c:val>
        </c:ser>
        <c:ser>
          <c:idx val="11"/>
          <c:order val="11"/>
          <c:tx>
            <c:strRef>
              <c:f>'بهداشت روان'!$B$74</c:f>
              <c:strCache>
                <c:ptCount val="1"/>
                <c:pt idx="0">
                  <c:v>كنگاور</c:v>
                </c:pt>
              </c:strCache>
            </c:strRef>
          </c:tx>
          <c:marker>
            <c:symbol val="none"/>
          </c:marker>
          <c:cat>
            <c:strRef>
              <c:f>'بهداشت روان'!$C$62:$H$62</c:f>
              <c:strCache>
                <c:ptCount val="6"/>
                <c:pt idx="0">
                  <c:v>برنامه ریزی عملیاتی</c:v>
                </c:pt>
                <c:pt idx="1">
                  <c:v>دستورالعمل ها</c:v>
                </c:pt>
                <c:pt idx="2">
                  <c:v>آمار</c:v>
                </c:pt>
                <c:pt idx="3">
                  <c:v>نمودارها و اطلاعات جمعیتی</c:v>
                </c:pt>
                <c:pt idx="4">
                  <c:v>پایش</c:v>
                </c:pt>
                <c:pt idx="5">
                  <c:v>هماهنگی های اداری</c:v>
                </c:pt>
              </c:strCache>
            </c:strRef>
          </c:cat>
          <c:val>
            <c:numRef>
              <c:f>'بهداشت روان'!$C$74:$H$74</c:f>
              <c:numCache>
                <c:formatCode>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33.333333333333329</c:v>
                </c:pt>
                <c:pt idx="4">
                  <c:v>83.333333333333286</c:v>
                </c:pt>
                <c:pt idx="5">
                  <c:v>100</c:v>
                </c:pt>
              </c:numCache>
            </c:numRef>
          </c:val>
        </c:ser>
        <c:ser>
          <c:idx val="12"/>
          <c:order val="12"/>
          <c:tx>
            <c:strRef>
              <c:f>'بهداشت روان'!$B$75</c:f>
              <c:strCache>
                <c:ptCount val="1"/>
                <c:pt idx="0">
                  <c:v>گيلانغرب</c:v>
                </c:pt>
              </c:strCache>
            </c:strRef>
          </c:tx>
          <c:marker>
            <c:symbol val="none"/>
          </c:marker>
          <c:cat>
            <c:strRef>
              <c:f>'بهداشت روان'!$C$62:$H$62</c:f>
              <c:strCache>
                <c:ptCount val="6"/>
                <c:pt idx="0">
                  <c:v>برنامه ریزی عملیاتی</c:v>
                </c:pt>
                <c:pt idx="1">
                  <c:v>دستورالعمل ها</c:v>
                </c:pt>
                <c:pt idx="2">
                  <c:v>آمار</c:v>
                </c:pt>
                <c:pt idx="3">
                  <c:v>نمودارها و اطلاعات جمعیتی</c:v>
                </c:pt>
                <c:pt idx="4">
                  <c:v>پایش</c:v>
                </c:pt>
                <c:pt idx="5">
                  <c:v>هماهنگی های اداری</c:v>
                </c:pt>
              </c:strCache>
            </c:strRef>
          </c:cat>
          <c:val>
            <c:numRef>
              <c:f>'بهداشت روان'!$C$75:$H$75</c:f>
              <c:numCache>
                <c:formatCode>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66.666666666666657</c:v>
                </c:pt>
                <c:pt idx="4">
                  <c:v>83.333333333333286</c:v>
                </c:pt>
                <c:pt idx="5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'بهداشت روان'!$B$76</c:f>
              <c:strCache>
                <c:ptCount val="1"/>
                <c:pt idx="0">
                  <c:v>هرسين</c:v>
                </c:pt>
              </c:strCache>
            </c:strRef>
          </c:tx>
          <c:marker>
            <c:symbol val="none"/>
          </c:marker>
          <c:cat>
            <c:strRef>
              <c:f>'بهداشت روان'!$C$62:$H$62</c:f>
              <c:strCache>
                <c:ptCount val="6"/>
                <c:pt idx="0">
                  <c:v>برنامه ریزی عملیاتی</c:v>
                </c:pt>
                <c:pt idx="1">
                  <c:v>دستورالعمل ها</c:v>
                </c:pt>
                <c:pt idx="2">
                  <c:v>آمار</c:v>
                </c:pt>
                <c:pt idx="3">
                  <c:v>نمودارها و اطلاعات جمعیتی</c:v>
                </c:pt>
                <c:pt idx="4">
                  <c:v>پایش</c:v>
                </c:pt>
                <c:pt idx="5">
                  <c:v>هماهنگی های اداری</c:v>
                </c:pt>
              </c:strCache>
            </c:strRef>
          </c:cat>
          <c:val>
            <c:numRef>
              <c:f>'بهداشت روان'!$C$76:$H$76</c:f>
              <c:numCache>
                <c:formatCode>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66.666666666666657</c:v>
                </c:pt>
                <c:pt idx="4">
                  <c:v>83.333333333333286</c:v>
                </c:pt>
                <c:pt idx="5">
                  <c:v>100</c:v>
                </c:pt>
              </c:numCache>
            </c:numRef>
          </c:val>
        </c:ser>
        <c:marker val="1"/>
        <c:axId val="201358720"/>
        <c:axId val="201372800"/>
      </c:lineChart>
      <c:catAx>
        <c:axId val="201358720"/>
        <c:scaling>
          <c:orientation val="maxMin"/>
        </c:scaling>
        <c:axPos val="b"/>
        <c:tickLblPos val="nextTo"/>
        <c:txPr>
          <a:bodyPr/>
          <a:lstStyle/>
          <a:p>
            <a:pPr>
              <a:defRPr sz="1100"/>
            </a:pPr>
            <a:endParaRPr lang="fa-IR"/>
          </a:p>
        </c:txPr>
        <c:crossAx val="201372800"/>
        <c:crosses val="autoZero"/>
        <c:auto val="1"/>
        <c:lblAlgn val="ctr"/>
        <c:lblOffset val="100"/>
      </c:catAx>
      <c:valAx>
        <c:axId val="201372800"/>
        <c:scaling>
          <c:orientation val="minMax"/>
        </c:scaling>
        <c:axPos val="r"/>
        <c:majorGridlines/>
        <c:numFmt formatCode="0" sourceLinked="1"/>
        <c:tickLblPos val="nextTo"/>
        <c:crossAx val="201358720"/>
        <c:crosses val="autoZero"/>
        <c:crossBetween val="between"/>
      </c:valAx>
    </c:plotArea>
    <c:legend>
      <c:legendPos val="l"/>
      <c:txPr>
        <a:bodyPr/>
        <a:lstStyle/>
        <a:p>
          <a:pPr>
            <a:defRPr sz="1100"/>
          </a:pPr>
          <a:endParaRPr lang="fa-IR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title>
      <c:tx>
        <c:rich>
          <a:bodyPr/>
          <a:lstStyle/>
          <a:p>
            <a:pPr>
              <a:defRPr/>
            </a:pPr>
            <a:r>
              <a:rPr lang="fa-IR"/>
              <a:t>نمودار</a:t>
            </a:r>
            <a:r>
              <a:rPr lang="fa-IR" baseline="0"/>
              <a:t> دهان و دندان </a:t>
            </a:r>
            <a:endParaRPr lang="en-US"/>
          </a:p>
        </c:rich>
      </c:tx>
      <c:overlay val="1"/>
    </c:title>
    <c:plotArea>
      <c:layout>
        <c:manualLayout>
          <c:layoutTarget val="inner"/>
          <c:xMode val="edge"/>
          <c:yMode val="edge"/>
          <c:x val="0.27936111111111112"/>
          <c:y val="3.2882035578886012E-2"/>
          <c:w val="0.62326159230096234"/>
          <c:h val="0.7482483960338300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قصرشیرین 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اطلاعات جمعیتی </c:v>
                </c:pt>
                <c:pt idx="1">
                  <c:v>فضای فیزیکی </c:v>
                </c:pt>
                <c:pt idx="2">
                  <c:v>تجهیزات </c:v>
                </c:pt>
                <c:pt idx="3">
                  <c:v>وارنیش فلوراید </c:v>
                </c:pt>
                <c:pt idx="4">
                  <c:v>فیشور سیلانت 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روانسر 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اطلاعات جمعیتی </c:v>
                </c:pt>
                <c:pt idx="1">
                  <c:v>فضای فیزیکی </c:v>
                </c:pt>
                <c:pt idx="2">
                  <c:v>تجهیزات </c:v>
                </c:pt>
                <c:pt idx="3">
                  <c:v>وارنیش فلوراید </c:v>
                </c:pt>
                <c:pt idx="4">
                  <c:v>فیشور سیلانت 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  <c:pt idx="4">
                  <c:v>70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دالاهو 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اطلاعات جمعیتی </c:v>
                </c:pt>
                <c:pt idx="1">
                  <c:v>فضای فیزیکی </c:v>
                </c:pt>
                <c:pt idx="2">
                  <c:v>تجهیزات </c:v>
                </c:pt>
                <c:pt idx="3">
                  <c:v>وارنیش فلوراید </c:v>
                </c:pt>
                <c:pt idx="4">
                  <c:v>فیشور سیلانت 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97</c:v>
                </c:pt>
                <c:pt idx="3">
                  <c:v>50</c:v>
                </c:pt>
                <c:pt idx="4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کرمانشاه 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اطلاعات جمعیتی </c:v>
                </c:pt>
                <c:pt idx="1">
                  <c:v>فضای فیزیکی </c:v>
                </c:pt>
                <c:pt idx="2">
                  <c:v>تجهیزات </c:v>
                </c:pt>
                <c:pt idx="3">
                  <c:v>وارنیش فلوراید </c:v>
                </c:pt>
                <c:pt idx="4">
                  <c:v>فیشور سیلانت 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30</c:v>
                </c:pt>
                <c:pt idx="4">
                  <c:v>20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پاوه 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اطلاعات جمعیتی </c:v>
                </c:pt>
                <c:pt idx="1">
                  <c:v>فضای فیزیکی </c:v>
                </c:pt>
                <c:pt idx="2">
                  <c:v>تجهیزات </c:v>
                </c:pt>
                <c:pt idx="3">
                  <c:v>وارنیش فلوراید </c:v>
                </c:pt>
                <c:pt idx="4">
                  <c:v>فیشور سیلانت 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100</c:v>
                </c:pt>
                <c:pt idx="1">
                  <c:v>80</c:v>
                </c:pt>
                <c:pt idx="2">
                  <c:v>80</c:v>
                </c:pt>
                <c:pt idx="3">
                  <c:v>55</c:v>
                </c:pt>
                <c:pt idx="4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اسلام آباد غرب 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اطلاعات جمعیتی </c:v>
                </c:pt>
                <c:pt idx="1">
                  <c:v>فضای فیزیکی </c:v>
                </c:pt>
                <c:pt idx="2">
                  <c:v>تجهیزات </c:v>
                </c:pt>
                <c:pt idx="3">
                  <c:v>وارنیش فلوراید </c:v>
                </c:pt>
                <c:pt idx="4">
                  <c:v>فیشور سیلانت 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سنقر 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اطلاعات جمعیتی </c:v>
                </c:pt>
                <c:pt idx="1">
                  <c:v>فضای فیزیکی </c:v>
                </c:pt>
                <c:pt idx="2">
                  <c:v>تجهیزات </c:v>
                </c:pt>
                <c:pt idx="3">
                  <c:v>وارنیش فلوراید </c:v>
                </c:pt>
                <c:pt idx="4">
                  <c:v>فیشور سیلانت 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95</c:v>
                </c:pt>
                <c:pt idx="3">
                  <c:v>20</c:v>
                </c:pt>
                <c:pt idx="4">
                  <c:v>5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سرپل ذهاب 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اطلاعات جمعیتی </c:v>
                </c:pt>
                <c:pt idx="1">
                  <c:v>فضای فیزیکی </c:v>
                </c:pt>
                <c:pt idx="2">
                  <c:v>تجهیزات </c:v>
                </c:pt>
                <c:pt idx="3">
                  <c:v>وارنیش فلوراید </c:v>
                </c:pt>
                <c:pt idx="4">
                  <c:v>فیشور سیلانت </c:v>
                </c:pt>
              </c:strCache>
            </c:strRef>
          </c:cat>
          <c:val>
            <c:numRef>
              <c:f>Sheet1!$B$9:$F$9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90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جوانرود 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اطلاعات جمعیتی </c:v>
                </c:pt>
                <c:pt idx="1">
                  <c:v>فضای فیزیکی </c:v>
                </c:pt>
                <c:pt idx="2">
                  <c:v>تجهیزات </c:v>
                </c:pt>
                <c:pt idx="3">
                  <c:v>وارنیش فلوراید </c:v>
                </c:pt>
                <c:pt idx="4">
                  <c:v>فیشور سیلانت 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80</c:v>
                </c:pt>
                <c:pt idx="1">
                  <c:v>100</c:v>
                </c:pt>
                <c:pt idx="2">
                  <c:v>100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گیلانغرب 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اطلاعات جمعیتی </c:v>
                </c:pt>
                <c:pt idx="1">
                  <c:v>فضای فیزیکی </c:v>
                </c:pt>
                <c:pt idx="2">
                  <c:v>تجهیزات </c:v>
                </c:pt>
                <c:pt idx="3">
                  <c:v>وارنیش فلوراید </c:v>
                </c:pt>
                <c:pt idx="4">
                  <c:v>فیشور سیلانت </c:v>
                </c:pt>
              </c:strCache>
            </c:strRef>
          </c:cat>
          <c:val>
            <c:numRef>
              <c:f>Sheet1!$B$11:$F$11</c:f>
              <c:numCache>
                <c:formatCode>General</c:formatCode>
                <c:ptCount val="5"/>
                <c:pt idx="0">
                  <c:v>100</c:v>
                </c:pt>
                <c:pt idx="1">
                  <c:v>99</c:v>
                </c:pt>
                <c:pt idx="2">
                  <c:v>90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هرسین 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اطلاعات جمعیتی </c:v>
                </c:pt>
                <c:pt idx="1">
                  <c:v>فضای فیزیکی </c:v>
                </c:pt>
                <c:pt idx="2">
                  <c:v>تجهیزات </c:v>
                </c:pt>
                <c:pt idx="3">
                  <c:v>وارنیش فلوراید </c:v>
                </c:pt>
                <c:pt idx="4">
                  <c:v>فیشور سیلانت </c:v>
                </c:pt>
              </c:strCache>
            </c:strRef>
          </c:cat>
          <c:val>
            <c:numRef>
              <c:f>Sheet1!$B$12:$F$12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ثلاث 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اطلاعات جمعیتی </c:v>
                </c:pt>
                <c:pt idx="1">
                  <c:v>فضای فیزیکی </c:v>
                </c:pt>
                <c:pt idx="2">
                  <c:v>تجهیزات </c:v>
                </c:pt>
                <c:pt idx="3">
                  <c:v>وارنیش فلوراید </c:v>
                </c:pt>
                <c:pt idx="4">
                  <c:v>فیشور سیلانت </c:v>
                </c:pt>
              </c:strCache>
            </c:strRef>
          </c:cat>
          <c:val>
            <c:numRef>
              <c:f>Sheet1!$B$13:$F$13</c:f>
              <c:numCache>
                <c:formatCode>General</c:formatCode>
                <c:ptCount val="5"/>
                <c:pt idx="0">
                  <c:v>100</c:v>
                </c:pt>
                <c:pt idx="1">
                  <c:v>97</c:v>
                </c:pt>
                <c:pt idx="2">
                  <c:v>99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کنگاور 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اطلاعات جمعیتی </c:v>
                </c:pt>
                <c:pt idx="1">
                  <c:v>فضای فیزیکی </c:v>
                </c:pt>
                <c:pt idx="2">
                  <c:v>تجهیزات </c:v>
                </c:pt>
                <c:pt idx="3">
                  <c:v>وارنیش فلوراید </c:v>
                </c:pt>
                <c:pt idx="4">
                  <c:v>فیشور سیلانت 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  <c:pt idx="0">
                  <c:v>100</c:v>
                </c:pt>
                <c:pt idx="1">
                  <c:v>90</c:v>
                </c:pt>
                <c:pt idx="2">
                  <c:v>50</c:v>
                </c:pt>
                <c:pt idx="3">
                  <c:v>38</c:v>
                </c:pt>
                <c:pt idx="4">
                  <c:v>1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صحنه 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اطلاعات جمعیتی </c:v>
                </c:pt>
                <c:pt idx="1">
                  <c:v>فضای فیزیکی </c:v>
                </c:pt>
                <c:pt idx="2">
                  <c:v>تجهیزات </c:v>
                </c:pt>
                <c:pt idx="3">
                  <c:v>وارنیش فلوراید </c:v>
                </c:pt>
                <c:pt idx="4">
                  <c:v>فیشور سیلانت </c:v>
                </c:pt>
              </c:strCache>
            </c:strRef>
          </c:cat>
          <c:val>
            <c:numRef>
              <c:f>Sheet1!$B$15:$F$15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80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</c:ser>
        <c:marker val="1"/>
        <c:axId val="201433472"/>
        <c:axId val="201435008"/>
      </c:lineChart>
      <c:catAx>
        <c:axId val="201433472"/>
        <c:scaling>
          <c:orientation val="maxMin"/>
        </c:scaling>
        <c:axPos val="b"/>
        <c:tickLblPos val="nextTo"/>
        <c:crossAx val="201435008"/>
        <c:crosses val="autoZero"/>
        <c:auto val="1"/>
        <c:lblAlgn val="ctr"/>
        <c:lblOffset val="100"/>
      </c:catAx>
      <c:valAx>
        <c:axId val="201435008"/>
        <c:scaling>
          <c:orientation val="minMax"/>
        </c:scaling>
        <c:axPos val="r"/>
        <c:majorGridlines/>
        <c:numFmt formatCode="General" sourceLinked="1"/>
        <c:tickLblPos val="nextTo"/>
        <c:crossAx val="201433472"/>
        <c:crosses val="autoZero"/>
        <c:crossBetween val="between"/>
      </c:valAx>
    </c:plotArea>
    <c:legend>
      <c:legendPos val="l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style val="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fa-IR" sz="1800" b="1" i="0" u="none" strike="noStrike" baseline="0" dirty="0" smtClean="0"/>
              <a:t>نمودار نتایج پایش شهرستانهای تابعه استان کرمانشاه فروردین ماه 1394</a:t>
            </a:r>
            <a:endParaRPr lang="en-US" dirty="0"/>
          </a:p>
        </c:rich>
      </c:tx>
      <c:layout/>
      <c:overlay val="1"/>
    </c:title>
    <c:view3D>
      <c:rotY val="340"/>
      <c:rAngAx val="1"/>
    </c:view3D>
    <c:plotArea>
      <c:layout/>
      <c:bar3D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/>
                </a:pPr>
                <a:endParaRPr lang="fa-I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'[جدول نتایج نهایی پایش شبکه ها فروردین  ماه.xlsx]Sheet2'!$Q$16:$Q$29</c:f>
              <c:strCache>
                <c:ptCount val="14"/>
                <c:pt idx="0">
                  <c:v>اسلام آباد غرب</c:v>
                </c:pt>
                <c:pt idx="1">
                  <c:v>کرمانشاه</c:v>
                </c:pt>
                <c:pt idx="2">
                  <c:v>قصرشیرین</c:v>
                </c:pt>
                <c:pt idx="3">
                  <c:v>جوانرود</c:v>
                </c:pt>
                <c:pt idx="4">
                  <c:v>سرپل ذهاب</c:v>
                </c:pt>
                <c:pt idx="5">
                  <c:v>گیلانغرب</c:v>
                </c:pt>
                <c:pt idx="6">
                  <c:v>صحنه</c:v>
                </c:pt>
                <c:pt idx="7">
                  <c:v>هرسین</c:v>
                </c:pt>
                <c:pt idx="8">
                  <c:v>روانسر</c:v>
                </c:pt>
                <c:pt idx="9">
                  <c:v>پاوه</c:v>
                </c:pt>
                <c:pt idx="10">
                  <c:v>کنگاور</c:v>
                </c:pt>
                <c:pt idx="11">
                  <c:v>دالاهو</c:v>
                </c:pt>
                <c:pt idx="12">
                  <c:v>سنقر</c:v>
                </c:pt>
                <c:pt idx="13">
                  <c:v>ثلاث</c:v>
                </c:pt>
              </c:strCache>
            </c:strRef>
          </c:cat>
          <c:val>
            <c:numRef>
              <c:f>'[جدول نتایج نهایی پایش شبکه ها فروردین  ماه.xlsx]Sheet2'!$R$16:$R$29</c:f>
              <c:numCache>
                <c:formatCode>General</c:formatCode>
                <c:ptCount val="14"/>
                <c:pt idx="0">
                  <c:v>8481</c:v>
                </c:pt>
                <c:pt idx="1">
                  <c:v>8470</c:v>
                </c:pt>
                <c:pt idx="2">
                  <c:v>8311</c:v>
                </c:pt>
                <c:pt idx="3">
                  <c:v>8152</c:v>
                </c:pt>
                <c:pt idx="4">
                  <c:v>8146</c:v>
                </c:pt>
                <c:pt idx="5">
                  <c:v>8055</c:v>
                </c:pt>
                <c:pt idx="6">
                  <c:v>8017</c:v>
                </c:pt>
                <c:pt idx="7">
                  <c:v>7997</c:v>
                </c:pt>
                <c:pt idx="8">
                  <c:v>7977</c:v>
                </c:pt>
                <c:pt idx="9">
                  <c:v>7804</c:v>
                </c:pt>
                <c:pt idx="10">
                  <c:v>7790</c:v>
                </c:pt>
                <c:pt idx="11">
                  <c:v>7497</c:v>
                </c:pt>
                <c:pt idx="12">
                  <c:v>7465</c:v>
                </c:pt>
                <c:pt idx="13">
                  <c:v>7345</c:v>
                </c:pt>
              </c:numCache>
            </c:numRef>
          </c:val>
        </c:ser>
        <c:dLbls>
          <c:showVal val="1"/>
        </c:dLbls>
        <c:gapWidth val="75"/>
        <c:shape val="box"/>
        <c:axId val="97838976"/>
        <c:axId val="97840512"/>
        <c:axId val="0"/>
      </c:bar3DChart>
      <c:catAx>
        <c:axId val="97838976"/>
        <c:scaling>
          <c:orientation val="maxMin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97840512"/>
        <c:crosses val="autoZero"/>
        <c:auto val="1"/>
        <c:lblAlgn val="ctr"/>
        <c:lblOffset val="100"/>
      </c:catAx>
      <c:valAx>
        <c:axId val="97840512"/>
        <c:scaling>
          <c:orientation val="minMax"/>
        </c:scaling>
        <c:axPos val="r"/>
        <c:numFmt formatCode="General" sourceLinked="1"/>
        <c:majorTickMark val="none"/>
        <c:tickLblPos val="nextTo"/>
        <c:txPr>
          <a:bodyPr/>
          <a:lstStyle/>
          <a:p>
            <a:pPr>
              <a:defRPr lang="en-US" sz="1100" b="1"/>
            </a:pPr>
            <a:endParaRPr lang="fa-IR"/>
          </a:p>
        </c:txPr>
        <c:crossAx val="9783897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style val="28"/>
  <c:chart>
    <c:title>
      <c:tx>
        <c:rich>
          <a:bodyPr/>
          <a:lstStyle/>
          <a:p>
            <a:pPr>
              <a:defRPr lang="en-US"/>
            </a:pPr>
            <a:r>
              <a:rPr lang="fa-IR" dirty="0"/>
              <a:t>نمودار</a:t>
            </a:r>
            <a:r>
              <a:rPr lang="fa-IR" baseline="0" dirty="0"/>
              <a:t> اختلاف </a:t>
            </a:r>
            <a:r>
              <a:rPr lang="fa-IR" baseline="0" dirty="0" smtClean="0"/>
              <a:t>میانگین نتایج بدست آمده از  </a:t>
            </a:r>
            <a:r>
              <a:rPr lang="fa-IR" baseline="0" dirty="0"/>
              <a:t>پایش اول و دوم  </a:t>
            </a:r>
            <a:endParaRPr lang="en-US" dirty="0"/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/>
                </a:pPr>
                <a:endParaRPr lang="fa-I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Sheet3!$H$2:$H$15</c:f>
              <c:strCache>
                <c:ptCount val="14"/>
                <c:pt idx="0">
                  <c:v>هرسین</c:v>
                </c:pt>
                <c:pt idx="1">
                  <c:v>اسلام آباد غرب</c:v>
                </c:pt>
                <c:pt idx="2">
                  <c:v>کنگاور</c:v>
                </c:pt>
                <c:pt idx="3">
                  <c:v>قصرشیرین</c:v>
                </c:pt>
                <c:pt idx="4">
                  <c:v>سنقر</c:v>
                </c:pt>
                <c:pt idx="5">
                  <c:v>پاوه</c:v>
                </c:pt>
                <c:pt idx="6">
                  <c:v>ثلاث</c:v>
                </c:pt>
                <c:pt idx="7">
                  <c:v>صحنه</c:v>
                </c:pt>
                <c:pt idx="8">
                  <c:v>روانسر</c:v>
                </c:pt>
                <c:pt idx="9">
                  <c:v>سرپل ذهاب</c:v>
                </c:pt>
                <c:pt idx="10">
                  <c:v>جوانرود</c:v>
                </c:pt>
                <c:pt idx="11">
                  <c:v>کرمانشاه</c:v>
                </c:pt>
                <c:pt idx="12">
                  <c:v>گیلانغرب</c:v>
                </c:pt>
                <c:pt idx="13">
                  <c:v>دالاهو</c:v>
                </c:pt>
              </c:strCache>
            </c:strRef>
          </c:cat>
          <c:val>
            <c:numRef>
              <c:f>Sheet3!$I$2:$I$15</c:f>
              <c:numCache>
                <c:formatCode>General</c:formatCode>
                <c:ptCount val="14"/>
                <c:pt idx="0">
                  <c:v>12.6</c:v>
                </c:pt>
                <c:pt idx="1">
                  <c:v>10.5</c:v>
                </c:pt>
                <c:pt idx="2">
                  <c:v>10.200000000000001</c:v>
                </c:pt>
                <c:pt idx="3">
                  <c:v>8.2000000000000011</c:v>
                </c:pt>
                <c:pt idx="4">
                  <c:v>7.1</c:v>
                </c:pt>
                <c:pt idx="5">
                  <c:v>6.6</c:v>
                </c:pt>
                <c:pt idx="6">
                  <c:v>6.1</c:v>
                </c:pt>
                <c:pt idx="7">
                  <c:v>5.2</c:v>
                </c:pt>
                <c:pt idx="8">
                  <c:v>4.3</c:v>
                </c:pt>
                <c:pt idx="9">
                  <c:v>3.9</c:v>
                </c:pt>
                <c:pt idx="10">
                  <c:v>3.8</c:v>
                </c:pt>
                <c:pt idx="11">
                  <c:v>1.5</c:v>
                </c:pt>
                <c:pt idx="12">
                  <c:v>1.3</c:v>
                </c:pt>
                <c:pt idx="13">
                  <c:v>-3.9</c:v>
                </c:pt>
              </c:numCache>
            </c:numRef>
          </c:val>
        </c:ser>
        <c:axId val="97860992"/>
        <c:axId val="97866880"/>
      </c:barChart>
      <c:catAx>
        <c:axId val="97860992"/>
        <c:scaling>
          <c:orientation val="maxMin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b="1"/>
            </a:pPr>
            <a:endParaRPr lang="fa-IR"/>
          </a:p>
        </c:txPr>
        <c:crossAx val="97866880"/>
        <c:crosses val="autoZero"/>
        <c:auto val="1"/>
        <c:lblAlgn val="ctr"/>
        <c:lblOffset val="100"/>
      </c:catAx>
      <c:valAx>
        <c:axId val="97866880"/>
        <c:scaling>
          <c:orientation val="minMax"/>
        </c:scaling>
        <c:axPos val="r"/>
        <c:majorGridlines/>
        <c:numFmt formatCode="General" sourceLinked="1"/>
        <c:tickLblPos val="nextTo"/>
        <c:txPr>
          <a:bodyPr/>
          <a:lstStyle/>
          <a:p>
            <a:pPr>
              <a:defRPr lang="en-US" b="1"/>
            </a:pPr>
            <a:endParaRPr lang="fa-IR"/>
          </a:p>
        </c:txPr>
        <c:crossAx val="97860992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title>
      <c:tx>
        <c:rich>
          <a:bodyPr/>
          <a:lstStyle/>
          <a:p>
            <a:pPr>
              <a:defRPr/>
            </a:pPr>
            <a:r>
              <a:rPr lang="fa-IR"/>
              <a:t>نمودار</a:t>
            </a:r>
            <a:r>
              <a:rPr lang="fa-IR" baseline="0"/>
              <a:t> نتایج پایش مدیریت شبکه در فروردین 1394 </a:t>
            </a:r>
            <a:endParaRPr lang="en-US"/>
          </a:p>
        </c:rich>
      </c:tx>
      <c:layout/>
      <c:overlay val="1"/>
    </c:title>
    <c:plotArea>
      <c:layout/>
      <c:lineChart>
        <c:grouping val="standard"/>
        <c:ser>
          <c:idx val="0"/>
          <c:order val="0"/>
          <c:tx>
            <c:strRef>
              <c:f>Sheet1!$A$4</c:f>
              <c:strCache>
                <c:ptCount val="1"/>
                <c:pt idx="0">
                  <c:v>هرسین</c:v>
                </c:pt>
              </c:strCache>
            </c:strRef>
          </c:tx>
          <c:marker>
            <c:symbol val="none"/>
          </c:marker>
          <c:cat>
            <c:strRef>
              <c:f>Sheet1!$B$3:$G$3</c:f>
              <c:strCache>
                <c:ptCount val="6"/>
                <c:pt idx="0">
                  <c:v>فضای فیزیکی</c:v>
                </c:pt>
                <c:pt idx="1">
                  <c:v>تجهیزات </c:v>
                </c:pt>
                <c:pt idx="2">
                  <c:v>پزشک خانواده</c:v>
                </c:pt>
                <c:pt idx="3">
                  <c:v>نیروی انسانی </c:v>
                </c:pt>
                <c:pt idx="4">
                  <c:v>بهورزی</c:v>
                </c:pt>
                <c:pt idx="5">
                  <c:v>رابطین  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</c:v>
                </c:pt>
                <c:pt idx="4">
                  <c:v>98</c:v>
                </c:pt>
                <c:pt idx="5">
                  <c:v>99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اسلام آباد غرب</c:v>
                </c:pt>
              </c:strCache>
            </c:strRef>
          </c:tx>
          <c:marker>
            <c:symbol val="none"/>
          </c:marker>
          <c:cat>
            <c:strRef>
              <c:f>Sheet1!$B$3:$G$3</c:f>
              <c:strCache>
                <c:ptCount val="6"/>
                <c:pt idx="0">
                  <c:v>فضای فیزیکی</c:v>
                </c:pt>
                <c:pt idx="1">
                  <c:v>تجهیزات </c:v>
                </c:pt>
                <c:pt idx="2">
                  <c:v>پزشک خانواده</c:v>
                </c:pt>
                <c:pt idx="3">
                  <c:v>نیروی انسانی </c:v>
                </c:pt>
                <c:pt idx="4">
                  <c:v>بهورزی</c:v>
                </c:pt>
                <c:pt idx="5">
                  <c:v>رابطین  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99</c:v>
                </c:pt>
                <c:pt idx="3">
                  <c:v>100</c:v>
                </c:pt>
                <c:pt idx="4">
                  <c:v>99</c:v>
                </c:pt>
                <c:pt idx="5">
                  <c:v>95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سنقر</c:v>
                </c:pt>
              </c:strCache>
            </c:strRef>
          </c:tx>
          <c:marker>
            <c:symbol val="none"/>
          </c:marker>
          <c:cat>
            <c:strRef>
              <c:f>Sheet1!$B$3:$G$3</c:f>
              <c:strCache>
                <c:ptCount val="6"/>
                <c:pt idx="0">
                  <c:v>فضای فیزیکی</c:v>
                </c:pt>
                <c:pt idx="1">
                  <c:v>تجهیزات </c:v>
                </c:pt>
                <c:pt idx="2">
                  <c:v>پزشک خانواده</c:v>
                </c:pt>
                <c:pt idx="3">
                  <c:v>نیروی انسانی </c:v>
                </c:pt>
                <c:pt idx="4">
                  <c:v>بهورزی</c:v>
                </c:pt>
                <c:pt idx="5">
                  <c:v>رابطین  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99</c:v>
                </c:pt>
                <c:pt idx="3">
                  <c:v>100</c:v>
                </c:pt>
                <c:pt idx="4">
                  <c:v>99</c:v>
                </c:pt>
                <c:pt idx="5">
                  <c:v>95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صحنه</c:v>
                </c:pt>
              </c:strCache>
            </c:strRef>
          </c:tx>
          <c:marker>
            <c:symbol val="none"/>
          </c:marker>
          <c:cat>
            <c:strRef>
              <c:f>Sheet1!$B$3:$G$3</c:f>
              <c:strCache>
                <c:ptCount val="6"/>
                <c:pt idx="0">
                  <c:v>فضای فیزیکی</c:v>
                </c:pt>
                <c:pt idx="1">
                  <c:v>تجهیزات </c:v>
                </c:pt>
                <c:pt idx="2">
                  <c:v>پزشک خانواده</c:v>
                </c:pt>
                <c:pt idx="3">
                  <c:v>نیروی انسانی </c:v>
                </c:pt>
                <c:pt idx="4">
                  <c:v>بهورزی</c:v>
                </c:pt>
                <c:pt idx="5">
                  <c:v>رابطین  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98</c:v>
                </c:pt>
                <c:pt idx="3">
                  <c:v>100</c:v>
                </c:pt>
                <c:pt idx="4">
                  <c:v>97</c:v>
                </c:pt>
                <c:pt idx="5">
                  <c:v>95</c:v>
                </c:pt>
              </c:numCache>
            </c:numRef>
          </c:val>
        </c:ser>
        <c:ser>
          <c:idx val="4"/>
          <c:order val="4"/>
          <c:tx>
            <c:strRef>
              <c:f>Sheet1!$A$8</c:f>
              <c:strCache>
                <c:ptCount val="1"/>
                <c:pt idx="0">
                  <c:v>سرپل ذهاب</c:v>
                </c:pt>
              </c:strCache>
            </c:strRef>
          </c:tx>
          <c:marker>
            <c:symbol val="none"/>
          </c:marker>
          <c:cat>
            <c:strRef>
              <c:f>Sheet1!$B$3:$G$3</c:f>
              <c:strCache>
                <c:ptCount val="6"/>
                <c:pt idx="0">
                  <c:v>فضای فیزیکی</c:v>
                </c:pt>
                <c:pt idx="1">
                  <c:v>تجهیزات </c:v>
                </c:pt>
                <c:pt idx="2">
                  <c:v>پزشک خانواده</c:v>
                </c:pt>
                <c:pt idx="3">
                  <c:v>نیروی انسانی </c:v>
                </c:pt>
                <c:pt idx="4">
                  <c:v>بهورزی</c:v>
                </c:pt>
                <c:pt idx="5">
                  <c:v>رابطین  </c:v>
                </c:pt>
              </c:strCache>
            </c:strRef>
          </c:cat>
          <c:val>
            <c:numRef>
              <c:f>Sheet1!$B$8:$G$8</c:f>
              <c:numCache>
                <c:formatCode>General</c:formatCode>
                <c:ptCount val="6"/>
                <c:pt idx="0">
                  <c:v>100</c:v>
                </c:pt>
                <c:pt idx="1">
                  <c:v>99</c:v>
                </c:pt>
                <c:pt idx="2">
                  <c:v>96</c:v>
                </c:pt>
                <c:pt idx="3">
                  <c:v>100</c:v>
                </c:pt>
                <c:pt idx="4">
                  <c:v>97</c:v>
                </c:pt>
                <c:pt idx="5">
                  <c:v>95</c:v>
                </c:pt>
              </c:numCache>
            </c:numRef>
          </c:val>
        </c:ser>
        <c:ser>
          <c:idx val="5"/>
          <c:order val="5"/>
          <c:tx>
            <c:strRef>
              <c:f>Sheet1!$A$9</c:f>
              <c:strCache>
                <c:ptCount val="1"/>
                <c:pt idx="0">
                  <c:v>روانسر</c:v>
                </c:pt>
              </c:strCache>
            </c:strRef>
          </c:tx>
          <c:marker>
            <c:symbol val="none"/>
          </c:marker>
          <c:cat>
            <c:strRef>
              <c:f>Sheet1!$B$3:$G$3</c:f>
              <c:strCache>
                <c:ptCount val="6"/>
                <c:pt idx="0">
                  <c:v>فضای فیزیکی</c:v>
                </c:pt>
                <c:pt idx="1">
                  <c:v>تجهیزات </c:v>
                </c:pt>
                <c:pt idx="2">
                  <c:v>پزشک خانواده</c:v>
                </c:pt>
                <c:pt idx="3">
                  <c:v>نیروی انسانی </c:v>
                </c:pt>
                <c:pt idx="4">
                  <c:v>بهورزی</c:v>
                </c:pt>
                <c:pt idx="5">
                  <c:v>رابطین  </c:v>
                </c:pt>
              </c:strCache>
            </c:strRef>
          </c:cat>
          <c:val>
            <c:numRef>
              <c:f>Sheet1!$B$9:$G$9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99</c:v>
                </c:pt>
                <c:pt idx="3">
                  <c:v>100</c:v>
                </c:pt>
                <c:pt idx="4">
                  <c:v>100</c:v>
                </c:pt>
                <c:pt idx="5">
                  <c:v>90</c:v>
                </c:pt>
              </c:numCache>
            </c:numRef>
          </c:val>
        </c:ser>
        <c:ser>
          <c:idx val="6"/>
          <c:order val="6"/>
          <c:tx>
            <c:strRef>
              <c:f>Sheet1!$A$10</c:f>
              <c:strCache>
                <c:ptCount val="1"/>
                <c:pt idx="0">
                  <c:v>جوانرود</c:v>
                </c:pt>
              </c:strCache>
            </c:strRef>
          </c:tx>
          <c:marker>
            <c:symbol val="none"/>
          </c:marker>
          <c:cat>
            <c:strRef>
              <c:f>Sheet1!$B$3:$G$3</c:f>
              <c:strCache>
                <c:ptCount val="6"/>
                <c:pt idx="0">
                  <c:v>فضای فیزیکی</c:v>
                </c:pt>
                <c:pt idx="1">
                  <c:v>تجهیزات </c:v>
                </c:pt>
                <c:pt idx="2">
                  <c:v>پزشک خانواده</c:v>
                </c:pt>
                <c:pt idx="3">
                  <c:v>نیروی انسانی </c:v>
                </c:pt>
                <c:pt idx="4">
                  <c:v>بهورزی</c:v>
                </c:pt>
                <c:pt idx="5">
                  <c:v>رابطین  </c:v>
                </c:pt>
              </c:strCache>
            </c:strRef>
          </c:cat>
          <c:val>
            <c:numRef>
              <c:f>Sheet1!$B$10:$G$10</c:f>
              <c:numCache>
                <c:formatCode>General</c:formatCode>
                <c:ptCount val="6"/>
                <c:pt idx="0">
                  <c:v>100</c:v>
                </c:pt>
                <c:pt idx="1">
                  <c:v>98</c:v>
                </c:pt>
                <c:pt idx="2">
                  <c:v>100</c:v>
                </c:pt>
                <c:pt idx="3">
                  <c:v>100</c:v>
                </c:pt>
                <c:pt idx="4">
                  <c:v>97</c:v>
                </c:pt>
                <c:pt idx="5">
                  <c:v>90</c:v>
                </c:pt>
              </c:numCache>
            </c:numRef>
          </c:val>
        </c:ser>
        <c:ser>
          <c:idx val="7"/>
          <c:order val="7"/>
          <c:tx>
            <c:strRef>
              <c:f>Sheet1!$A$11</c:f>
              <c:strCache>
                <c:ptCount val="1"/>
                <c:pt idx="0">
                  <c:v>گیلانغرب</c:v>
                </c:pt>
              </c:strCache>
            </c:strRef>
          </c:tx>
          <c:marker>
            <c:symbol val="none"/>
          </c:marker>
          <c:cat>
            <c:strRef>
              <c:f>Sheet1!$B$3:$G$3</c:f>
              <c:strCache>
                <c:ptCount val="6"/>
                <c:pt idx="0">
                  <c:v>فضای فیزیکی</c:v>
                </c:pt>
                <c:pt idx="1">
                  <c:v>تجهیزات </c:v>
                </c:pt>
                <c:pt idx="2">
                  <c:v>پزشک خانواده</c:v>
                </c:pt>
                <c:pt idx="3">
                  <c:v>نیروی انسانی </c:v>
                </c:pt>
                <c:pt idx="4">
                  <c:v>بهورزی</c:v>
                </c:pt>
                <c:pt idx="5">
                  <c:v>رابطین  </c:v>
                </c:pt>
              </c:strCache>
            </c:strRef>
          </c:cat>
          <c:val>
            <c:numRef>
              <c:f>Sheet1!$B$11:$G$11</c:f>
              <c:numCache>
                <c:formatCode>General</c:formatCode>
                <c:ptCount val="6"/>
                <c:pt idx="0">
                  <c:v>100</c:v>
                </c:pt>
                <c:pt idx="1">
                  <c:v>99</c:v>
                </c:pt>
                <c:pt idx="2">
                  <c:v>95</c:v>
                </c:pt>
                <c:pt idx="3">
                  <c:v>99</c:v>
                </c:pt>
                <c:pt idx="4">
                  <c:v>94</c:v>
                </c:pt>
                <c:pt idx="5">
                  <c:v>94</c:v>
                </c:pt>
              </c:numCache>
            </c:numRef>
          </c:val>
        </c:ser>
        <c:ser>
          <c:idx val="8"/>
          <c:order val="8"/>
          <c:tx>
            <c:strRef>
              <c:f>Sheet1!$A$12</c:f>
              <c:strCache>
                <c:ptCount val="1"/>
                <c:pt idx="0">
                  <c:v>کرمانشاه</c:v>
                </c:pt>
              </c:strCache>
            </c:strRef>
          </c:tx>
          <c:marker>
            <c:symbol val="none"/>
          </c:marker>
          <c:cat>
            <c:strRef>
              <c:f>Sheet1!$B$3:$G$3</c:f>
              <c:strCache>
                <c:ptCount val="6"/>
                <c:pt idx="0">
                  <c:v>فضای فیزیکی</c:v>
                </c:pt>
                <c:pt idx="1">
                  <c:v>تجهیزات </c:v>
                </c:pt>
                <c:pt idx="2">
                  <c:v>پزشک خانواده</c:v>
                </c:pt>
                <c:pt idx="3">
                  <c:v>نیروی انسانی </c:v>
                </c:pt>
                <c:pt idx="4">
                  <c:v>بهورزی</c:v>
                </c:pt>
                <c:pt idx="5">
                  <c:v>رابطین  </c:v>
                </c:pt>
              </c:strCache>
            </c:strRef>
          </c:cat>
          <c:val>
            <c:numRef>
              <c:f>Sheet1!$B$12:$G$12</c:f>
              <c:numCache>
                <c:formatCode>General</c:formatCode>
                <c:ptCount val="6"/>
                <c:pt idx="0">
                  <c:v>99</c:v>
                </c:pt>
                <c:pt idx="1">
                  <c:v>100</c:v>
                </c:pt>
                <c:pt idx="2">
                  <c:v>97</c:v>
                </c:pt>
                <c:pt idx="3">
                  <c:v>99</c:v>
                </c:pt>
                <c:pt idx="4">
                  <c:v>87</c:v>
                </c:pt>
                <c:pt idx="5">
                  <c:v>95</c:v>
                </c:pt>
              </c:numCache>
            </c:numRef>
          </c:val>
        </c:ser>
        <c:ser>
          <c:idx val="9"/>
          <c:order val="9"/>
          <c:tx>
            <c:strRef>
              <c:f>Sheet1!$A$13</c:f>
              <c:strCache>
                <c:ptCount val="1"/>
                <c:pt idx="0">
                  <c:v>دالاهو</c:v>
                </c:pt>
              </c:strCache>
            </c:strRef>
          </c:tx>
          <c:marker>
            <c:symbol val="none"/>
          </c:marker>
          <c:cat>
            <c:strRef>
              <c:f>Sheet1!$B$3:$G$3</c:f>
              <c:strCache>
                <c:ptCount val="6"/>
                <c:pt idx="0">
                  <c:v>فضای فیزیکی</c:v>
                </c:pt>
                <c:pt idx="1">
                  <c:v>تجهیزات </c:v>
                </c:pt>
                <c:pt idx="2">
                  <c:v>پزشک خانواده</c:v>
                </c:pt>
                <c:pt idx="3">
                  <c:v>نیروی انسانی </c:v>
                </c:pt>
                <c:pt idx="4">
                  <c:v>بهورزی</c:v>
                </c:pt>
                <c:pt idx="5">
                  <c:v>رابطین  </c:v>
                </c:pt>
              </c:strCache>
            </c:strRef>
          </c:cat>
          <c:val>
            <c:numRef>
              <c:f>Sheet1!$B$13:$G$13</c:f>
              <c:numCache>
                <c:formatCode>General</c:formatCode>
                <c:ptCount val="6"/>
                <c:pt idx="0">
                  <c:v>95</c:v>
                </c:pt>
                <c:pt idx="1">
                  <c:v>97</c:v>
                </c:pt>
                <c:pt idx="2">
                  <c:v>94</c:v>
                </c:pt>
                <c:pt idx="3">
                  <c:v>96</c:v>
                </c:pt>
                <c:pt idx="4">
                  <c:v>100</c:v>
                </c:pt>
                <c:pt idx="5">
                  <c:v>96</c:v>
                </c:pt>
              </c:numCache>
            </c:numRef>
          </c:val>
        </c:ser>
        <c:ser>
          <c:idx val="10"/>
          <c:order val="10"/>
          <c:tx>
            <c:strRef>
              <c:f>Sheet1!$A$14</c:f>
              <c:strCache>
                <c:ptCount val="1"/>
                <c:pt idx="0">
                  <c:v>قصرشیرین</c:v>
                </c:pt>
              </c:strCache>
            </c:strRef>
          </c:tx>
          <c:marker>
            <c:symbol val="none"/>
          </c:marker>
          <c:cat>
            <c:strRef>
              <c:f>Sheet1!$B$3:$G$3</c:f>
              <c:strCache>
                <c:ptCount val="6"/>
                <c:pt idx="0">
                  <c:v>فضای فیزیکی</c:v>
                </c:pt>
                <c:pt idx="1">
                  <c:v>تجهیزات </c:v>
                </c:pt>
                <c:pt idx="2">
                  <c:v>پزشک خانواده</c:v>
                </c:pt>
                <c:pt idx="3">
                  <c:v>نیروی انسانی </c:v>
                </c:pt>
                <c:pt idx="4">
                  <c:v>بهورزی</c:v>
                </c:pt>
                <c:pt idx="5">
                  <c:v>رابطین  </c:v>
                </c:pt>
              </c:strCache>
            </c:strRef>
          </c:cat>
          <c:val>
            <c:numRef>
              <c:f>Sheet1!$B$14:$G$14</c:f>
              <c:numCache>
                <c:formatCode>General</c:formatCode>
                <c:ptCount val="6"/>
                <c:pt idx="0">
                  <c:v>98</c:v>
                </c:pt>
                <c:pt idx="1">
                  <c:v>99</c:v>
                </c:pt>
                <c:pt idx="2">
                  <c:v>94</c:v>
                </c:pt>
                <c:pt idx="3">
                  <c:v>98</c:v>
                </c:pt>
                <c:pt idx="4">
                  <c:v>100</c:v>
                </c:pt>
                <c:pt idx="5">
                  <c:v>88</c:v>
                </c:pt>
              </c:numCache>
            </c:numRef>
          </c:val>
        </c:ser>
        <c:ser>
          <c:idx val="11"/>
          <c:order val="11"/>
          <c:tx>
            <c:strRef>
              <c:f>Sheet1!$A$15</c:f>
              <c:strCache>
                <c:ptCount val="1"/>
                <c:pt idx="0">
                  <c:v>پاوه</c:v>
                </c:pt>
              </c:strCache>
            </c:strRef>
          </c:tx>
          <c:marker>
            <c:symbol val="none"/>
          </c:marker>
          <c:cat>
            <c:strRef>
              <c:f>Sheet1!$B$3:$G$3</c:f>
              <c:strCache>
                <c:ptCount val="6"/>
                <c:pt idx="0">
                  <c:v>فضای فیزیکی</c:v>
                </c:pt>
                <c:pt idx="1">
                  <c:v>تجهیزات </c:v>
                </c:pt>
                <c:pt idx="2">
                  <c:v>پزشک خانواده</c:v>
                </c:pt>
                <c:pt idx="3">
                  <c:v>نیروی انسانی </c:v>
                </c:pt>
                <c:pt idx="4">
                  <c:v>بهورزی</c:v>
                </c:pt>
                <c:pt idx="5">
                  <c:v>رابطین  </c:v>
                </c:pt>
              </c:strCache>
            </c:strRef>
          </c:cat>
          <c:val>
            <c:numRef>
              <c:f>Sheet1!$B$15:$G$15</c:f>
              <c:numCache>
                <c:formatCode>General</c:formatCode>
                <c:ptCount val="6"/>
                <c:pt idx="0">
                  <c:v>100</c:v>
                </c:pt>
                <c:pt idx="1">
                  <c:v>99</c:v>
                </c:pt>
                <c:pt idx="2">
                  <c:v>99</c:v>
                </c:pt>
                <c:pt idx="3">
                  <c:v>100</c:v>
                </c:pt>
                <c:pt idx="4">
                  <c:v>85.7</c:v>
                </c:pt>
                <c:pt idx="5">
                  <c:v>85</c:v>
                </c:pt>
              </c:numCache>
            </c:numRef>
          </c:val>
        </c:ser>
        <c:ser>
          <c:idx val="12"/>
          <c:order val="12"/>
          <c:tx>
            <c:strRef>
              <c:f>Sheet1!$A$16</c:f>
              <c:strCache>
                <c:ptCount val="1"/>
                <c:pt idx="0">
                  <c:v>کنگاور</c:v>
                </c:pt>
              </c:strCache>
            </c:strRef>
          </c:tx>
          <c:marker>
            <c:symbol val="none"/>
          </c:marker>
          <c:cat>
            <c:strRef>
              <c:f>Sheet1!$B$3:$G$3</c:f>
              <c:strCache>
                <c:ptCount val="6"/>
                <c:pt idx="0">
                  <c:v>فضای فیزیکی</c:v>
                </c:pt>
                <c:pt idx="1">
                  <c:v>تجهیزات </c:v>
                </c:pt>
                <c:pt idx="2">
                  <c:v>پزشک خانواده</c:v>
                </c:pt>
                <c:pt idx="3">
                  <c:v>نیروی انسانی </c:v>
                </c:pt>
                <c:pt idx="4">
                  <c:v>بهورزی</c:v>
                </c:pt>
                <c:pt idx="5">
                  <c:v>رابطین  </c:v>
                </c:pt>
              </c:strCache>
            </c:strRef>
          </c:cat>
          <c:val>
            <c:numRef>
              <c:f>Sheet1!$B$16:$G$16</c:f>
              <c:numCache>
                <c:formatCode>General</c:formatCode>
                <c:ptCount val="6"/>
                <c:pt idx="0">
                  <c:v>98</c:v>
                </c:pt>
                <c:pt idx="1">
                  <c:v>96</c:v>
                </c:pt>
                <c:pt idx="2">
                  <c:v>97</c:v>
                </c:pt>
                <c:pt idx="3">
                  <c:v>94</c:v>
                </c:pt>
                <c:pt idx="4">
                  <c:v>93</c:v>
                </c:pt>
                <c:pt idx="5">
                  <c:v>91</c:v>
                </c:pt>
              </c:numCache>
            </c:numRef>
          </c:val>
        </c:ser>
        <c:ser>
          <c:idx val="13"/>
          <c:order val="13"/>
          <c:tx>
            <c:strRef>
              <c:f>Sheet1!$A$17</c:f>
              <c:strCache>
                <c:ptCount val="1"/>
                <c:pt idx="0">
                  <c:v>ثلاث</c:v>
                </c:pt>
              </c:strCache>
            </c:strRef>
          </c:tx>
          <c:marker>
            <c:symbol val="none"/>
          </c:marker>
          <c:cat>
            <c:strRef>
              <c:f>Sheet1!$B$3:$G$3</c:f>
              <c:strCache>
                <c:ptCount val="6"/>
                <c:pt idx="0">
                  <c:v>فضای فیزیکی</c:v>
                </c:pt>
                <c:pt idx="1">
                  <c:v>تجهیزات </c:v>
                </c:pt>
                <c:pt idx="2">
                  <c:v>پزشک خانواده</c:v>
                </c:pt>
                <c:pt idx="3">
                  <c:v>نیروی انسانی </c:v>
                </c:pt>
                <c:pt idx="4">
                  <c:v>بهورزی</c:v>
                </c:pt>
                <c:pt idx="5">
                  <c:v>رابطین  </c:v>
                </c:pt>
              </c:strCache>
            </c:strRef>
          </c:cat>
          <c:val>
            <c:numRef>
              <c:f>Sheet1!$B$17:$G$17</c:f>
              <c:numCache>
                <c:formatCode>General</c:formatCode>
                <c:ptCount val="6"/>
                <c:pt idx="0">
                  <c:v>89</c:v>
                </c:pt>
                <c:pt idx="1">
                  <c:v>90</c:v>
                </c:pt>
                <c:pt idx="2">
                  <c:v>80</c:v>
                </c:pt>
                <c:pt idx="3">
                  <c:v>85</c:v>
                </c:pt>
                <c:pt idx="4">
                  <c:v>100</c:v>
                </c:pt>
                <c:pt idx="5">
                  <c:v>60</c:v>
                </c:pt>
              </c:numCache>
            </c:numRef>
          </c:val>
        </c:ser>
        <c:marker val="1"/>
        <c:axId val="97995776"/>
        <c:axId val="98013952"/>
      </c:lineChart>
      <c:catAx>
        <c:axId val="97995776"/>
        <c:scaling>
          <c:orientation val="maxMin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fa-IR"/>
          </a:p>
        </c:txPr>
        <c:crossAx val="98013952"/>
        <c:crosses val="autoZero"/>
        <c:auto val="1"/>
        <c:lblAlgn val="ctr"/>
        <c:lblOffset val="100"/>
      </c:catAx>
      <c:valAx>
        <c:axId val="98013952"/>
        <c:scaling>
          <c:orientation val="minMax"/>
          <c:max val="110"/>
          <c:min val="50"/>
        </c:scaling>
        <c:axPos val="r"/>
        <c:majorGridlines/>
        <c:numFmt formatCode="General" sourceLinked="1"/>
        <c:tickLblPos val="nextTo"/>
        <c:crossAx val="97995776"/>
        <c:crosses val="autoZero"/>
        <c:crossBetween val="between"/>
        <c:majorUnit val="20"/>
      </c:valAx>
    </c:plotArea>
    <c:legend>
      <c:legendPos val="l"/>
      <c:layout/>
      <c:txPr>
        <a:bodyPr/>
        <a:lstStyle/>
        <a:p>
          <a:pPr>
            <a:defRPr sz="800"/>
          </a:pPr>
          <a:endParaRPr lang="fa-IR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/>
      <c:lineChart>
        <c:grouping val="standard"/>
        <c:ser>
          <c:idx val="0"/>
          <c:order val="0"/>
          <c:tx>
            <c:strRef>
              <c:f>IT!$A$21</c:f>
              <c:strCache>
                <c:ptCount val="1"/>
                <c:pt idx="0">
                  <c:v>اسلام آباد غرب</c:v>
                </c:pt>
              </c:strCache>
            </c:strRef>
          </c:tx>
          <c:cat>
            <c:strRef>
              <c:f>IT!$B$20:$G$20</c:f>
              <c:strCache>
                <c:ptCount val="6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  <c:pt idx="5">
                  <c:v>میانگین درصد پایش دوم</c:v>
                </c:pt>
              </c:strCache>
            </c:strRef>
          </c:cat>
          <c:val>
            <c:numRef>
              <c:f>IT!$B$21:$G$21</c:f>
              <c:numCache>
                <c:formatCode>0.0</c:formatCode>
                <c:ptCount val="6"/>
                <c:pt idx="0">
                  <c:v>44.117647058823458</c:v>
                </c:pt>
                <c:pt idx="1">
                  <c:v>0</c:v>
                </c:pt>
                <c:pt idx="2">
                  <c:v>40</c:v>
                </c:pt>
                <c:pt idx="3">
                  <c:v>0</c:v>
                </c:pt>
                <c:pt idx="4">
                  <c:v>41.025641025640994</c:v>
                </c:pt>
                <c:pt idx="5" formatCode="General">
                  <c:v>27.722772277227683</c:v>
                </c:pt>
              </c:numCache>
            </c:numRef>
          </c:val>
        </c:ser>
        <c:ser>
          <c:idx val="1"/>
          <c:order val="1"/>
          <c:tx>
            <c:strRef>
              <c:f>IT!$A$22</c:f>
              <c:strCache>
                <c:ptCount val="1"/>
                <c:pt idx="0">
                  <c:v>پاوه</c:v>
                </c:pt>
              </c:strCache>
            </c:strRef>
          </c:tx>
          <c:cat>
            <c:strRef>
              <c:f>IT!$B$20:$G$20</c:f>
              <c:strCache>
                <c:ptCount val="6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  <c:pt idx="5">
                  <c:v>میانگین درصد پایش دوم</c:v>
                </c:pt>
              </c:strCache>
            </c:strRef>
          </c:cat>
          <c:val>
            <c:numRef>
              <c:f>IT!$B$22:$G$22</c:f>
              <c:numCache>
                <c:formatCode>0.0</c:formatCode>
                <c:ptCount val="6"/>
                <c:pt idx="0">
                  <c:v>8.8235294117647065</c:v>
                </c:pt>
                <c:pt idx="1">
                  <c:v>61.53846153846154</c:v>
                </c:pt>
                <c:pt idx="2">
                  <c:v>0</c:v>
                </c:pt>
                <c:pt idx="3">
                  <c:v>80</c:v>
                </c:pt>
                <c:pt idx="4">
                  <c:v>58.974358974359006</c:v>
                </c:pt>
                <c:pt idx="5" formatCode="General">
                  <c:v>41.58415841584155</c:v>
                </c:pt>
              </c:numCache>
            </c:numRef>
          </c:val>
        </c:ser>
        <c:ser>
          <c:idx val="2"/>
          <c:order val="2"/>
          <c:tx>
            <c:strRef>
              <c:f>IT!$A$23</c:f>
              <c:strCache>
                <c:ptCount val="1"/>
                <c:pt idx="0">
                  <c:v>ثلاث</c:v>
                </c:pt>
              </c:strCache>
            </c:strRef>
          </c:tx>
          <c:cat>
            <c:strRef>
              <c:f>IT!$B$20:$G$20</c:f>
              <c:strCache>
                <c:ptCount val="6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  <c:pt idx="5">
                  <c:v>میانگین درصد پایش دوم</c:v>
                </c:pt>
              </c:strCache>
            </c:strRef>
          </c:cat>
          <c:val>
            <c:numRef>
              <c:f>IT!$B$23:$G$23</c:f>
              <c:numCache>
                <c:formatCode>0.0</c:formatCode>
                <c:ptCount val="6"/>
                <c:pt idx="0">
                  <c:v>8.8235294117647065</c:v>
                </c:pt>
                <c:pt idx="1">
                  <c:v>61.53846153846154</c:v>
                </c:pt>
                <c:pt idx="2">
                  <c:v>0</c:v>
                </c:pt>
                <c:pt idx="3">
                  <c:v>80</c:v>
                </c:pt>
                <c:pt idx="4">
                  <c:v>56.410256410256345</c:v>
                </c:pt>
                <c:pt idx="5" formatCode="General">
                  <c:v>48.514851485148426</c:v>
                </c:pt>
              </c:numCache>
            </c:numRef>
          </c:val>
        </c:ser>
        <c:ser>
          <c:idx val="3"/>
          <c:order val="3"/>
          <c:tx>
            <c:strRef>
              <c:f>IT!$A$24</c:f>
              <c:strCache>
                <c:ptCount val="1"/>
                <c:pt idx="0">
                  <c:v>جوانرود</c:v>
                </c:pt>
              </c:strCache>
            </c:strRef>
          </c:tx>
          <c:cat>
            <c:strRef>
              <c:f>IT!$B$20:$G$20</c:f>
              <c:strCache>
                <c:ptCount val="6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  <c:pt idx="5">
                  <c:v>میانگین درصد پایش دوم</c:v>
                </c:pt>
              </c:strCache>
            </c:strRef>
          </c:cat>
          <c:val>
            <c:numRef>
              <c:f>IT!$B$24:$G$24</c:f>
              <c:numCache>
                <c:formatCode>0.0</c:formatCode>
                <c:ptCount val="6"/>
                <c:pt idx="0">
                  <c:v>50</c:v>
                </c:pt>
                <c:pt idx="1">
                  <c:v>84.615384615384542</c:v>
                </c:pt>
                <c:pt idx="2">
                  <c:v>90</c:v>
                </c:pt>
                <c:pt idx="3">
                  <c:v>80</c:v>
                </c:pt>
                <c:pt idx="4">
                  <c:v>56.410256410256345</c:v>
                </c:pt>
                <c:pt idx="5" formatCode="General">
                  <c:v>24.752475247524735</c:v>
                </c:pt>
              </c:numCache>
            </c:numRef>
          </c:val>
        </c:ser>
        <c:ser>
          <c:idx val="4"/>
          <c:order val="4"/>
          <c:tx>
            <c:strRef>
              <c:f>IT!$A$25</c:f>
              <c:strCache>
                <c:ptCount val="1"/>
                <c:pt idx="0">
                  <c:v>دالاهو</c:v>
                </c:pt>
              </c:strCache>
            </c:strRef>
          </c:tx>
          <c:cat>
            <c:strRef>
              <c:f>IT!$B$20:$G$20</c:f>
              <c:strCache>
                <c:ptCount val="6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  <c:pt idx="5">
                  <c:v>میانگین درصد پایش دوم</c:v>
                </c:pt>
              </c:strCache>
            </c:strRef>
          </c:cat>
          <c:val>
            <c:numRef>
              <c:f>IT!$B$25:$G$25</c:f>
              <c:numCache>
                <c:formatCode>0.0</c:formatCode>
                <c:ptCount val="6"/>
                <c:pt idx="0">
                  <c:v>8.8235294117647065</c:v>
                </c:pt>
                <c:pt idx="1">
                  <c:v>38.461538461538446</c:v>
                </c:pt>
                <c:pt idx="2">
                  <c:v>0</c:v>
                </c:pt>
                <c:pt idx="3">
                  <c:v>80</c:v>
                </c:pt>
                <c:pt idx="4">
                  <c:v>51.282051282051313</c:v>
                </c:pt>
                <c:pt idx="5" formatCode="General">
                  <c:v>33.663366336633665</c:v>
                </c:pt>
              </c:numCache>
            </c:numRef>
          </c:val>
        </c:ser>
        <c:ser>
          <c:idx val="5"/>
          <c:order val="5"/>
          <c:tx>
            <c:strRef>
              <c:f>IT!$A$26</c:f>
              <c:strCache>
                <c:ptCount val="1"/>
                <c:pt idx="0">
                  <c:v>روانسر</c:v>
                </c:pt>
              </c:strCache>
            </c:strRef>
          </c:tx>
          <c:cat>
            <c:strRef>
              <c:f>IT!$B$20:$G$20</c:f>
              <c:strCache>
                <c:ptCount val="6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  <c:pt idx="5">
                  <c:v>میانگین درصد پایش دوم</c:v>
                </c:pt>
              </c:strCache>
            </c:strRef>
          </c:cat>
          <c:val>
            <c:numRef>
              <c:f>IT!$B$26:$G$26</c:f>
              <c:numCache>
                <c:formatCode>0.0</c:formatCode>
                <c:ptCount val="6"/>
                <c:pt idx="0">
                  <c:v>20.58823529411762</c:v>
                </c:pt>
                <c:pt idx="1">
                  <c:v>30.76923076923077</c:v>
                </c:pt>
                <c:pt idx="2">
                  <c:v>0</c:v>
                </c:pt>
                <c:pt idx="3">
                  <c:v>20</c:v>
                </c:pt>
                <c:pt idx="4">
                  <c:v>53.846153846153896</c:v>
                </c:pt>
                <c:pt idx="5" formatCode="General">
                  <c:v>25.742574257425716</c:v>
                </c:pt>
              </c:numCache>
            </c:numRef>
          </c:val>
        </c:ser>
        <c:ser>
          <c:idx val="6"/>
          <c:order val="6"/>
          <c:tx>
            <c:strRef>
              <c:f>IT!$A$27</c:f>
              <c:strCache>
                <c:ptCount val="1"/>
                <c:pt idx="0">
                  <c:v>سرپل </c:v>
                </c:pt>
              </c:strCache>
            </c:strRef>
          </c:tx>
          <c:cat>
            <c:strRef>
              <c:f>IT!$B$20:$G$20</c:f>
              <c:strCache>
                <c:ptCount val="6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  <c:pt idx="5">
                  <c:v>میانگین درصد پایش دوم</c:v>
                </c:pt>
              </c:strCache>
            </c:strRef>
          </c:cat>
          <c:val>
            <c:numRef>
              <c:f>IT!$B$27:$G$27</c:f>
              <c:numCache>
                <c:formatCode>0.0</c:formatCode>
                <c:ptCount val="6"/>
                <c:pt idx="0">
                  <c:v>32.352941176470551</c:v>
                </c:pt>
                <c:pt idx="1">
                  <c:v>23.076923076923059</c:v>
                </c:pt>
                <c:pt idx="2">
                  <c:v>60</c:v>
                </c:pt>
                <c:pt idx="3">
                  <c:v>80</c:v>
                </c:pt>
                <c:pt idx="4">
                  <c:v>51.282051282051313</c:v>
                </c:pt>
                <c:pt idx="5" formatCode="General">
                  <c:v>27.722772277227683</c:v>
                </c:pt>
              </c:numCache>
            </c:numRef>
          </c:val>
        </c:ser>
        <c:ser>
          <c:idx val="7"/>
          <c:order val="7"/>
          <c:tx>
            <c:strRef>
              <c:f>IT!$A$28</c:f>
              <c:strCache>
                <c:ptCount val="1"/>
                <c:pt idx="0">
                  <c:v>سنقر</c:v>
                </c:pt>
              </c:strCache>
            </c:strRef>
          </c:tx>
          <c:cat>
            <c:strRef>
              <c:f>IT!$B$20:$G$20</c:f>
              <c:strCache>
                <c:ptCount val="6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  <c:pt idx="5">
                  <c:v>میانگین درصد پایش دوم</c:v>
                </c:pt>
              </c:strCache>
            </c:strRef>
          </c:cat>
          <c:val>
            <c:numRef>
              <c:f>IT!$B$28:$G$28</c:f>
              <c:numCache>
                <c:formatCode>0.0</c:formatCode>
                <c:ptCount val="6"/>
                <c:pt idx="0">
                  <c:v>38.235294117647044</c:v>
                </c:pt>
                <c:pt idx="1">
                  <c:v>69.230769230769212</c:v>
                </c:pt>
                <c:pt idx="2">
                  <c:v>70</c:v>
                </c:pt>
                <c:pt idx="3">
                  <c:v>40</c:v>
                </c:pt>
                <c:pt idx="4">
                  <c:v>71.794871794871781</c:v>
                </c:pt>
                <c:pt idx="5">
                  <c:v>27.722772277227683</c:v>
                </c:pt>
              </c:numCache>
            </c:numRef>
          </c:val>
        </c:ser>
        <c:ser>
          <c:idx val="8"/>
          <c:order val="8"/>
          <c:tx>
            <c:strRef>
              <c:f>IT!$A$29</c:f>
              <c:strCache>
                <c:ptCount val="1"/>
                <c:pt idx="0">
                  <c:v>صحنه</c:v>
                </c:pt>
              </c:strCache>
            </c:strRef>
          </c:tx>
          <c:cat>
            <c:strRef>
              <c:f>IT!$B$20:$G$20</c:f>
              <c:strCache>
                <c:ptCount val="6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  <c:pt idx="5">
                  <c:v>میانگین درصد پایش دوم</c:v>
                </c:pt>
              </c:strCache>
            </c:strRef>
          </c:cat>
          <c:val>
            <c:numRef>
              <c:f>IT!$B$29:$G$29</c:f>
              <c:numCache>
                <c:formatCode>0.0</c:formatCode>
                <c:ptCount val="6"/>
                <c:pt idx="0">
                  <c:v>38.235294117647044</c:v>
                </c:pt>
                <c:pt idx="1">
                  <c:v>61.53846153846154</c:v>
                </c:pt>
                <c:pt idx="2">
                  <c:v>10</c:v>
                </c:pt>
                <c:pt idx="3">
                  <c:v>0</c:v>
                </c:pt>
                <c:pt idx="4">
                  <c:v>51.282051282051313</c:v>
                </c:pt>
                <c:pt idx="5" formatCode="General">
                  <c:v>12.871287128712869</c:v>
                </c:pt>
              </c:numCache>
            </c:numRef>
          </c:val>
        </c:ser>
        <c:ser>
          <c:idx val="9"/>
          <c:order val="9"/>
          <c:tx>
            <c:strRef>
              <c:f>IT!$A$30</c:f>
              <c:strCache>
                <c:ptCount val="1"/>
                <c:pt idx="0">
                  <c:v>قصرشیرین</c:v>
                </c:pt>
              </c:strCache>
            </c:strRef>
          </c:tx>
          <c:cat>
            <c:strRef>
              <c:f>IT!$B$20:$G$20</c:f>
              <c:strCache>
                <c:ptCount val="6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  <c:pt idx="5">
                  <c:v>میانگین درصد پایش دوم</c:v>
                </c:pt>
              </c:strCache>
            </c:strRef>
          </c:cat>
          <c:val>
            <c:numRef>
              <c:f>IT!$B$30:$G$30</c:f>
              <c:numCache>
                <c:formatCode>0.0</c:formatCode>
                <c:ptCount val="6"/>
                <c:pt idx="0">
                  <c:v>35.29411764705889</c:v>
                </c:pt>
                <c:pt idx="1">
                  <c:v>84.615384615384542</c:v>
                </c:pt>
                <c:pt idx="2">
                  <c:v>70</c:v>
                </c:pt>
                <c:pt idx="3">
                  <c:v>80</c:v>
                </c:pt>
                <c:pt idx="4">
                  <c:v>79.487179487179574</c:v>
                </c:pt>
                <c:pt idx="5" formatCode="General">
                  <c:v>43.564356435643504</c:v>
                </c:pt>
              </c:numCache>
            </c:numRef>
          </c:val>
        </c:ser>
        <c:ser>
          <c:idx val="10"/>
          <c:order val="10"/>
          <c:tx>
            <c:strRef>
              <c:f>IT!$A$31</c:f>
              <c:strCache>
                <c:ptCount val="1"/>
                <c:pt idx="0">
                  <c:v>کرمانشاه</c:v>
                </c:pt>
              </c:strCache>
            </c:strRef>
          </c:tx>
          <c:cat>
            <c:strRef>
              <c:f>IT!$B$20:$G$20</c:f>
              <c:strCache>
                <c:ptCount val="6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  <c:pt idx="5">
                  <c:v>میانگین درصد پایش دوم</c:v>
                </c:pt>
              </c:strCache>
            </c:strRef>
          </c:cat>
          <c:val>
            <c:numRef>
              <c:f>IT!$B$31:$G$31</c:f>
              <c:numCache>
                <c:formatCode>0.0</c:formatCode>
                <c:ptCount val="6"/>
                <c:pt idx="0">
                  <c:v>70.588235294117666</c:v>
                </c:pt>
                <c:pt idx="1">
                  <c:v>61.53846153846154</c:v>
                </c:pt>
                <c:pt idx="2">
                  <c:v>70</c:v>
                </c:pt>
                <c:pt idx="3">
                  <c:v>60</c:v>
                </c:pt>
                <c:pt idx="4">
                  <c:v>56.410256410256345</c:v>
                </c:pt>
                <c:pt idx="5" formatCode="General">
                  <c:v>46.534653465346437</c:v>
                </c:pt>
              </c:numCache>
            </c:numRef>
          </c:val>
        </c:ser>
        <c:ser>
          <c:idx val="11"/>
          <c:order val="11"/>
          <c:tx>
            <c:strRef>
              <c:f>IT!$A$32</c:f>
              <c:strCache>
                <c:ptCount val="1"/>
                <c:pt idx="0">
                  <c:v>کنگاور</c:v>
                </c:pt>
              </c:strCache>
            </c:strRef>
          </c:tx>
          <c:cat>
            <c:strRef>
              <c:f>IT!$B$20:$G$20</c:f>
              <c:strCache>
                <c:ptCount val="6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  <c:pt idx="5">
                  <c:v>میانگین درصد پایش دوم</c:v>
                </c:pt>
              </c:strCache>
            </c:strRef>
          </c:cat>
          <c:val>
            <c:numRef>
              <c:f>IT!$B$32:$G$32</c:f>
              <c:numCache>
                <c:formatCode>0.0</c:formatCode>
                <c:ptCount val="6"/>
                <c:pt idx="0">
                  <c:v>14.705882352941176</c:v>
                </c:pt>
                <c:pt idx="1">
                  <c:v>7.6923076923076925</c:v>
                </c:pt>
                <c:pt idx="2">
                  <c:v>0</c:v>
                </c:pt>
                <c:pt idx="3">
                  <c:v>0</c:v>
                </c:pt>
                <c:pt idx="4">
                  <c:v>33.333333333333336</c:v>
                </c:pt>
                <c:pt idx="5" formatCode="General">
                  <c:v>17.82178217821782</c:v>
                </c:pt>
              </c:numCache>
            </c:numRef>
          </c:val>
        </c:ser>
        <c:ser>
          <c:idx val="12"/>
          <c:order val="12"/>
          <c:tx>
            <c:strRef>
              <c:f>IT!$A$33</c:f>
              <c:strCache>
                <c:ptCount val="1"/>
                <c:pt idx="0">
                  <c:v>گیلانغرب</c:v>
                </c:pt>
              </c:strCache>
            </c:strRef>
          </c:tx>
          <c:cat>
            <c:strRef>
              <c:f>IT!$B$20:$G$20</c:f>
              <c:strCache>
                <c:ptCount val="6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  <c:pt idx="5">
                  <c:v>میانگین درصد پایش دوم</c:v>
                </c:pt>
              </c:strCache>
            </c:strRef>
          </c:cat>
          <c:val>
            <c:numRef>
              <c:f>IT!$B$33:$G$33</c:f>
              <c:numCache>
                <c:formatCode>0.0</c:formatCode>
                <c:ptCount val="6"/>
                <c:pt idx="0">
                  <c:v>8.8235294117647065</c:v>
                </c:pt>
                <c:pt idx="1">
                  <c:v>30.76923076923077</c:v>
                </c:pt>
                <c:pt idx="2">
                  <c:v>10</c:v>
                </c:pt>
                <c:pt idx="3">
                  <c:v>60</c:v>
                </c:pt>
                <c:pt idx="4">
                  <c:v>33.333333333333336</c:v>
                </c:pt>
                <c:pt idx="5" formatCode="General">
                  <c:v>27.722772277227683</c:v>
                </c:pt>
              </c:numCache>
            </c:numRef>
          </c:val>
        </c:ser>
        <c:ser>
          <c:idx val="13"/>
          <c:order val="13"/>
          <c:tx>
            <c:strRef>
              <c:f>IT!$A$34</c:f>
              <c:strCache>
                <c:ptCount val="1"/>
                <c:pt idx="0">
                  <c:v>هرسین</c:v>
                </c:pt>
              </c:strCache>
            </c:strRef>
          </c:tx>
          <c:cat>
            <c:strRef>
              <c:f>IT!$B$20:$G$20</c:f>
              <c:strCache>
                <c:ptCount val="6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  <c:pt idx="5">
                  <c:v>میانگین درصد پایش دوم</c:v>
                </c:pt>
              </c:strCache>
            </c:strRef>
          </c:cat>
          <c:val>
            <c:numRef>
              <c:f>IT!$B$34:$G$34</c:f>
              <c:numCache>
                <c:formatCode>0.0</c:formatCode>
                <c:ptCount val="6"/>
                <c:pt idx="0">
                  <c:v>55.882352941176507</c:v>
                </c:pt>
                <c:pt idx="1">
                  <c:v>76.923076923076849</c:v>
                </c:pt>
                <c:pt idx="2">
                  <c:v>60</c:v>
                </c:pt>
                <c:pt idx="3">
                  <c:v>60</c:v>
                </c:pt>
                <c:pt idx="4">
                  <c:v>58.974358974359006</c:v>
                </c:pt>
                <c:pt idx="5" formatCode="General">
                  <c:v>27.722772277227683</c:v>
                </c:pt>
              </c:numCache>
            </c:numRef>
          </c:val>
        </c:ser>
        <c:marker val="1"/>
        <c:axId val="214980480"/>
        <c:axId val="214982016"/>
      </c:lineChart>
      <c:catAx>
        <c:axId val="2149804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214982016"/>
        <c:crosses val="autoZero"/>
        <c:auto val="1"/>
        <c:lblAlgn val="ctr"/>
        <c:lblOffset val="100"/>
      </c:catAx>
      <c:valAx>
        <c:axId val="214982016"/>
        <c:scaling>
          <c:orientation val="minMax"/>
          <c:max val="1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2149804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 sz="1050"/>
          </a:pPr>
          <a:endParaRPr lang="fa-IR"/>
        </a:p>
      </c:txPr>
    </c:legend>
    <c:plotVisOnly val="1"/>
    <c:dispBlanksAs val="gap"/>
  </c:chart>
  <c:txPr>
    <a:bodyPr/>
    <a:lstStyle/>
    <a:p>
      <a:pPr>
        <a:defRPr sz="1200"/>
      </a:pPr>
      <a:endParaRPr lang="fa-I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/>
      <c:lineChart>
        <c:grouping val="standard"/>
        <c:ser>
          <c:idx val="0"/>
          <c:order val="0"/>
          <c:tx>
            <c:strRef>
              <c:f>آمار!#REF!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آمار!$A$22</c:f>
              <c:strCache>
                <c:ptCount val="1"/>
                <c:pt idx="0">
                  <c:v>اسلام آباد غرب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آمار!$B$22:$F$22</c:f>
              <c:numCache>
                <c:formatCode>0.0</c:formatCode>
                <c:ptCount val="5"/>
                <c:pt idx="0">
                  <c:v>85.826771653543176</c:v>
                </c:pt>
                <c:pt idx="1">
                  <c:v>71.153846153846018</c:v>
                </c:pt>
                <c:pt idx="2">
                  <c:v>90</c:v>
                </c:pt>
                <c:pt idx="3">
                  <c:v>80</c:v>
                </c:pt>
                <c:pt idx="4">
                  <c:v>83.870967741935502</c:v>
                </c:pt>
              </c:numCache>
            </c:numRef>
          </c:val>
        </c:ser>
        <c:ser>
          <c:idx val="2"/>
          <c:order val="2"/>
          <c:tx>
            <c:strRef>
              <c:f>آمار!$A$23</c:f>
              <c:strCache>
                <c:ptCount val="1"/>
                <c:pt idx="0">
                  <c:v>پاوه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آمار!$B$23:$F$23</c:f>
              <c:numCache>
                <c:formatCode>0.0</c:formatCode>
                <c:ptCount val="5"/>
                <c:pt idx="0">
                  <c:v>45.669291338582681</c:v>
                </c:pt>
                <c:pt idx="1">
                  <c:v>76.923076923076863</c:v>
                </c:pt>
                <c:pt idx="2">
                  <c:v>70</c:v>
                </c:pt>
                <c:pt idx="3">
                  <c:v>20</c:v>
                </c:pt>
                <c:pt idx="4">
                  <c:v>67.74193548387106</c:v>
                </c:pt>
              </c:numCache>
            </c:numRef>
          </c:val>
        </c:ser>
        <c:ser>
          <c:idx val="3"/>
          <c:order val="3"/>
          <c:tx>
            <c:strRef>
              <c:f>آمار!$A$24</c:f>
              <c:strCache>
                <c:ptCount val="1"/>
                <c:pt idx="0">
                  <c:v>ثلاث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آمار!$B$24:$F$24</c:f>
              <c:numCache>
                <c:formatCode>0.0</c:formatCode>
                <c:ptCount val="5"/>
                <c:pt idx="0">
                  <c:v>62.204724409448794</c:v>
                </c:pt>
                <c:pt idx="1">
                  <c:v>84.615384615384542</c:v>
                </c:pt>
                <c:pt idx="2">
                  <c:v>70</c:v>
                </c:pt>
                <c:pt idx="3">
                  <c:v>20</c:v>
                </c:pt>
                <c:pt idx="4">
                  <c:v>80.645161290322577</c:v>
                </c:pt>
              </c:numCache>
            </c:numRef>
          </c:val>
        </c:ser>
        <c:ser>
          <c:idx val="4"/>
          <c:order val="4"/>
          <c:tx>
            <c:strRef>
              <c:f>آمار!$A$25</c:f>
              <c:strCache>
                <c:ptCount val="1"/>
                <c:pt idx="0">
                  <c:v>جوانرود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آمار!$B$25:$F$25</c:f>
              <c:numCache>
                <c:formatCode>0.0</c:formatCode>
                <c:ptCount val="5"/>
                <c:pt idx="0">
                  <c:v>61.417322834645645</c:v>
                </c:pt>
                <c:pt idx="1">
                  <c:v>84.615384615384542</c:v>
                </c:pt>
                <c:pt idx="2">
                  <c:v>90</c:v>
                </c:pt>
                <c:pt idx="3">
                  <c:v>20</c:v>
                </c:pt>
                <c:pt idx="4">
                  <c:v>58.064516129032256</c:v>
                </c:pt>
              </c:numCache>
            </c:numRef>
          </c:val>
        </c:ser>
        <c:ser>
          <c:idx val="5"/>
          <c:order val="5"/>
          <c:tx>
            <c:strRef>
              <c:f>آمار!$A$26</c:f>
              <c:strCache>
                <c:ptCount val="1"/>
                <c:pt idx="0">
                  <c:v>دالاهو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آمار!$B$26:$F$26</c:f>
              <c:numCache>
                <c:formatCode>0.0</c:formatCode>
                <c:ptCount val="5"/>
                <c:pt idx="0">
                  <c:v>86.614173228346559</c:v>
                </c:pt>
                <c:pt idx="1">
                  <c:v>63.461538461538446</c:v>
                </c:pt>
                <c:pt idx="2">
                  <c:v>90</c:v>
                </c:pt>
                <c:pt idx="3">
                  <c:v>20</c:v>
                </c:pt>
                <c:pt idx="4">
                  <c:v>83.870967741935502</c:v>
                </c:pt>
              </c:numCache>
            </c:numRef>
          </c:val>
        </c:ser>
        <c:ser>
          <c:idx val="6"/>
          <c:order val="6"/>
          <c:tx>
            <c:strRef>
              <c:f>آمار!$A$27</c:f>
              <c:strCache>
                <c:ptCount val="1"/>
                <c:pt idx="0">
                  <c:v>روانسر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آمار!$B$27:$F$27</c:f>
              <c:numCache>
                <c:formatCode>0.0</c:formatCode>
                <c:ptCount val="5"/>
                <c:pt idx="0">
                  <c:v>37.795275590551249</c:v>
                </c:pt>
                <c:pt idx="1">
                  <c:v>69.230769230769212</c:v>
                </c:pt>
                <c:pt idx="2">
                  <c:v>70</c:v>
                </c:pt>
                <c:pt idx="3">
                  <c:v>60</c:v>
                </c:pt>
                <c:pt idx="4">
                  <c:v>83.870967741935502</c:v>
                </c:pt>
              </c:numCache>
            </c:numRef>
          </c:val>
        </c:ser>
        <c:ser>
          <c:idx val="7"/>
          <c:order val="7"/>
          <c:tx>
            <c:strRef>
              <c:f>آمار!$A$28</c:f>
              <c:strCache>
                <c:ptCount val="1"/>
                <c:pt idx="0">
                  <c:v>سرپل 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آمار!$B$28:$F$28</c:f>
              <c:numCache>
                <c:formatCode>0.0</c:formatCode>
                <c:ptCount val="5"/>
                <c:pt idx="0">
                  <c:v>54.330708661417283</c:v>
                </c:pt>
                <c:pt idx="1">
                  <c:v>69.230769230769212</c:v>
                </c:pt>
                <c:pt idx="2">
                  <c:v>60</c:v>
                </c:pt>
                <c:pt idx="3">
                  <c:v>80</c:v>
                </c:pt>
                <c:pt idx="4">
                  <c:v>90.322580645161281</c:v>
                </c:pt>
              </c:numCache>
            </c:numRef>
          </c:val>
        </c:ser>
        <c:ser>
          <c:idx val="8"/>
          <c:order val="8"/>
          <c:tx>
            <c:strRef>
              <c:f>آمار!$A$29</c:f>
              <c:strCache>
                <c:ptCount val="1"/>
                <c:pt idx="0">
                  <c:v>سنقر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آمار!$B$29:$F$29</c:f>
              <c:numCache>
                <c:formatCode>0.0</c:formatCode>
                <c:ptCount val="5"/>
                <c:pt idx="0">
                  <c:v>53.543307086614128</c:v>
                </c:pt>
                <c:pt idx="1">
                  <c:v>69.230769230769212</c:v>
                </c:pt>
                <c:pt idx="2">
                  <c:v>70</c:v>
                </c:pt>
                <c:pt idx="3">
                  <c:v>80</c:v>
                </c:pt>
                <c:pt idx="4">
                  <c:v>93.548387096774064</c:v>
                </c:pt>
              </c:numCache>
            </c:numRef>
          </c:val>
        </c:ser>
        <c:ser>
          <c:idx val="9"/>
          <c:order val="9"/>
          <c:tx>
            <c:strRef>
              <c:f>آمار!$A$30</c:f>
              <c:strCache>
                <c:ptCount val="1"/>
                <c:pt idx="0">
                  <c:v>صحنه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آمار!$B$30:$F$30</c:f>
              <c:numCache>
                <c:formatCode>0.0</c:formatCode>
                <c:ptCount val="5"/>
                <c:pt idx="0">
                  <c:v>99.212598425196845</c:v>
                </c:pt>
                <c:pt idx="1">
                  <c:v>84.615384615384542</c:v>
                </c:pt>
                <c:pt idx="2">
                  <c:v>80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0"/>
          <c:order val="10"/>
          <c:tx>
            <c:strRef>
              <c:f>آمار!$A$31</c:f>
              <c:strCache>
                <c:ptCount val="1"/>
                <c:pt idx="0">
                  <c:v>قصرشیرین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آمار!$B$31:$F$31</c:f>
              <c:numCache>
                <c:formatCode>0.0</c:formatCode>
                <c:ptCount val="5"/>
                <c:pt idx="0">
                  <c:v>39.370078740157481</c:v>
                </c:pt>
                <c:pt idx="1">
                  <c:v>84.615384615384542</c:v>
                </c:pt>
                <c:pt idx="2">
                  <c:v>70</c:v>
                </c:pt>
                <c:pt idx="3">
                  <c:v>80</c:v>
                </c:pt>
                <c:pt idx="4">
                  <c:v>90.322580645161281</c:v>
                </c:pt>
              </c:numCache>
            </c:numRef>
          </c:val>
        </c:ser>
        <c:ser>
          <c:idx val="11"/>
          <c:order val="11"/>
          <c:tx>
            <c:strRef>
              <c:f>آمار!$A$32</c:f>
              <c:strCache>
                <c:ptCount val="1"/>
                <c:pt idx="0">
                  <c:v>کرمانشاه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آمار!$B$32:$F$32</c:f>
              <c:numCache>
                <c:formatCode>0.0</c:formatCode>
                <c:ptCount val="5"/>
                <c:pt idx="0">
                  <c:v>84.251968503937007</c:v>
                </c:pt>
                <c:pt idx="1">
                  <c:v>67.307692307692278</c:v>
                </c:pt>
                <c:pt idx="2">
                  <c:v>70</c:v>
                </c:pt>
                <c:pt idx="3">
                  <c:v>60</c:v>
                </c:pt>
                <c:pt idx="4">
                  <c:v>80.645161290322577</c:v>
                </c:pt>
              </c:numCache>
            </c:numRef>
          </c:val>
        </c:ser>
        <c:ser>
          <c:idx val="12"/>
          <c:order val="12"/>
          <c:tx>
            <c:strRef>
              <c:f>آمار!$A$33</c:f>
              <c:strCache>
                <c:ptCount val="1"/>
                <c:pt idx="0">
                  <c:v>کنگاور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آمار!$B$33:$F$33</c:f>
              <c:numCache>
                <c:formatCode>0.0</c:formatCode>
                <c:ptCount val="5"/>
                <c:pt idx="0">
                  <c:v>76.377952755905511</c:v>
                </c:pt>
                <c:pt idx="1">
                  <c:v>61.53846153846154</c:v>
                </c:pt>
                <c:pt idx="2">
                  <c:v>70</c:v>
                </c:pt>
                <c:pt idx="3">
                  <c:v>100</c:v>
                </c:pt>
                <c:pt idx="4">
                  <c:v>83.870967741935502</c:v>
                </c:pt>
              </c:numCache>
            </c:numRef>
          </c:val>
        </c:ser>
        <c:ser>
          <c:idx val="13"/>
          <c:order val="13"/>
          <c:tx>
            <c:strRef>
              <c:f>آمار!$A$34</c:f>
              <c:strCache>
                <c:ptCount val="1"/>
                <c:pt idx="0">
                  <c:v>گیلانغرب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آمار!$B$34:$F$34</c:f>
              <c:numCache>
                <c:formatCode>0.0</c:formatCode>
                <c:ptCount val="5"/>
                <c:pt idx="0">
                  <c:v>70.07874015748007</c:v>
                </c:pt>
                <c:pt idx="1">
                  <c:v>50</c:v>
                </c:pt>
                <c:pt idx="2">
                  <c:v>100</c:v>
                </c:pt>
                <c:pt idx="3">
                  <c:v>80</c:v>
                </c:pt>
                <c:pt idx="4">
                  <c:v>83.870967741935502</c:v>
                </c:pt>
              </c:numCache>
            </c:numRef>
          </c:val>
        </c:ser>
        <c:ser>
          <c:idx val="14"/>
          <c:order val="14"/>
          <c:tx>
            <c:strRef>
              <c:f>آمار!$A$35</c:f>
              <c:strCache>
                <c:ptCount val="1"/>
                <c:pt idx="0">
                  <c:v>هرسین</c:v>
                </c:pt>
              </c:strCache>
            </c:strRef>
          </c:tx>
          <c:cat>
            <c:strRef>
              <c:f>آمار!$B$21:$F$21</c:f>
              <c:strCache>
                <c:ptCount val="5"/>
                <c:pt idx="0">
                  <c:v>  فرایند برنامه ریزی</c:v>
                </c:pt>
                <c:pt idx="1">
                  <c:v> فرایند 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 ها</c:v>
                </c:pt>
              </c:strCache>
            </c:strRef>
          </c:cat>
          <c:val>
            <c:numRef>
              <c:f>آمار!$B$35:$F$35</c:f>
              <c:numCache>
                <c:formatCode>0.0</c:formatCode>
                <c:ptCount val="5"/>
                <c:pt idx="0">
                  <c:v>74.803149606299215</c:v>
                </c:pt>
                <c:pt idx="1">
                  <c:v>76.923076923076863</c:v>
                </c:pt>
                <c:pt idx="2">
                  <c:v>60</c:v>
                </c:pt>
                <c:pt idx="3">
                  <c:v>75</c:v>
                </c:pt>
                <c:pt idx="4">
                  <c:v>96.774193548387174</c:v>
                </c:pt>
              </c:numCache>
            </c:numRef>
          </c:val>
        </c:ser>
        <c:marker val="1"/>
        <c:axId val="215947904"/>
        <c:axId val="216760704"/>
      </c:lineChart>
      <c:catAx>
        <c:axId val="21594790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216760704"/>
        <c:crosses val="autoZero"/>
        <c:auto val="1"/>
        <c:lblAlgn val="ctr"/>
        <c:lblOffset val="100"/>
      </c:catAx>
      <c:valAx>
        <c:axId val="216760704"/>
        <c:scaling>
          <c:orientation val="minMax"/>
          <c:max val="100"/>
          <c:min val="2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215947904"/>
        <c:crosses val="autoZero"/>
        <c:crossBetween val="between"/>
        <c:majorUnit val="10"/>
        <c:minorUnit val="4"/>
      </c:valAx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 lang="en-US" sz="800"/>
          </a:pPr>
          <a:endParaRPr lang="fa-IR"/>
        </a:p>
      </c:txPr>
    </c:legend>
    <c:plotVisOnly val="1"/>
    <c:dispBlanksAs val="gap"/>
  </c:chart>
  <c:txPr>
    <a:bodyPr/>
    <a:lstStyle/>
    <a:p>
      <a:pPr>
        <a:defRPr sz="1100" b="1"/>
      </a:pPr>
      <a:endParaRPr lang="fa-I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title>
      <c:tx>
        <c:rich>
          <a:bodyPr/>
          <a:lstStyle/>
          <a:p>
            <a:pPr algn="ctr">
              <a:defRPr lang="en-US"/>
            </a:pPr>
            <a:r>
              <a:rPr lang="fa-IR" sz="1800" b="1" i="0" baseline="0" dirty="0">
                <a:effectLst/>
              </a:rPr>
              <a:t>نمودار مقایسه شهرستانها  بر اساس</a:t>
            </a:r>
            <a:r>
              <a:rPr lang="en-US" sz="1800" b="1" i="0" baseline="0" dirty="0">
                <a:effectLst/>
              </a:rPr>
              <a:t> FSH.M   </a:t>
            </a:r>
            <a:r>
              <a:rPr lang="fa-IR" sz="1800" b="1" i="0" baseline="0" dirty="0">
                <a:effectLst/>
              </a:rPr>
              <a:t> به تفکیک برنامه های سلامت خانواده</a:t>
            </a:r>
            <a:endParaRPr lang="en-US" sz="1800" dirty="0">
              <a:effectLst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7.7336184270069733E-2"/>
          <c:y val="0.1513130989440275"/>
          <c:w val="0.78338944700877966"/>
          <c:h val="0.7267072575230433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اسلام آباد غرب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</c:v>
                </c:pt>
                <c:pt idx="6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قصرشیرین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94.8</c:v>
                </c:pt>
                <c:pt idx="6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کرمانشاه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99.6</c:v>
                </c:pt>
                <c:pt idx="6">
                  <c:v>100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پاوه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99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</c:v>
                </c:pt>
                <c:pt idx="6">
                  <c:v>99.8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سرپل ذهاب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100</c:v>
                </c:pt>
                <c:pt idx="1">
                  <c:v>99</c:v>
                </c:pt>
                <c:pt idx="2">
                  <c:v>99</c:v>
                </c:pt>
                <c:pt idx="3">
                  <c:v>100</c:v>
                </c:pt>
                <c:pt idx="4">
                  <c:v>100</c:v>
                </c:pt>
                <c:pt idx="5">
                  <c:v>95.2</c:v>
                </c:pt>
                <c:pt idx="6">
                  <c:v>99.6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گیلانغرب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  <c:pt idx="0">
                  <c:v>100</c:v>
                </c:pt>
                <c:pt idx="1">
                  <c:v>99</c:v>
                </c:pt>
                <c:pt idx="2">
                  <c:v>100</c:v>
                </c:pt>
                <c:pt idx="3">
                  <c:v>99</c:v>
                </c:pt>
                <c:pt idx="4">
                  <c:v>100</c:v>
                </c:pt>
                <c:pt idx="5">
                  <c:v>97</c:v>
                </c:pt>
                <c:pt idx="6">
                  <c:v>99.6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روانسر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Sheet1!$B$8:$H$8</c:f>
              <c:numCache>
                <c:formatCode>General</c:formatCode>
                <c:ptCount val="7"/>
                <c:pt idx="0">
                  <c:v>99</c:v>
                </c:pt>
                <c:pt idx="1">
                  <c:v>99</c:v>
                </c:pt>
                <c:pt idx="2">
                  <c:v>100</c:v>
                </c:pt>
                <c:pt idx="3">
                  <c:v>99</c:v>
                </c:pt>
                <c:pt idx="4">
                  <c:v>100</c:v>
                </c:pt>
                <c:pt idx="5">
                  <c:v>94.4</c:v>
                </c:pt>
                <c:pt idx="6">
                  <c:v>99.5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جوانرود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Sheet1!$B$9:$H$9</c:f>
              <c:numCache>
                <c:formatCode>General</c:formatCode>
                <c:ptCount val="7"/>
                <c:pt idx="0">
                  <c:v>99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98</c:v>
                </c:pt>
                <c:pt idx="5">
                  <c:v>95.4</c:v>
                </c:pt>
                <c:pt idx="6">
                  <c:v>99.4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دالاهو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Sheet1!$B$10:$H$10</c:f>
              <c:numCache>
                <c:formatCode>General</c:formatCode>
                <c:ptCount val="7"/>
                <c:pt idx="0">
                  <c:v>99</c:v>
                </c:pt>
                <c:pt idx="1">
                  <c:v>100</c:v>
                </c:pt>
                <c:pt idx="2">
                  <c:v>97</c:v>
                </c:pt>
                <c:pt idx="3">
                  <c:v>99</c:v>
                </c:pt>
                <c:pt idx="4">
                  <c:v>100</c:v>
                </c:pt>
                <c:pt idx="5">
                  <c:v>90</c:v>
                </c:pt>
                <c:pt idx="6">
                  <c:v>99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کنگاور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Sheet1!$B$11:$H$11</c:f>
              <c:numCache>
                <c:formatCode>General</c:formatCode>
                <c:ptCount val="7"/>
                <c:pt idx="0">
                  <c:v>99</c:v>
                </c:pt>
                <c:pt idx="1">
                  <c:v>96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96.2</c:v>
                </c:pt>
                <c:pt idx="6">
                  <c:v>99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هرسین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Sheet1!$B$12:$H$12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93</c:v>
                </c:pt>
                <c:pt idx="4">
                  <c:v>100</c:v>
                </c:pt>
                <c:pt idx="5">
                  <c:v>87</c:v>
                </c:pt>
                <c:pt idx="6">
                  <c:v>98.6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ثلاث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Sheet1!$B$13:$H$13</c:f>
              <c:numCache>
                <c:formatCode>General</c:formatCode>
                <c:ptCount val="7"/>
                <c:pt idx="0">
                  <c:v>96</c:v>
                </c:pt>
                <c:pt idx="1">
                  <c:v>97</c:v>
                </c:pt>
                <c:pt idx="2">
                  <c:v>99</c:v>
                </c:pt>
                <c:pt idx="3">
                  <c:v>98</c:v>
                </c:pt>
                <c:pt idx="4">
                  <c:v>100</c:v>
                </c:pt>
                <c:pt idx="5">
                  <c:v>90.4</c:v>
                </c:pt>
                <c:pt idx="6">
                  <c:v>98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سنقر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Sheet1!$B$14:$H$14</c:f>
              <c:numCache>
                <c:formatCode>General</c:formatCode>
                <c:ptCount val="7"/>
                <c:pt idx="0">
                  <c:v>97</c:v>
                </c:pt>
                <c:pt idx="1">
                  <c:v>98</c:v>
                </c:pt>
                <c:pt idx="2">
                  <c:v>95</c:v>
                </c:pt>
                <c:pt idx="3">
                  <c:v>88</c:v>
                </c:pt>
                <c:pt idx="4">
                  <c:v>98</c:v>
                </c:pt>
                <c:pt idx="5">
                  <c:v>89</c:v>
                </c:pt>
                <c:pt idx="6">
                  <c:v>95.2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صحنه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Sheet1!$B$15:$H$15</c:f>
              <c:numCache>
                <c:formatCode>General</c:formatCode>
                <c:ptCount val="7"/>
                <c:pt idx="0">
                  <c:v>100</c:v>
                </c:pt>
                <c:pt idx="1">
                  <c:v>98</c:v>
                </c:pt>
                <c:pt idx="2">
                  <c:v>83</c:v>
                </c:pt>
                <c:pt idx="3">
                  <c:v>99</c:v>
                </c:pt>
                <c:pt idx="4">
                  <c:v>95</c:v>
                </c:pt>
                <c:pt idx="5">
                  <c:v>91</c:v>
                </c:pt>
                <c:pt idx="6">
                  <c:v>95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میانگین</c:v>
                </c:pt>
              </c:strCache>
            </c:strRef>
          </c:tx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 پایش اول</c:v>
                </c:pt>
                <c:pt idx="6">
                  <c:v>میانگین پایش دوم</c:v>
                </c:pt>
              </c:strCache>
            </c:strRef>
          </c:cat>
          <c:val>
            <c:numRef>
              <c:f>Sheet1!$B$16:$H$16</c:f>
              <c:numCache>
                <c:formatCode>General</c:formatCode>
                <c:ptCount val="7"/>
                <c:pt idx="0">
                  <c:v>99.1</c:v>
                </c:pt>
                <c:pt idx="1">
                  <c:v>99</c:v>
                </c:pt>
                <c:pt idx="2">
                  <c:v>98.1</c:v>
                </c:pt>
                <c:pt idx="3">
                  <c:v>98.2</c:v>
                </c:pt>
                <c:pt idx="4">
                  <c:v>99.4</c:v>
                </c:pt>
                <c:pt idx="5">
                  <c:v>93.6</c:v>
                </c:pt>
                <c:pt idx="6">
                  <c:v>98.8</c:v>
                </c:pt>
              </c:numCache>
            </c:numRef>
          </c:val>
        </c:ser>
        <c:marker val="1"/>
        <c:axId val="98086912"/>
        <c:axId val="98088448"/>
      </c:lineChart>
      <c:catAx>
        <c:axId val="98086912"/>
        <c:scaling>
          <c:orientation val="minMax"/>
        </c:scaling>
        <c:axPos val="b"/>
        <c:majorTickMark val="none"/>
        <c:tickLblPos val="nextTo"/>
        <c:txPr>
          <a:bodyPr rot="-2700000" vert="horz"/>
          <a:lstStyle/>
          <a:p>
            <a:pPr>
              <a:defRPr lang="en-US"/>
            </a:pPr>
            <a:endParaRPr lang="fa-IR"/>
          </a:p>
        </c:txPr>
        <c:crossAx val="98088448"/>
        <c:crosses val="autoZero"/>
        <c:auto val="1"/>
        <c:lblAlgn val="ctr"/>
        <c:lblOffset val="100"/>
      </c:catAx>
      <c:valAx>
        <c:axId val="980884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fa-IR"/>
                  <a:t>درصد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98086912"/>
        <c:crosses val="autoZero"/>
        <c:crossBetween val="between"/>
      </c:valAx>
      <c:spPr>
        <a:solidFill>
          <a:srgbClr val="FFFF99"/>
        </a:solidFill>
      </c:spPr>
    </c:plotArea>
    <c:legend>
      <c:legendPos val="r"/>
      <c:layout/>
      <c:txPr>
        <a:bodyPr/>
        <a:lstStyle/>
        <a:p>
          <a:pPr>
            <a:defRPr lang="en-US"/>
          </a:pPr>
          <a:endParaRPr lang="fa-IR"/>
        </a:p>
      </c:txPr>
    </c:legend>
    <c:plotVisOnly val="1"/>
    <c:dispBlanksAs val="gap"/>
  </c:chart>
  <c:spPr>
    <a:solidFill>
      <a:srgbClr val="99FF66"/>
    </a:solidFill>
  </c:spPr>
  <c:txPr>
    <a:bodyPr/>
    <a:lstStyle/>
    <a:p>
      <a:pPr>
        <a:defRPr b="1"/>
      </a:pPr>
      <a:endParaRPr lang="fa-I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title>
      <c:tx>
        <c:rich>
          <a:bodyPr/>
          <a:lstStyle/>
          <a:p>
            <a:pPr>
              <a:defRPr lang="en-US"/>
            </a:pPr>
            <a:r>
              <a:rPr lang="fa-IR" sz="1400"/>
              <a:t>نمودارنتایج پایش بهداشت</a:t>
            </a:r>
            <a:r>
              <a:rPr lang="fa-IR" sz="1400" baseline="0"/>
              <a:t> حرفه ای درفروردین94</a:t>
            </a:r>
            <a:endParaRPr lang="en-US" sz="1400"/>
          </a:p>
        </c:rich>
      </c:tx>
      <c:layout>
        <c:manualLayout>
          <c:xMode val="edge"/>
          <c:yMode val="edge"/>
          <c:x val="0.35906095518916353"/>
          <c:y val="2.5626895114634979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Sheet1!$E$9</c:f>
              <c:strCache>
                <c:ptCount val="1"/>
                <c:pt idx="0">
                  <c:v>سنقر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Sheet1!$F$9:$J$9</c:f>
              <c:numCache>
                <c:formatCode>General</c:formatCode>
                <c:ptCount val="5"/>
                <c:pt idx="0">
                  <c:v>54</c:v>
                </c:pt>
                <c:pt idx="1">
                  <c:v>62.2</c:v>
                </c:pt>
                <c:pt idx="2">
                  <c:v>65</c:v>
                </c:pt>
                <c:pt idx="3">
                  <c:v>82</c:v>
                </c:pt>
                <c:pt idx="4">
                  <c:v>65.8</c:v>
                </c:pt>
              </c:numCache>
            </c:numRef>
          </c:val>
        </c:ser>
        <c:ser>
          <c:idx val="1"/>
          <c:order val="1"/>
          <c:tx>
            <c:strRef>
              <c:f>Sheet1!$E$10</c:f>
              <c:strCache>
                <c:ptCount val="1"/>
                <c:pt idx="0">
                  <c:v>اسلام آباد غرب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Sheet1!$F$10:$J$10</c:f>
              <c:numCache>
                <c:formatCode>General</c:formatCode>
                <c:ptCount val="5"/>
                <c:pt idx="0">
                  <c:v>47</c:v>
                </c:pt>
                <c:pt idx="1">
                  <c:v>69</c:v>
                </c:pt>
                <c:pt idx="2">
                  <c:v>53</c:v>
                </c:pt>
                <c:pt idx="3">
                  <c:v>83</c:v>
                </c:pt>
                <c:pt idx="4">
                  <c:v>63</c:v>
                </c:pt>
              </c:numCache>
            </c:numRef>
          </c:val>
        </c:ser>
        <c:ser>
          <c:idx val="2"/>
          <c:order val="2"/>
          <c:tx>
            <c:strRef>
              <c:f>Sheet1!$E$11</c:f>
              <c:strCache>
                <c:ptCount val="1"/>
                <c:pt idx="0">
                  <c:v>پاوه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Sheet1!$F$11:$J$11</c:f>
              <c:numCache>
                <c:formatCode>General</c:formatCode>
                <c:ptCount val="5"/>
                <c:pt idx="0">
                  <c:v>39</c:v>
                </c:pt>
                <c:pt idx="1">
                  <c:v>58</c:v>
                </c:pt>
                <c:pt idx="2">
                  <c:v>68</c:v>
                </c:pt>
                <c:pt idx="3">
                  <c:v>75</c:v>
                </c:pt>
                <c:pt idx="4">
                  <c:v>60</c:v>
                </c:pt>
              </c:numCache>
            </c:numRef>
          </c:val>
        </c:ser>
        <c:ser>
          <c:idx val="3"/>
          <c:order val="3"/>
          <c:tx>
            <c:strRef>
              <c:f>Sheet1!$E$12</c:f>
              <c:strCache>
                <c:ptCount val="1"/>
                <c:pt idx="0">
                  <c:v>گیلانغرب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Sheet1!$F$12:$J$12</c:f>
              <c:numCache>
                <c:formatCode>General</c:formatCode>
                <c:ptCount val="5"/>
                <c:pt idx="0">
                  <c:v>42</c:v>
                </c:pt>
                <c:pt idx="1">
                  <c:v>53</c:v>
                </c:pt>
                <c:pt idx="2">
                  <c:v>63</c:v>
                </c:pt>
                <c:pt idx="3">
                  <c:v>76</c:v>
                </c:pt>
                <c:pt idx="4">
                  <c:v>58.5</c:v>
                </c:pt>
              </c:numCache>
            </c:numRef>
          </c:val>
        </c:ser>
        <c:ser>
          <c:idx val="4"/>
          <c:order val="4"/>
          <c:tx>
            <c:strRef>
              <c:f>Sheet1!$E$13</c:f>
              <c:strCache>
                <c:ptCount val="1"/>
                <c:pt idx="0">
                  <c:v>سرپل ذهاب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Sheet1!$F$13:$J$13</c:f>
              <c:numCache>
                <c:formatCode>General</c:formatCode>
                <c:ptCount val="5"/>
                <c:pt idx="0">
                  <c:v>43</c:v>
                </c:pt>
                <c:pt idx="1">
                  <c:v>53</c:v>
                </c:pt>
                <c:pt idx="2">
                  <c:v>54</c:v>
                </c:pt>
                <c:pt idx="3">
                  <c:v>76</c:v>
                </c:pt>
                <c:pt idx="4">
                  <c:v>56.5</c:v>
                </c:pt>
              </c:numCache>
            </c:numRef>
          </c:val>
        </c:ser>
        <c:ser>
          <c:idx val="5"/>
          <c:order val="5"/>
          <c:tx>
            <c:strRef>
              <c:f>Sheet1!$E$14</c:f>
              <c:strCache>
                <c:ptCount val="1"/>
                <c:pt idx="0">
                  <c:v>کرمانشاه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Sheet1!$F$14:$J$14</c:f>
              <c:numCache>
                <c:formatCode>General</c:formatCode>
                <c:ptCount val="5"/>
                <c:pt idx="0">
                  <c:v>34.9</c:v>
                </c:pt>
                <c:pt idx="1">
                  <c:v>61</c:v>
                </c:pt>
                <c:pt idx="2">
                  <c:v>62.1</c:v>
                </c:pt>
                <c:pt idx="3">
                  <c:v>70</c:v>
                </c:pt>
                <c:pt idx="4">
                  <c:v>57</c:v>
                </c:pt>
              </c:numCache>
            </c:numRef>
          </c:val>
        </c:ser>
        <c:ser>
          <c:idx val="6"/>
          <c:order val="6"/>
          <c:tx>
            <c:strRef>
              <c:f>Sheet1!$E$15</c:f>
              <c:strCache>
                <c:ptCount val="1"/>
                <c:pt idx="0">
                  <c:v>کنگاور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Sheet1!$F$15:$J$15</c:f>
              <c:numCache>
                <c:formatCode>General</c:formatCode>
                <c:ptCount val="5"/>
                <c:pt idx="0">
                  <c:v>37</c:v>
                </c:pt>
                <c:pt idx="1">
                  <c:v>45</c:v>
                </c:pt>
                <c:pt idx="2">
                  <c:v>53</c:v>
                </c:pt>
                <c:pt idx="3">
                  <c:v>73</c:v>
                </c:pt>
                <c:pt idx="4">
                  <c:v>52</c:v>
                </c:pt>
              </c:numCache>
            </c:numRef>
          </c:val>
        </c:ser>
        <c:ser>
          <c:idx val="7"/>
          <c:order val="7"/>
          <c:tx>
            <c:strRef>
              <c:f>Sheet1!$E$16</c:f>
              <c:strCache>
                <c:ptCount val="1"/>
                <c:pt idx="0">
                  <c:v>صحنه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Sheet1!$F$16:$J$16</c:f>
              <c:numCache>
                <c:formatCode>General</c:formatCode>
                <c:ptCount val="5"/>
                <c:pt idx="0">
                  <c:v>34</c:v>
                </c:pt>
                <c:pt idx="1">
                  <c:v>42</c:v>
                </c:pt>
                <c:pt idx="2">
                  <c:v>52</c:v>
                </c:pt>
                <c:pt idx="3">
                  <c:v>70</c:v>
                </c:pt>
                <c:pt idx="4">
                  <c:v>49.5</c:v>
                </c:pt>
              </c:numCache>
            </c:numRef>
          </c:val>
        </c:ser>
        <c:ser>
          <c:idx val="8"/>
          <c:order val="8"/>
          <c:tx>
            <c:strRef>
              <c:f>Sheet1!$E$17</c:f>
              <c:strCache>
                <c:ptCount val="1"/>
                <c:pt idx="0">
                  <c:v>جوانرود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Sheet1!$F$17:$J$17</c:f>
              <c:numCache>
                <c:formatCode>General</c:formatCode>
                <c:ptCount val="5"/>
                <c:pt idx="0">
                  <c:v>25</c:v>
                </c:pt>
                <c:pt idx="1">
                  <c:v>49</c:v>
                </c:pt>
                <c:pt idx="2">
                  <c:v>57.2</c:v>
                </c:pt>
                <c:pt idx="3">
                  <c:v>64</c:v>
                </c:pt>
                <c:pt idx="4">
                  <c:v>48.8</c:v>
                </c:pt>
              </c:numCache>
            </c:numRef>
          </c:val>
        </c:ser>
        <c:ser>
          <c:idx val="9"/>
          <c:order val="9"/>
          <c:tx>
            <c:strRef>
              <c:f>Sheet1!$E$18</c:f>
              <c:strCache>
                <c:ptCount val="1"/>
                <c:pt idx="0">
                  <c:v>روانسر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Sheet1!$F$18:$J$18</c:f>
              <c:numCache>
                <c:formatCode>General</c:formatCode>
                <c:ptCount val="5"/>
                <c:pt idx="0">
                  <c:v>31.1</c:v>
                </c:pt>
                <c:pt idx="1">
                  <c:v>38</c:v>
                </c:pt>
                <c:pt idx="2">
                  <c:v>49</c:v>
                </c:pt>
                <c:pt idx="3">
                  <c:v>66.3</c:v>
                </c:pt>
                <c:pt idx="4">
                  <c:v>46.1</c:v>
                </c:pt>
              </c:numCache>
            </c:numRef>
          </c:val>
        </c:ser>
        <c:ser>
          <c:idx val="10"/>
          <c:order val="10"/>
          <c:tx>
            <c:strRef>
              <c:f>Sheet1!$E$19</c:f>
              <c:strCache>
                <c:ptCount val="1"/>
                <c:pt idx="0">
                  <c:v>دالاهو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Sheet1!$F$19:$J$19</c:f>
              <c:numCache>
                <c:formatCode>General</c:formatCode>
                <c:ptCount val="5"/>
                <c:pt idx="0">
                  <c:v>29.2</c:v>
                </c:pt>
                <c:pt idx="1">
                  <c:v>36</c:v>
                </c:pt>
                <c:pt idx="2">
                  <c:v>52</c:v>
                </c:pt>
                <c:pt idx="3">
                  <c:v>64</c:v>
                </c:pt>
                <c:pt idx="4">
                  <c:v>45.3</c:v>
                </c:pt>
              </c:numCache>
            </c:numRef>
          </c:val>
        </c:ser>
        <c:ser>
          <c:idx val="11"/>
          <c:order val="11"/>
          <c:tx>
            <c:strRef>
              <c:f>Sheet1!$E$20</c:f>
              <c:strCache>
                <c:ptCount val="1"/>
                <c:pt idx="0">
                  <c:v>قصرشیرین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Sheet1!$F$20:$J$20</c:f>
              <c:numCache>
                <c:formatCode>General</c:formatCode>
                <c:ptCount val="5"/>
                <c:pt idx="0">
                  <c:v>28</c:v>
                </c:pt>
                <c:pt idx="1">
                  <c:v>36</c:v>
                </c:pt>
                <c:pt idx="2">
                  <c:v>32.5</c:v>
                </c:pt>
                <c:pt idx="3">
                  <c:v>69.5</c:v>
                </c:pt>
                <c:pt idx="4">
                  <c:v>41.5</c:v>
                </c:pt>
              </c:numCache>
            </c:numRef>
          </c:val>
        </c:ser>
        <c:ser>
          <c:idx val="12"/>
          <c:order val="12"/>
          <c:tx>
            <c:strRef>
              <c:f>Sheet1!$E$21</c:f>
              <c:strCache>
                <c:ptCount val="1"/>
                <c:pt idx="0">
                  <c:v>ثلاث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Sheet1!$F$21:$J$21</c:f>
              <c:numCache>
                <c:formatCode>General</c:formatCode>
                <c:ptCount val="5"/>
                <c:pt idx="0">
                  <c:v>26</c:v>
                </c:pt>
                <c:pt idx="1">
                  <c:v>35</c:v>
                </c:pt>
                <c:pt idx="2">
                  <c:v>32.200000000000003</c:v>
                </c:pt>
                <c:pt idx="3">
                  <c:v>66</c:v>
                </c:pt>
                <c:pt idx="4">
                  <c:v>39.800000000000004</c:v>
                </c:pt>
              </c:numCache>
            </c:numRef>
          </c:val>
        </c:ser>
        <c:ser>
          <c:idx val="13"/>
          <c:order val="13"/>
          <c:tx>
            <c:strRef>
              <c:f>Sheet1!$E$22</c:f>
              <c:strCache>
                <c:ptCount val="1"/>
                <c:pt idx="0">
                  <c:v>هرسین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Sheet1!$F$22:$J$22</c:f>
              <c:numCache>
                <c:formatCode>General</c:formatCode>
                <c:ptCount val="5"/>
                <c:pt idx="0">
                  <c:v>20</c:v>
                </c:pt>
                <c:pt idx="1">
                  <c:v>35</c:v>
                </c:pt>
                <c:pt idx="2">
                  <c:v>31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</c:ser>
        <c:ser>
          <c:idx val="14"/>
          <c:order val="14"/>
          <c:tx>
            <c:strRef>
              <c:f>Sheet1!$E$23</c:f>
              <c:strCache>
                <c:ptCount val="1"/>
                <c:pt idx="0">
                  <c:v>میانگین</c:v>
                </c:pt>
              </c:strCache>
            </c:strRef>
          </c:tx>
          <c:marker>
            <c:symbol val="none"/>
          </c:marker>
          <c:cat>
            <c:strRef>
              <c:f>Sheet1!$F$8:$J$8</c:f>
              <c:strCache>
                <c:ptCount val="5"/>
                <c:pt idx="0">
                  <c:v>کنترل عوامل فیزیکی</c:v>
                </c:pt>
                <c:pt idx="1">
                  <c:v>کنترل عوامل شیمیایی</c:v>
                </c:pt>
                <c:pt idx="2">
                  <c:v>اصلاح شرایط ارگونومیکی</c:v>
                </c:pt>
                <c:pt idx="3">
                  <c:v>مشاغل خاص</c:v>
                </c:pt>
                <c:pt idx="4">
                  <c:v>میانگین پایش دوم</c:v>
                </c:pt>
              </c:strCache>
            </c:strRef>
          </c:cat>
          <c:val>
            <c:numRef>
              <c:f>Sheet1!$F$23:$J$23</c:f>
              <c:numCache>
                <c:formatCode>General</c:formatCode>
                <c:ptCount val="5"/>
                <c:pt idx="0">
                  <c:v>37.5</c:v>
                </c:pt>
                <c:pt idx="1">
                  <c:v>51.4</c:v>
                </c:pt>
                <c:pt idx="2">
                  <c:v>55.4</c:v>
                </c:pt>
                <c:pt idx="3">
                  <c:v>75.3</c:v>
                </c:pt>
                <c:pt idx="4">
                  <c:v>54.9</c:v>
                </c:pt>
              </c:numCache>
            </c:numRef>
          </c:val>
        </c:ser>
        <c:marker val="1"/>
        <c:axId val="98174080"/>
        <c:axId val="98175616"/>
      </c:lineChart>
      <c:catAx>
        <c:axId val="981740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98175616"/>
        <c:crosses val="autoZero"/>
        <c:auto val="1"/>
        <c:lblAlgn val="ctr"/>
        <c:lblOffset val="100"/>
      </c:catAx>
      <c:valAx>
        <c:axId val="981756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98174080"/>
        <c:crosses val="autoZero"/>
        <c:crossBetween val="between"/>
      </c:valAx>
    </c:plotArea>
    <c:legend>
      <c:legendPos val="l"/>
      <c:layout/>
      <c:txPr>
        <a:bodyPr/>
        <a:lstStyle/>
        <a:p>
          <a:pPr>
            <a:defRPr lang="en-US" sz="1000"/>
          </a:pPr>
          <a:endParaRPr lang="fa-IR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pivotSource>
    <c:name>[Book1بهمن 93.xlsx]Sheet4!PivotTable1</c:name>
    <c:fmtId val="-1"/>
  </c:pivotSource>
  <c:chart>
    <c:autoTitleDeleted val="1"/>
    <c:pivotFmts>
      <c:pivotFmt>
        <c:idx val="0"/>
      </c:pivotFmt>
      <c:pivotFmt>
        <c:idx val="1"/>
        <c:dLbl>
          <c:idx val="0"/>
          <c:showVal val="1"/>
        </c:dLbl>
      </c:pivotFmt>
      <c:pivotFmt>
        <c:idx val="2"/>
        <c:dLbl>
          <c:idx val="0"/>
          <c:showVal val="1"/>
        </c:dLbl>
      </c:pivotFmt>
      <c:pivotFmt>
        <c:idx val="3"/>
        <c:dLbl>
          <c:idx val="0"/>
          <c:showVal val="1"/>
        </c:dLbl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  <c:dLbl>
          <c:idx val="0"/>
          <c:delete val="1"/>
        </c:dLbl>
      </c:pivotFmt>
      <c:pivotFmt>
        <c:idx val="13"/>
        <c:dLbl>
          <c:idx val="0"/>
          <c:delete val="1"/>
        </c:dLbl>
      </c:pivotFmt>
      <c:pivotFmt>
        <c:idx val="14"/>
        <c:dLbl>
          <c:idx val="0"/>
          <c:delete val="1"/>
        </c:dLbl>
      </c:pivotFmt>
      <c:pivotFmt>
        <c:idx val="15"/>
        <c:dLbl>
          <c:idx val="0"/>
          <c:delete val="1"/>
        </c:dLbl>
      </c:pivotFmt>
      <c:pivotFmt>
        <c:idx val="16"/>
        <c:dLbl>
          <c:idx val="0"/>
          <c:delete val="1"/>
        </c:dLbl>
      </c:pivotFmt>
      <c:pivotFmt>
        <c:idx val="17"/>
        <c:dLbl>
          <c:idx val="0"/>
          <c:delete val="1"/>
        </c:dLbl>
      </c:pivotFmt>
      <c:pivotFmt>
        <c:idx val="18"/>
        <c:dLbl>
          <c:idx val="0"/>
          <c:delete val="1"/>
        </c:dLbl>
      </c:pivotFmt>
      <c:pivotFmt>
        <c:idx val="19"/>
        <c:dLbl>
          <c:idx val="0"/>
          <c:delete val="1"/>
        </c:dLbl>
      </c:pivotFmt>
      <c:pivotFmt>
        <c:idx val="20"/>
        <c:dLbl>
          <c:idx val="0"/>
          <c:delete val="1"/>
        </c:dLbl>
      </c:pivotFmt>
      <c:pivotFmt>
        <c:idx val="21"/>
        <c:dLbl>
          <c:idx val="0"/>
          <c:delete val="1"/>
        </c:dLbl>
      </c:pivotFmt>
      <c:pivotFmt>
        <c:idx val="22"/>
        <c:dLbl>
          <c:idx val="0"/>
          <c:delete val="1"/>
        </c:dLbl>
      </c:pivotFmt>
      <c:pivotFmt>
        <c:idx val="23"/>
        <c:dLbl>
          <c:idx val="0"/>
          <c:delete val="1"/>
        </c:dLbl>
      </c:pivotFmt>
      <c:pivotFmt>
        <c:idx val="24"/>
        <c:dLbl>
          <c:idx val="0"/>
          <c:delete val="1"/>
        </c:dLbl>
      </c:pivotFmt>
      <c:pivotFmt>
        <c:idx val="25"/>
        <c:dLbl>
          <c:idx val="0"/>
          <c:delete val="1"/>
        </c:dLbl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</c:pivotFmt>
      <c:pivotFmt>
        <c:idx val="47"/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</c:pivotFmt>
      <c:pivotFmt>
        <c:idx val="59"/>
      </c:pivotFmt>
      <c:pivotFmt>
        <c:idx val="60"/>
      </c:pivotFmt>
      <c:pivotFmt>
        <c:idx val="61"/>
      </c:pivotFmt>
      <c:pivotFmt>
        <c:idx val="62"/>
      </c:pivotFmt>
      <c:pivotFmt>
        <c:idx val="63"/>
      </c:pivotFmt>
      <c:pivotFmt>
        <c:idx val="64"/>
      </c:pivotFmt>
      <c:pivotFmt>
        <c:idx val="65"/>
      </c:pivotFmt>
      <c:pivotFmt>
        <c:idx val="66"/>
      </c:pivotFmt>
      <c:pivotFmt>
        <c:idx val="67"/>
      </c:pivotFmt>
    </c:pivotFmts>
    <c:plotArea>
      <c:layout/>
      <c:lineChart>
        <c:grouping val="standard"/>
        <c:ser>
          <c:idx val="0"/>
          <c:order val="0"/>
          <c:tx>
            <c:strRef>
              <c:f>Sheet4!$B$1:$B$2</c:f>
              <c:strCache>
                <c:ptCount val="1"/>
                <c:pt idx="0">
                  <c:v>اسلام آباد</c:v>
                </c:pt>
              </c:strCache>
            </c:strRef>
          </c:tx>
          <c:cat>
            <c:strRef>
              <c:f>Sheet4!$A$3:$A$8</c:f>
              <c:strCache>
                <c:ptCount val="6"/>
                <c:pt idx="0">
                  <c:v>Sum of بخش سل</c:v>
                </c:pt>
                <c:pt idx="1">
                  <c:v>Sum of بخش تالاسمی</c:v>
                </c:pt>
                <c:pt idx="2">
                  <c:v>Sum of بخش التور،سالمونلا ،شیگلا</c:v>
                </c:pt>
                <c:pt idx="3">
                  <c:v>Sum of بخش مواد مخدر</c:v>
                </c:pt>
                <c:pt idx="4">
                  <c:v>Sum of بخش مالاریا</c:v>
                </c:pt>
                <c:pt idx="5">
                  <c:v>Sum of بیمه روستایی</c:v>
                </c:pt>
              </c:strCache>
            </c:strRef>
          </c:cat>
          <c:val>
            <c:numRef>
              <c:f>Sheet4!$B$3:$B$8</c:f>
              <c:numCache>
                <c:formatCode>General</c:formatCode>
                <c:ptCount val="6"/>
                <c:pt idx="0">
                  <c:v>78.947368421052744</c:v>
                </c:pt>
                <c:pt idx="1">
                  <c:v>53.571428571428513</c:v>
                </c:pt>
                <c:pt idx="2">
                  <c:v>78.947368421052744</c:v>
                </c:pt>
                <c:pt idx="3">
                  <c:v>76.470588235294088</c:v>
                </c:pt>
                <c:pt idx="4">
                  <c:v>90</c:v>
                </c:pt>
                <c:pt idx="5">
                  <c:v>85.714285714285722</c:v>
                </c:pt>
              </c:numCache>
            </c:numRef>
          </c:val>
        </c:ser>
        <c:ser>
          <c:idx val="1"/>
          <c:order val="1"/>
          <c:tx>
            <c:strRef>
              <c:f>Sheet4!$C$1:$C$2</c:f>
              <c:strCache>
                <c:ptCount val="1"/>
                <c:pt idx="0">
                  <c:v>پاوه</c:v>
                </c:pt>
              </c:strCache>
            </c:strRef>
          </c:tx>
          <c:cat>
            <c:strRef>
              <c:f>Sheet4!$A$3:$A$8</c:f>
              <c:strCache>
                <c:ptCount val="6"/>
                <c:pt idx="0">
                  <c:v>Sum of بخش سل</c:v>
                </c:pt>
                <c:pt idx="1">
                  <c:v>Sum of بخش تالاسمی</c:v>
                </c:pt>
                <c:pt idx="2">
                  <c:v>Sum of بخش التور،سالمونلا ،شیگلا</c:v>
                </c:pt>
                <c:pt idx="3">
                  <c:v>Sum of بخش مواد مخدر</c:v>
                </c:pt>
                <c:pt idx="4">
                  <c:v>Sum of بخش مالاریا</c:v>
                </c:pt>
                <c:pt idx="5">
                  <c:v>Sum of بیمه روستایی</c:v>
                </c:pt>
              </c:strCache>
            </c:strRef>
          </c:cat>
          <c:val>
            <c:numRef>
              <c:f>Sheet4!$C$3:$C$8</c:f>
              <c:numCache>
                <c:formatCode>General</c:formatCode>
                <c:ptCount val="6"/>
                <c:pt idx="0">
                  <c:v>63.157894736842017</c:v>
                </c:pt>
                <c:pt idx="1">
                  <c:v>39.285714285714285</c:v>
                </c:pt>
                <c:pt idx="2">
                  <c:v>31.578947368421026</c:v>
                </c:pt>
                <c:pt idx="3">
                  <c:v>29.411764705882351</c:v>
                </c:pt>
                <c:pt idx="4">
                  <c:v>50</c:v>
                </c:pt>
                <c:pt idx="5">
                  <c:v>85.714285714285722</c:v>
                </c:pt>
              </c:numCache>
            </c:numRef>
          </c:val>
        </c:ser>
        <c:ser>
          <c:idx val="2"/>
          <c:order val="2"/>
          <c:tx>
            <c:strRef>
              <c:f>Sheet4!$D$1:$D$2</c:f>
              <c:strCache>
                <c:ptCount val="1"/>
                <c:pt idx="0">
                  <c:v>ثلاث باباجانی</c:v>
                </c:pt>
              </c:strCache>
            </c:strRef>
          </c:tx>
          <c:cat>
            <c:strRef>
              <c:f>Sheet4!$A$3:$A$8</c:f>
              <c:strCache>
                <c:ptCount val="6"/>
                <c:pt idx="0">
                  <c:v>Sum of بخش سل</c:v>
                </c:pt>
                <c:pt idx="1">
                  <c:v>Sum of بخش تالاسمی</c:v>
                </c:pt>
                <c:pt idx="2">
                  <c:v>Sum of بخش التور،سالمونلا ،شیگلا</c:v>
                </c:pt>
                <c:pt idx="3">
                  <c:v>Sum of بخش مواد مخدر</c:v>
                </c:pt>
                <c:pt idx="4">
                  <c:v>Sum of بخش مالاریا</c:v>
                </c:pt>
                <c:pt idx="5">
                  <c:v>Sum of بیمه روستایی</c:v>
                </c:pt>
              </c:strCache>
            </c:strRef>
          </c:cat>
          <c:val>
            <c:numRef>
              <c:f>Sheet4!$D$3:$D$8</c:f>
              <c:numCache>
                <c:formatCode>General</c:formatCode>
                <c:ptCount val="6"/>
                <c:pt idx="0">
                  <c:v>73.684210526315795</c:v>
                </c:pt>
                <c:pt idx="1">
                  <c:v>64.285714285714292</c:v>
                </c:pt>
                <c:pt idx="2">
                  <c:v>52.631578947368418</c:v>
                </c:pt>
                <c:pt idx="3">
                  <c:v>52.941176470588225</c:v>
                </c:pt>
                <c:pt idx="4">
                  <c:v>70</c:v>
                </c:pt>
                <c:pt idx="5">
                  <c:v>100</c:v>
                </c:pt>
              </c:numCache>
            </c:numRef>
          </c:val>
        </c:ser>
        <c:ser>
          <c:idx val="3"/>
          <c:order val="3"/>
          <c:tx>
            <c:strRef>
              <c:f>Sheet4!$E$1:$E$2</c:f>
              <c:strCache>
                <c:ptCount val="1"/>
                <c:pt idx="0">
                  <c:v>جوانرود</c:v>
                </c:pt>
              </c:strCache>
            </c:strRef>
          </c:tx>
          <c:cat>
            <c:strRef>
              <c:f>Sheet4!$A$3:$A$8</c:f>
              <c:strCache>
                <c:ptCount val="6"/>
                <c:pt idx="0">
                  <c:v>Sum of بخش سل</c:v>
                </c:pt>
                <c:pt idx="1">
                  <c:v>Sum of بخش تالاسمی</c:v>
                </c:pt>
                <c:pt idx="2">
                  <c:v>Sum of بخش التور،سالمونلا ،شیگلا</c:v>
                </c:pt>
                <c:pt idx="3">
                  <c:v>Sum of بخش مواد مخدر</c:v>
                </c:pt>
                <c:pt idx="4">
                  <c:v>Sum of بخش مالاریا</c:v>
                </c:pt>
                <c:pt idx="5">
                  <c:v>Sum of بیمه روستایی</c:v>
                </c:pt>
              </c:strCache>
            </c:strRef>
          </c:cat>
          <c:val>
            <c:numRef>
              <c:f>Sheet4!$E$3:$E$8</c:f>
              <c:numCache>
                <c:formatCode>General</c:formatCode>
                <c:ptCount val="6"/>
                <c:pt idx="0">
                  <c:v>89.473684210526258</c:v>
                </c:pt>
                <c:pt idx="1">
                  <c:v>67.857142857142819</c:v>
                </c:pt>
                <c:pt idx="2">
                  <c:v>78.947368421052744</c:v>
                </c:pt>
                <c:pt idx="3">
                  <c:v>82.352941176470353</c:v>
                </c:pt>
                <c:pt idx="4">
                  <c:v>90</c:v>
                </c:pt>
                <c:pt idx="5">
                  <c:v>85.714285714285722</c:v>
                </c:pt>
              </c:numCache>
            </c:numRef>
          </c:val>
        </c:ser>
        <c:ser>
          <c:idx val="4"/>
          <c:order val="4"/>
          <c:tx>
            <c:strRef>
              <c:f>Sheet4!$F$1:$F$2</c:f>
              <c:strCache>
                <c:ptCount val="1"/>
                <c:pt idx="0">
                  <c:v>دالاهو</c:v>
                </c:pt>
              </c:strCache>
            </c:strRef>
          </c:tx>
          <c:cat>
            <c:strRef>
              <c:f>Sheet4!$A$3:$A$8</c:f>
              <c:strCache>
                <c:ptCount val="6"/>
                <c:pt idx="0">
                  <c:v>Sum of بخش سل</c:v>
                </c:pt>
                <c:pt idx="1">
                  <c:v>Sum of بخش تالاسمی</c:v>
                </c:pt>
                <c:pt idx="2">
                  <c:v>Sum of بخش التور،سالمونلا ،شیگلا</c:v>
                </c:pt>
                <c:pt idx="3">
                  <c:v>Sum of بخش مواد مخدر</c:v>
                </c:pt>
                <c:pt idx="4">
                  <c:v>Sum of بخش مالاریا</c:v>
                </c:pt>
                <c:pt idx="5">
                  <c:v>Sum of بیمه روستایی</c:v>
                </c:pt>
              </c:strCache>
            </c:strRef>
          </c:cat>
          <c:val>
            <c:numRef>
              <c:f>Sheet4!$F$3:$F$8</c:f>
              <c:numCache>
                <c:formatCode>General</c:formatCode>
                <c:ptCount val="6"/>
                <c:pt idx="0">
                  <c:v>84.21052631578948</c:v>
                </c:pt>
                <c:pt idx="1">
                  <c:v>71.428571428571388</c:v>
                </c:pt>
                <c:pt idx="2">
                  <c:v>84.21052631578948</c:v>
                </c:pt>
                <c:pt idx="3">
                  <c:v>82.352941176470353</c:v>
                </c:pt>
                <c:pt idx="4">
                  <c:v>80</c:v>
                </c:pt>
                <c:pt idx="5">
                  <c:v>100</c:v>
                </c:pt>
              </c:numCache>
            </c:numRef>
          </c:val>
        </c:ser>
        <c:ser>
          <c:idx val="5"/>
          <c:order val="5"/>
          <c:tx>
            <c:strRef>
              <c:f>Sheet4!$G$1:$G$2</c:f>
              <c:strCache>
                <c:ptCount val="1"/>
                <c:pt idx="0">
                  <c:v>روانسر</c:v>
                </c:pt>
              </c:strCache>
            </c:strRef>
          </c:tx>
          <c:cat>
            <c:strRef>
              <c:f>Sheet4!$A$3:$A$8</c:f>
              <c:strCache>
                <c:ptCount val="6"/>
                <c:pt idx="0">
                  <c:v>Sum of بخش سل</c:v>
                </c:pt>
                <c:pt idx="1">
                  <c:v>Sum of بخش تالاسمی</c:v>
                </c:pt>
                <c:pt idx="2">
                  <c:v>Sum of بخش التور،سالمونلا ،شیگلا</c:v>
                </c:pt>
                <c:pt idx="3">
                  <c:v>Sum of بخش مواد مخدر</c:v>
                </c:pt>
                <c:pt idx="4">
                  <c:v>Sum of بخش مالاریا</c:v>
                </c:pt>
                <c:pt idx="5">
                  <c:v>Sum of بیمه روستایی</c:v>
                </c:pt>
              </c:strCache>
            </c:strRef>
          </c:cat>
          <c:val>
            <c:numRef>
              <c:f>Sheet4!$G$3:$G$8</c:f>
              <c:numCache>
                <c:formatCode>General</c:formatCode>
                <c:ptCount val="6"/>
                <c:pt idx="0">
                  <c:v>94.73684210526315</c:v>
                </c:pt>
                <c:pt idx="1">
                  <c:v>53.571428571428513</c:v>
                </c:pt>
                <c:pt idx="2">
                  <c:v>68.421052631578945</c:v>
                </c:pt>
                <c:pt idx="3">
                  <c:v>52.941176470588225</c:v>
                </c:pt>
                <c:pt idx="4">
                  <c:v>80</c:v>
                </c:pt>
                <c:pt idx="5">
                  <c:v>100</c:v>
                </c:pt>
              </c:numCache>
            </c:numRef>
          </c:val>
        </c:ser>
        <c:ser>
          <c:idx val="6"/>
          <c:order val="6"/>
          <c:tx>
            <c:strRef>
              <c:f>Sheet4!$H$1:$H$2</c:f>
              <c:strCache>
                <c:ptCount val="1"/>
                <c:pt idx="0">
                  <c:v>سرپل ذهاب</c:v>
                </c:pt>
              </c:strCache>
            </c:strRef>
          </c:tx>
          <c:cat>
            <c:strRef>
              <c:f>Sheet4!$A$3:$A$8</c:f>
              <c:strCache>
                <c:ptCount val="6"/>
                <c:pt idx="0">
                  <c:v>Sum of بخش سل</c:v>
                </c:pt>
                <c:pt idx="1">
                  <c:v>Sum of بخش تالاسمی</c:v>
                </c:pt>
                <c:pt idx="2">
                  <c:v>Sum of بخش التور،سالمونلا ،شیگلا</c:v>
                </c:pt>
                <c:pt idx="3">
                  <c:v>Sum of بخش مواد مخدر</c:v>
                </c:pt>
                <c:pt idx="4">
                  <c:v>Sum of بخش مالاریا</c:v>
                </c:pt>
                <c:pt idx="5">
                  <c:v>Sum of بیمه روستایی</c:v>
                </c:pt>
              </c:strCache>
            </c:strRef>
          </c:cat>
          <c:val>
            <c:numRef>
              <c:f>Sheet4!$H$3:$H$8</c:f>
              <c:numCache>
                <c:formatCode>General</c:formatCode>
                <c:ptCount val="6"/>
                <c:pt idx="0">
                  <c:v>84.21052631578948</c:v>
                </c:pt>
                <c:pt idx="1">
                  <c:v>57.142857142857153</c:v>
                </c:pt>
                <c:pt idx="2">
                  <c:v>47.368421052631504</c:v>
                </c:pt>
                <c:pt idx="3">
                  <c:v>29.411764705882351</c:v>
                </c:pt>
                <c:pt idx="4">
                  <c:v>80</c:v>
                </c:pt>
                <c:pt idx="5">
                  <c:v>85.714285714285722</c:v>
                </c:pt>
              </c:numCache>
            </c:numRef>
          </c:val>
        </c:ser>
        <c:ser>
          <c:idx val="7"/>
          <c:order val="7"/>
          <c:tx>
            <c:strRef>
              <c:f>Sheet4!$I$1:$I$2</c:f>
              <c:strCache>
                <c:ptCount val="1"/>
                <c:pt idx="0">
                  <c:v>سنقر</c:v>
                </c:pt>
              </c:strCache>
            </c:strRef>
          </c:tx>
          <c:cat>
            <c:strRef>
              <c:f>Sheet4!$A$3:$A$8</c:f>
              <c:strCache>
                <c:ptCount val="6"/>
                <c:pt idx="0">
                  <c:v>Sum of بخش سل</c:v>
                </c:pt>
                <c:pt idx="1">
                  <c:v>Sum of بخش تالاسمی</c:v>
                </c:pt>
                <c:pt idx="2">
                  <c:v>Sum of بخش التور،سالمونلا ،شیگلا</c:v>
                </c:pt>
                <c:pt idx="3">
                  <c:v>Sum of بخش مواد مخدر</c:v>
                </c:pt>
                <c:pt idx="4">
                  <c:v>Sum of بخش مالاریا</c:v>
                </c:pt>
                <c:pt idx="5">
                  <c:v>Sum of بیمه روستایی</c:v>
                </c:pt>
              </c:strCache>
            </c:strRef>
          </c:cat>
          <c:val>
            <c:numRef>
              <c:f>Sheet4!$I$3:$I$8</c:f>
              <c:numCache>
                <c:formatCode>General</c:formatCode>
                <c:ptCount val="6"/>
                <c:pt idx="0">
                  <c:v>68.421052631578945</c:v>
                </c:pt>
                <c:pt idx="1">
                  <c:v>75</c:v>
                </c:pt>
                <c:pt idx="2">
                  <c:v>31.578947368421026</c:v>
                </c:pt>
                <c:pt idx="3">
                  <c:v>70.588235294117666</c:v>
                </c:pt>
                <c:pt idx="4">
                  <c:v>60</c:v>
                </c:pt>
                <c:pt idx="5">
                  <c:v>100</c:v>
                </c:pt>
              </c:numCache>
            </c:numRef>
          </c:val>
        </c:ser>
        <c:ser>
          <c:idx val="8"/>
          <c:order val="8"/>
          <c:tx>
            <c:strRef>
              <c:f>Sheet4!$J$1:$J$2</c:f>
              <c:strCache>
                <c:ptCount val="1"/>
                <c:pt idx="0">
                  <c:v>صحنه</c:v>
                </c:pt>
              </c:strCache>
            </c:strRef>
          </c:tx>
          <c:cat>
            <c:strRef>
              <c:f>Sheet4!$A$3:$A$8</c:f>
              <c:strCache>
                <c:ptCount val="6"/>
                <c:pt idx="0">
                  <c:v>Sum of بخش سل</c:v>
                </c:pt>
                <c:pt idx="1">
                  <c:v>Sum of بخش تالاسمی</c:v>
                </c:pt>
                <c:pt idx="2">
                  <c:v>Sum of بخش التور،سالمونلا ،شیگلا</c:v>
                </c:pt>
                <c:pt idx="3">
                  <c:v>Sum of بخش مواد مخدر</c:v>
                </c:pt>
                <c:pt idx="4">
                  <c:v>Sum of بخش مالاریا</c:v>
                </c:pt>
                <c:pt idx="5">
                  <c:v>Sum of بیمه روستایی</c:v>
                </c:pt>
              </c:strCache>
            </c:strRef>
          </c:cat>
          <c:val>
            <c:numRef>
              <c:f>Sheet4!$J$3:$J$8</c:f>
              <c:numCache>
                <c:formatCode>General</c:formatCode>
                <c:ptCount val="6"/>
                <c:pt idx="0">
                  <c:v>73.684210526315795</c:v>
                </c:pt>
                <c:pt idx="1">
                  <c:v>85.714285714285722</c:v>
                </c:pt>
                <c:pt idx="2">
                  <c:v>78.947368421052744</c:v>
                </c:pt>
                <c:pt idx="3">
                  <c:v>76.470588235294088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9"/>
          <c:order val="9"/>
          <c:tx>
            <c:strRef>
              <c:f>Sheet4!$K$1:$K$2</c:f>
              <c:strCache>
                <c:ptCount val="1"/>
                <c:pt idx="0">
                  <c:v>قصرشیرین</c:v>
                </c:pt>
              </c:strCache>
            </c:strRef>
          </c:tx>
          <c:cat>
            <c:strRef>
              <c:f>Sheet4!$A$3:$A$8</c:f>
              <c:strCache>
                <c:ptCount val="6"/>
                <c:pt idx="0">
                  <c:v>Sum of بخش سل</c:v>
                </c:pt>
                <c:pt idx="1">
                  <c:v>Sum of بخش تالاسمی</c:v>
                </c:pt>
                <c:pt idx="2">
                  <c:v>Sum of بخش التور،سالمونلا ،شیگلا</c:v>
                </c:pt>
                <c:pt idx="3">
                  <c:v>Sum of بخش مواد مخدر</c:v>
                </c:pt>
                <c:pt idx="4">
                  <c:v>Sum of بخش مالاریا</c:v>
                </c:pt>
                <c:pt idx="5">
                  <c:v>Sum of بیمه روستایی</c:v>
                </c:pt>
              </c:strCache>
            </c:strRef>
          </c:cat>
          <c:val>
            <c:numRef>
              <c:f>Sheet4!$K$3:$K$8</c:f>
              <c:numCache>
                <c:formatCode>General</c:formatCode>
                <c:ptCount val="6"/>
                <c:pt idx="0">
                  <c:v>94.73684210526315</c:v>
                </c:pt>
                <c:pt idx="1">
                  <c:v>67.857142857142819</c:v>
                </c:pt>
                <c:pt idx="2">
                  <c:v>73.684210526315795</c:v>
                </c:pt>
                <c:pt idx="3">
                  <c:v>29.411764705882351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10"/>
          <c:order val="10"/>
          <c:tx>
            <c:strRef>
              <c:f>Sheet4!$L$1:$L$2</c:f>
              <c:strCache>
                <c:ptCount val="1"/>
                <c:pt idx="0">
                  <c:v>کرمانشاه</c:v>
                </c:pt>
              </c:strCache>
            </c:strRef>
          </c:tx>
          <c:cat>
            <c:strRef>
              <c:f>Sheet4!$A$3:$A$8</c:f>
              <c:strCache>
                <c:ptCount val="6"/>
                <c:pt idx="0">
                  <c:v>Sum of بخش سل</c:v>
                </c:pt>
                <c:pt idx="1">
                  <c:v>Sum of بخش تالاسمی</c:v>
                </c:pt>
                <c:pt idx="2">
                  <c:v>Sum of بخش التور،سالمونلا ،شیگلا</c:v>
                </c:pt>
                <c:pt idx="3">
                  <c:v>Sum of بخش مواد مخدر</c:v>
                </c:pt>
                <c:pt idx="4">
                  <c:v>Sum of بخش مالاریا</c:v>
                </c:pt>
                <c:pt idx="5">
                  <c:v>Sum of بیمه روستایی</c:v>
                </c:pt>
              </c:strCache>
            </c:strRef>
          </c:cat>
          <c:val>
            <c:numRef>
              <c:f>Sheet4!$L$3:$L$8</c:f>
              <c:numCache>
                <c:formatCode>General</c:formatCode>
                <c:ptCount val="6"/>
                <c:pt idx="0">
                  <c:v>100</c:v>
                </c:pt>
                <c:pt idx="1">
                  <c:v>89.285714285714292</c:v>
                </c:pt>
                <c:pt idx="2">
                  <c:v>78.947368421052744</c:v>
                </c:pt>
                <c:pt idx="3">
                  <c:v>94.117647058823508</c:v>
                </c:pt>
                <c:pt idx="4">
                  <c:v>80</c:v>
                </c:pt>
                <c:pt idx="5">
                  <c:v>100</c:v>
                </c:pt>
              </c:numCache>
            </c:numRef>
          </c:val>
        </c:ser>
        <c:ser>
          <c:idx val="11"/>
          <c:order val="11"/>
          <c:tx>
            <c:strRef>
              <c:f>Sheet4!$M$1:$M$2</c:f>
              <c:strCache>
                <c:ptCount val="1"/>
                <c:pt idx="0">
                  <c:v>کنگاور</c:v>
                </c:pt>
              </c:strCache>
            </c:strRef>
          </c:tx>
          <c:cat>
            <c:strRef>
              <c:f>Sheet4!$A$3:$A$8</c:f>
              <c:strCache>
                <c:ptCount val="6"/>
                <c:pt idx="0">
                  <c:v>Sum of بخش سل</c:v>
                </c:pt>
                <c:pt idx="1">
                  <c:v>Sum of بخش تالاسمی</c:v>
                </c:pt>
                <c:pt idx="2">
                  <c:v>Sum of بخش التور،سالمونلا ،شیگلا</c:v>
                </c:pt>
                <c:pt idx="3">
                  <c:v>Sum of بخش مواد مخدر</c:v>
                </c:pt>
                <c:pt idx="4">
                  <c:v>Sum of بخش مالاریا</c:v>
                </c:pt>
                <c:pt idx="5">
                  <c:v>Sum of بیمه روستایی</c:v>
                </c:pt>
              </c:strCache>
            </c:strRef>
          </c:cat>
          <c:val>
            <c:numRef>
              <c:f>Sheet4!$M$3:$M$8</c:f>
              <c:numCache>
                <c:formatCode>General</c:formatCode>
                <c:ptCount val="6"/>
                <c:pt idx="0">
                  <c:v>100</c:v>
                </c:pt>
                <c:pt idx="1">
                  <c:v>89.285714285714292</c:v>
                </c:pt>
                <c:pt idx="2">
                  <c:v>42.10526315789474</c:v>
                </c:pt>
                <c:pt idx="3">
                  <c:v>88.235294117647072</c:v>
                </c:pt>
                <c:pt idx="4">
                  <c:v>90</c:v>
                </c:pt>
                <c:pt idx="5">
                  <c:v>85.714285714285722</c:v>
                </c:pt>
              </c:numCache>
            </c:numRef>
          </c:val>
        </c:ser>
        <c:ser>
          <c:idx val="12"/>
          <c:order val="12"/>
          <c:tx>
            <c:strRef>
              <c:f>Sheet4!$N$1:$N$2</c:f>
              <c:strCache>
                <c:ptCount val="1"/>
                <c:pt idx="0">
                  <c:v>گیلانغرب</c:v>
                </c:pt>
              </c:strCache>
            </c:strRef>
          </c:tx>
          <c:cat>
            <c:strRef>
              <c:f>Sheet4!$A$3:$A$8</c:f>
              <c:strCache>
                <c:ptCount val="6"/>
                <c:pt idx="0">
                  <c:v>Sum of بخش سل</c:v>
                </c:pt>
                <c:pt idx="1">
                  <c:v>Sum of بخش تالاسمی</c:v>
                </c:pt>
                <c:pt idx="2">
                  <c:v>Sum of بخش التور،سالمونلا ،شیگلا</c:v>
                </c:pt>
                <c:pt idx="3">
                  <c:v>Sum of بخش مواد مخدر</c:v>
                </c:pt>
                <c:pt idx="4">
                  <c:v>Sum of بخش مالاریا</c:v>
                </c:pt>
                <c:pt idx="5">
                  <c:v>Sum of بیمه روستایی</c:v>
                </c:pt>
              </c:strCache>
            </c:strRef>
          </c:cat>
          <c:val>
            <c:numRef>
              <c:f>Sheet4!$N$3:$N$8</c:f>
              <c:numCache>
                <c:formatCode>General</c:formatCode>
                <c:ptCount val="6"/>
                <c:pt idx="0">
                  <c:v>73.684210526315795</c:v>
                </c:pt>
                <c:pt idx="1">
                  <c:v>67.857142857142819</c:v>
                </c:pt>
                <c:pt idx="2">
                  <c:v>68.421052631578945</c:v>
                </c:pt>
                <c:pt idx="3">
                  <c:v>47.058823529411754</c:v>
                </c:pt>
                <c:pt idx="4">
                  <c:v>80</c:v>
                </c:pt>
                <c:pt idx="5">
                  <c:v>85.714285714285722</c:v>
                </c:pt>
              </c:numCache>
            </c:numRef>
          </c:val>
        </c:ser>
        <c:ser>
          <c:idx val="13"/>
          <c:order val="13"/>
          <c:tx>
            <c:strRef>
              <c:f>Sheet4!$O$1:$O$2</c:f>
              <c:strCache>
                <c:ptCount val="1"/>
                <c:pt idx="0">
                  <c:v>هرسین</c:v>
                </c:pt>
              </c:strCache>
            </c:strRef>
          </c:tx>
          <c:cat>
            <c:strRef>
              <c:f>Sheet4!$A$3:$A$8</c:f>
              <c:strCache>
                <c:ptCount val="6"/>
                <c:pt idx="0">
                  <c:v>Sum of بخش سل</c:v>
                </c:pt>
                <c:pt idx="1">
                  <c:v>Sum of بخش تالاسمی</c:v>
                </c:pt>
                <c:pt idx="2">
                  <c:v>Sum of بخش التور،سالمونلا ،شیگلا</c:v>
                </c:pt>
                <c:pt idx="3">
                  <c:v>Sum of بخش مواد مخدر</c:v>
                </c:pt>
                <c:pt idx="4">
                  <c:v>Sum of بخش مالاریا</c:v>
                </c:pt>
                <c:pt idx="5">
                  <c:v>Sum of بیمه روستایی</c:v>
                </c:pt>
              </c:strCache>
            </c:strRef>
          </c:cat>
          <c:val>
            <c:numRef>
              <c:f>Sheet4!$O$3:$O$8</c:f>
              <c:numCache>
                <c:formatCode>General</c:formatCode>
                <c:ptCount val="6"/>
                <c:pt idx="0">
                  <c:v>68.421052631578945</c:v>
                </c:pt>
                <c:pt idx="1">
                  <c:v>53.571428571428513</c:v>
                </c:pt>
                <c:pt idx="2">
                  <c:v>47.368421052631504</c:v>
                </c:pt>
                <c:pt idx="3">
                  <c:v>82.352941176470353</c:v>
                </c:pt>
                <c:pt idx="4">
                  <c:v>80</c:v>
                </c:pt>
                <c:pt idx="5">
                  <c:v>100</c:v>
                </c:pt>
              </c:numCache>
            </c:numRef>
          </c:val>
        </c:ser>
        <c:marker val="1"/>
        <c:axId val="246568064"/>
        <c:axId val="246569600"/>
      </c:lineChart>
      <c:catAx>
        <c:axId val="246568064"/>
        <c:scaling>
          <c:orientation val="minMax"/>
        </c:scaling>
        <c:axPos val="b"/>
        <c:majorTickMark val="none"/>
        <c:tickLblPos val="nextTo"/>
        <c:crossAx val="246569600"/>
        <c:crosses val="autoZero"/>
        <c:auto val="1"/>
        <c:lblAlgn val="ctr"/>
        <c:lblOffset val="100"/>
      </c:catAx>
      <c:valAx>
        <c:axId val="2465696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24656806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9D5845-E1F4-4771-9F7A-EADA595F4515}" type="datetimeFigureOut">
              <a:rPr lang="fa-IR" smtClean="0"/>
              <a:pPr/>
              <a:t>08/22/1436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219E16-5A6A-4467-9070-35B8D5A2F00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99716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80326-C4D1-4EF9-B9D4-2D920634D5E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889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80326-C4D1-4EF9-B9D4-2D920634D5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889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F41522-4ABF-4F47-A76A-348E8DA0ED51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796247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C3C501-6731-494C-99D3-653A8EBB9823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5152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80326-C4D1-4EF9-B9D4-2D920634D5E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889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80326-C4D1-4EF9-B9D4-2D920634D5E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889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80326-C4D1-4EF9-B9D4-2D920634D5E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889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5359-B1D6-4E13-8340-5F637D3A35F4}" type="datetimeFigureOut">
              <a:rPr lang="fa-IR" smtClean="0"/>
              <a:pPr/>
              <a:t>08/22/1436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09C7-B10C-4212-90C7-8C25FA185F4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94564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5359-B1D6-4E13-8340-5F637D3A35F4}" type="datetimeFigureOut">
              <a:rPr lang="fa-IR" smtClean="0"/>
              <a:pPr/>
              <a:t>08/22/1436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09C7-B10C-4212-90C7-8C25FA185F4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40246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5359-B1D6-4E13-8340-5F637D3A35F4}" type="datetimeFigureOut">
              <a:rPr lang="fa-IR" smtClean="0"/>
              <a:pPr/>
              <a:t>08/22/1436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09C7-B10C-4212-90C7-8C25FA185F4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98674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5359-B1D6-4E13-8340-5F637D3A35F4}" type="datetimeFigureOut">
              <a:rPr lang="fa-IR" smtClean="0"/>
              <a:pPr/>
              <a:t>08/22/1436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09C7-B10C-4212-90C7-8C25FA185F4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56133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5359-B1D6-4E13-8340-5F637D3A35F4}" type="datetimeFigureOut">
              <a:rPr lang="fa-IR" smtClean="0"/>
              <a:pPr/>
              <a:t>08/22/1436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09C7-B10C-4212-90C7-8C25FA185F4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24731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5359-B1D6-4E13-8340-5F637D3A35F4}" type="datetimeFigureOut">
              <a:rPr lang="fa-IR" smtClean="0"/>
              <a:pPr/>
              <a:t>08/22/1436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09C7-B10C-4212-90C7-8C25FA185F4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77010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5359-B1D6-4E13-8340-5F637D3A35F4}" type="datetimeFigureOut">
              <a:rPr lang="fa-IR" smtClean="0"/>
              <a:pPr/>
              <a:t>08/22/1436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09C7-B10C-4212-90C7-8C25FA185F4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86658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5359-B1D6-4E13-8340-5F637D3A35F4}" type="datetimeFigureOut">
              <a:rPr lang="fa-IR" smtClean="0"/>
              <a:pPr/>
              <a:t>08/22/1436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09C7-B10C-4212-90C7-8C25FA185F4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27915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5359-B1D6-4E13-8340-5F637D3A35F4}" type="datetimeFigureOut">
              <a:rPr lang="fa-IR" smtClean="0"/>
              <a:pPr/>
              <a:t>08/22/1436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09C7-B10C-4212-90C7-8C25FA185F4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95780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5359-B1D6-4E13-8340-5F637D3A35F4}" type="datetimeFigureOut">
              <a:rPr lang="fa-IR" smtClean="0"/>
              <a:pPr/>
              <a:t>08/22/1436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09C7-B10C-4212-90C7-8C25FA185F4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77097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5359-B1D6-4E13-8340-5F637D3A35F4}" type="datetimeFigureOut">
              <a:rPr lang="fa-IR" smtClean="0"/>
              <a:pPr/>
              <a:t>08/22/1436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09C7-B10C-4212-90C7-8C25FA185F4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04732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5359-B1D6-4E13-8340-5F637D3A35F4}" type="datetimeFigureOut">
              <a:rPr lang="fa-IR" smtClean="0"/>
              <a:pPr/>
              <a:t>08/22/1436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709C7-B10C-4212-90C7-8C25FA185F4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89891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:\family planning\اسلايد خالي و عكسهاي جالب\جالب\تصویر\بسم اله\69907_Sf2IViQ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066799"/>
            <a:ext cx="8229600" cy="2819401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40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0635885"/>
              </p:ext>
            </p:extLst>
          </p:nvPr>
        </p:nvGraphicFramePr>
        <p:xfrm>
          <a:off x="179512" y="548680"/>
          <a:ext cx="8784976" cy="600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55576" y="116632"/>
            <a:ext cx="7920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fa-IR" b="1" dirty="0" smtClean="0">
                <a:solidFill>
                  <a:srgbClr val="000000"/>
                </a:solidFill>
                <a:latin typeface="Arial"/>
              </a:rPr>
              <a:t>مقایسه امتیاز فرایندهای </a:t>
            </a:r>
            <a:r>
              <a:rPr lang="fa-IR" b="1" dirty="0" smtClean="0">
                <a:solidFill>
                  <a:srgbClr val="FF0000"/>
                </a:solidFill>
                <a:latin typeface="Arial"/>
              </a:rPr>
              <a:t>- </a:t>
            </a:r>
            <a:r>
              <a:rPr lang="fa-IR" sz="2000" b="1" i="1" dirty="0">
                <a:solidFill>
                  <a:srgbClr val="FF0000"/>
                </a:solidFill>
                <a:latin typeface="Arial"/>
              </a:rPr>
              <a:t>برنامه های </a:t>
            </a:r>
            <a:r>
              <a:rPr lang="en-US" sz="2000" b="1" i="1" dirty="0">
                <a:solidFill>
                  <a:srgbClr val="FF0000"/>
                </a:solidFill>
                <a:latin typeface="Arial"/>
              </a:rPr>
              <a:t>IT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fa-IR" b="1" dirty="0">
                <a:solidFill>
                  <a:srgbClr val="FF0000"/>
                </a:solidFill>
              </a:rPr>
              <a:t>  </a:t>
            </a:r>
            <a:r>
              <a:rPr lang="fa-IR" b="1" dirty="0">
                <a:latin typeface="Arial"/>
              </a:rPr>
              <a:t>بر</a:t>
            </a:r>
            <a:r>
              <a:rPr lang="fa-IR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fa-IR" b="1" dirty="0">
                <a:solidFill>
                  <a:srgbClr val="000000"/>
                </a:solidFill>
                <a:latin typeface="Arial"/>
              </a:rPr>
              <a:t>حسب درصد در فروردین ماه سال </a:t>
            </a:r>
            <a:r>
              <a:rPr lang="fa-IR" b="1" dirty="0">
                <a:solidFill>
                  <a:srgbClr val="000000"/>
                </a:solidFill>
              </a:rPr>
              <a:t>1394 </a:t>
            </a:r>
            <a:endParaRPr lang="fa-IR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00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4828228"/>
              </p:ext>
            </p:extLst>
          </p:nvPr>
        </p:nvGraphicFramePr>
        <p:xfrm>
          <a:off x="179512" y="152400"/>
          <a:ext cx="8843838" cy="6476996"/>
        </p:xfrm>
        <a:graphic>
          <a:graphicData uri="http://schemas.openxmlformats.org/drawingml/2006/table">
            <a:tbl>
              <a:tblPr rtl="1"/>
              <a:tblGrid>
                <a:gridCol w="3070652"/>
                <a:gridCol w="2487751"/>
                <a:gridCol w="3285435"/>
              </a:tblGrid>
              <a:tr h="627604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جدول اولویت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های 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IT </a:t>
                      </a:r>
                      <a:r>
                        <a:rPr lang="fa-IR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در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ستاد شبکه 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 بر اساس نتایج پایش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فروردین1394 و مقایسه با پایش اول در بهمن1393به 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تفکیک برنامه و فرآیند </a:t>
                      </a:r>
                    </a:p>
                  </a:txBody>
                  <a:tcPr marL="7542" marR="7542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990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شهرستان</a:t>
                      </a:r>
                    </a:p>
                  </a:txBody>
                  <a:tcPr marL="7542" marR="7542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و فرایندها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2" marR="7542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2" marR="7542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2" marR="7542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0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اسلام آباد غرب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سازماندهی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گزارش 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070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پاوه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پایش و ارزشیابی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070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ثلاث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پایش و ارزشیابی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جوانرود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مدیریت برنامه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دالاهو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پایش و ارزشیابی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روانسر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پایش و ارزشیابی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سرپل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سازماندهی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سنقر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گزارش 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صحنه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پایش و ارزشیابی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قصرشیرین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پایش و ارزشیابی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کرمانشاه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مدیریت برنامه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گزارش 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کنگاور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گزارش 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گیلانغرب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پایش و ارزشیابی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هرسین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مدیریت برنامه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32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9182498"/>
              </p:ext>
            </p:extLst>
          </p:nvPr>
        </p:nvGraphicFramePr>
        <p:xfrm>
          <a:off x="179508" y="260650"/>
          <a:ext cx="8784980" cy="6336697"/>
        </p:xfrm>
        <a:graphic>
          <a:graphicData uri="http://schemas.openxmlformats.org/drawingml/2006/table">
            <a:tbl>
              <a:tblPr rtl="1"/>
              <a:tblGrid>
                <a:gridCol w="885054"/>
                <a:gridCol w="885054"/>
                <a:gridCol w="885054"/>
                <a:gridCol w="885054"/>
                <a:gridCol w="885054"/>
                <a:gridCol w="885054"/>
                <a:gridCol w="885054"/>
                <a:gridCol w="885054"/>
                <a:gridCol w="819494"/>
                <a:gridCol w="885054"/>
              </a:tblGrid>
              <a:tr h="278536">
                <a:tc gridSpan="10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جدول نتایج پایش ستاد شهرستانهای استان کرمانشاه بر اساس چک لیست 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FSH Monitoring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به تفکیک </a:t>
                      </a:r>
                      <a:r>
                        <a:rPr lang="fa-IR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برنامه های </a:t>
                      </a:r>
                      <a:endParaRPr lang="fa-I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463">
                <a:tc gridSpan="10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واحد </a:t>
                      </a:r>
                      <a:r>
                        <a:rPr lang="fa-I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آمارو</a:t>
                      </a:r>
                      <a:r>
                        <a:rPr lang="fa-IR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 </a:t>
                      </a:r>
                      <a:r>
                        <a:rPr lang="fa-IR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-   </a:t>
                      </a:r>
                      <a:r>
                        <a:rPr lang="fa-IR" sz="105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برنامه </a:t>
                      </a:r>
                      <a:r>
                        <a:rPr lang="fa-IR" sz="105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های آمار</a:t>
                      </a:r>
                      <a:r>
                        <a:rPr lang="fa-IR" sz="105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a-I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بر</a:t>
                      </a:r>
                      <a:r>
                        <a:rPr lang="fa-I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حسب درصد در فروردین ماه سال </a:t>
                      </a:r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1394 </a:t>
                      </a:r>
                      <a:endParaRPr lang="fa-I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09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شهرستان</a:t>
                      </a:r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فرایند برنامه ریزی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فرایند سازماندهی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پایش و ارزشیابی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گزارش دهی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سایر فعالیت ها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</a:p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پایش دوم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</a:p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درصد پایش اول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تغییر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رتبه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8743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اسلام آباد غرب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کرمانشاه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گیلانغرب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ثلاث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جوانرود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سرپل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قصرشیرین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پاوه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روانسر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231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8238570"/>
              </p:ext>
            </p:extLst>
          </p:nvPr>
        </p:nvGraphicFramePr>
        <p:xfrm>
          <a:off x="251520" y="620688"/>
          <a:ext cx="864096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55576" y="116632"/>
            <a:ext cx="7920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fa-IR" b="1" dirty="0" smtClean="0">
                <a:solidFill>
                  <a:srgbClr val="000000"/>
                </a:solidFill>
                <a:latin typeface="Arial"/>
              </a:rPr>
              <a:t>مقایسه امتیاز فرایندهای </a:t>
            </a:r>
            <a:r>
              <a:rPr lang="fa-IR" b="1" dirty="0" smtClean="0">
                <a:solidFill>
                  <a:srgbClr val="FF0000"/>
                </a:solidFill>
                <a:latin typeface="Arial"/>
              </a:rPr>
              <a:t>- </a:t>
            </a:r>
            <a:r>
              <a:rPr lang="fa-IR" sz="2000" b="1" i="1" dirty="0">
                <a:solidFill>
                  <a:srgbClr val="FF0000"/>
                </a:solidFill>
                <a:latin typeface="Arial"/>
              </a:rPr>
              <a:t>برنامه های </a:t>
            </a:r>
            <a:r>
              <a:rPr lang="fa-IR" sz="2000" b="1" i="1" dirty="0" smtClean="0">
                <a:solidFill>
                  <a:srgbClr val="FF0000"/>
                </a:solidFill>
                <a:latin typeface="Arial"/>
              </a:rPr>
              <a:t>آمار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  </a:t>
            </a:r>
            <a:r>
              <a:rPr lang="fa-IR" b="1" dirty="0">
                <a:latin typeface="Arial"/>
              </a:rPr>
              <a:t>بر</a:t>
            </a:r>
            <a:r>
              <a:rPr lang="fa-IR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fa-IR" b="1" dirty="0">
                <a:solidFill>
                  <a:srgbClr val="000000"/>
                </a:solidFill>
                <a:latin typeface="Arial"/>
              </a:rPr>
              <a:t>حسب درصد در فروردین ماه سال </a:t>
            </a:r>
            <a:r>
              <a:rPr lang="fa-IR" b="1" dirty="0">
                <a:solidFill>
                  <a:srgbClr val="000000"/>
                </a:solidFill>
              </a:rPr>
              <a:t>1394 </a:t>
            </a:r>
            <a:endParaRPr lang="fa-IR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128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3951268"/>
              </p:ext>
            </p:extLst>
          </p:nvPr>
        </p:nvGraphicFramePr>
        <p:xfrm>
          <a:off x="179512" y="152400"/>
          <a:ext cx="8843838" cy="6476996"/>
        </p:xfrm>
        <a:graphic>
          <a:graphicData uri="http://schemas.openxmlformats.org/drawingml/2006/table">
            <a:tbl>
              <a:tblPr rtl="1"/>
              <a:tblGrid>
                <a:gridCol w="3070652"/>
                <a:gridCol w="2487751"/>
                <a:gridCol w="3285435"/>
              </a:tblGrid>
              <a:tr h="627604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جدول اولویت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های </a:t>
                      </a:r>
                      <a:r>
                        <a:rPr lang="fa-IR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آمار 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در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ستاد شبکه 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 بر اساس نتایج پایش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فروردین1394 و مقایسه با پایش اول در بهمن1393به 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تفکیک برنامه و فرآیند </a:t>
                      </a:r>
                    </a:p>
                  </a:txBody>
                  <a:tcPr marL="7542" marR="7542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990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شهرستان</a:t>
                      </a:r>
                    </a:p>
                  </a:txBody>
                  <a:tcPr marL="7542" marR="7542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و فرایندها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2" marR="7542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2" marR="7542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2" marR="7542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0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اسلام آباد غرب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سازماندهی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گزارش 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070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پاوه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گزارش 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070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ثلاث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گزارش 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جوانرود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گزارش 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مدیریت برنامه ها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دالاهو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گزارش 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سازماندهی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روانسر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گزارش 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سرپل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گزارش 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سنقر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سازماندهی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صحنه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پایش و ارزشیابی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قصرشیرین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پایش و ارزشیابی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کرمانشاه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گزارش 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سازماندهی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کنگاور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سازماندهی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پایش و ارزشیابی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گیلانغرب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سازماندهی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3621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هرسین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پایش و ارزشیابی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برنامه ریزی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74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0763359"/>
              </p:ext>
            </p:extLst>
          </p:nvPr>
        </p:nvGraphicFramePr>
        <p:xfrm>
          <a:off x="76201" y="95530"/>
          <a:ext cx="8991599" cy="668627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892866"/>
                <a:gridCol w="892866"/>
                <a:gridCol w="892866"/>
                <a:gridCol w="892866"/>
                <a:gridCol w="892866"/>
                <a:gridCol w="1010477"/>
                <a:gridCol w="900321"/>
                <a:gridCol w="872157"/>
                <a:gridCol w="872157"/>
                <a:gridCol w="872157"/>
              </a:tblGrid>
              <a:tr h="567491">
                <a:tc gridSpan="10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جدول نتایج پایش ستاد شهرستانهای استان کرمانشاه بر </a:t>
                      </a:r>
                      <a:r>
                        <a:rPr lang="fa-IR" sz="1600" b="1" u="none" strike="noStrike" dirty="0" smtClean="0">
                          <a:effectLst/>
                        </a:rPr>
                        <a:t>اساس چک لیست  </a:t>
                      </a:r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FSH Monitoring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fa-IR" sz="1600" b="1" u="none" strike="noStrike" dirty="0" smtClean="0">
                          <a:effectLst/>
                        </a:rPr>
                        <a:t>  به </a:t>
                      </a:r>
                      <a:r>
                        <a:rPr lang="fa-IR" sz="1600" b="1" u="none" strike="noStrike" dirty="0">
                          <a:effectLst/>
                        </a:rPr>
                        <a:t>تفکیک </a:t>
                      </a:r>
                      <a:r>
                        <a:rPr lang="fa-IR" sz="2000" b="1" u="sng" strike="noStrike" dirty="0">
                          <a:effectLst/>
                        </a:rPr>
                        <a:t>برنامه </a:t>
                      </a:r>
                      <a:r>
                        <a:rPr lang="fa-IR" sz="2000" b="1" u="sng" strike="noStrike" dirty="0" smtClean="0">
                          <a:effectLst/>
                        </a:rPr>
                        <a:t>های </a:t>
                      </a:r>
                    </a:p>
                    <a:p>
                      <a:pPr algn="ctr" rtl="1" fontAlgn="ctr"/>
                      <a:r>
                        <a:rPr lang="fa-IR" sz="1600" b="1" u="none" strike="noStrike" dirty="0" smtClean="0">
                          <a:effectLst/>
                        </a:rPr>
                        <a:t>مدیریت سلامت خانواده  در فروردین </a:t>
                      </a:r>
                      <a:r>
                        <a:rPr lang="fa-IR" sz="1600" b="1" u="none" strike="noStrike" dirty="0">
                          <a:effectLst/>
                        </a:rPr>
                        <a:t>ماه سال </a:t>
                      </a:r>
                      <a:r>
                        <a:rPr lang="fa-IR" sz="1600" b="1" u="none" strike="noStrike" dirty="0" smtClean="0">
                          <a:effectLst/>
                        </a:rPr>
                        <a:t>1394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شهرستان</a:t>
                      </a:r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سلامت مادران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سلامت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سلامت باروری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بهبود تغذیه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سلامت سالمندان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پایش 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دوم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درصد پایش 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اول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تغییر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رتبه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اسلام آباد غرب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قصرشیرین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کرمانشاه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پاوه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سرپل ذهاب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گیلانغرب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49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روانسر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جوانرود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ثلاث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793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2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6019079"/>
              </p:ext>
            </p:extLst>
          </p:nvPr>
        </p:nvGraphicFramePr>
        <p:xfrm>
          <a:off x="152400" y="762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5845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8220786"/>
              </p:ext>
            </p:extLst>
          </p:nvPr>
        </p:nvGraphicFramePr>
        <p:xfrm>
          <a:off x="76201" y="95530"/>
          <a:ext cx="8991599" cy="668627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892866"/>
                <a:gridCol w="892866"/>
                <a:gridCol w="892866"/>
                <a:gridCol w="892866"/>
                <a:gridCol w="892866"/>
                <a:gridCol w="1010477"/>
                <a:gridCol w="900321"/>
                <a:gridCol w="872157"/>
                <a:gridCol w="872157"/>
                <a:gridCol w="872157"/>
              </a:tblGrid>
              <a:tr h="567491">
                <a:tc gridSpan="10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جدول نتایج پایش ستاد شهرستانهای استان کرمانشاه بر </a:t>
                      </a:r>
                      <a:r>
                        <a:rPr lang="fa-IR" sz="1600" b="1" u="none" strike="noStrike" dirty="0" smtClean="0">
                          <a:effectLst/>
                        </a:rPr>
                        <a:t>اساس چک لیست  </a:t>
                      </a:r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FSH Monitoring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fa-IR" sz="1600" b="1" u="none" strike="noStrike" dirty="0" smtClean="0">
                          <a:effectLst/>
                        </a:rPr>
                        <a:t>  به </a:t>
                      </a:r>
                      <a:r>
                        <a:rPr lang="fa-IR" sz="1600" b="1" u="none" strike="noStrike" dirty="0">
                          <a:effectLst/>
                        </a:rPr>
                        <a:t>تفکیک </a:t>
                      </a:r>
                      <a:r>
                        <a:rPr lang="fa-IR" sz="2000" b="1" u="sng" strike="noStrike" dirty="0" smtClean="0">
                          <a:effectLst/>
                        </a:rPr>
                        <a:t>فرآیندهای</a:t>
                      </a:r>
                      <a:r>
                        <a:rPr lang="fa-IR" sz="1600" b="1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ctr" rtl="1" fontAlgn="ctr"/>
                      <a:r>
                        <a:rPr lang="fa-IR" sz="1600" b="1" u="none" strike="noStrike" dirty="0" smtClean="0">
                          <a:effectLst/>
                        </a:rPr>
                        <a:t>مدیریت سلامت خانواده  در فروردین </a:t>
                      </a:r>
                      <a:r>
                        <a:rPr lang="fa-IR" sz="1600" b="1" u="none" strike="noStrike" dirty="0">
                          <a:effectLst/>
                        </a:rPr>
                        <a:t>ماه سال </a:t>
                      </a:r>
                      <a:r>
                        <a:rPr lang="fa-IR" sz="1600" b="1" u="none" strike="noStrike" dirty="0" smtClean="0">
                          <a:effectLst/>
                        </a:rPr>
                        <a:t>1394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شهرستان</a:t>
                      </a:r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u="none" strike="noStrike" dirty="0">
                          <a:effectLst/>
                        </a:rPr>
                        <a:t>برنامه ریزی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u="none" strike="noStrike" dirty="0">
                          <a:effectLst/>
                        </a:rPr>
                        <a:t>سازماندهی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 dirty="0">
                          <a:effectLst/>
                        </a:rPr>
                        <a:t>پایش و ارزشیابی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u="none" strike="noStrike" dirty="0">
                          <a:effectLst/>
                        </a:rPr>
                        <a:t>گزارش دهی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u="none" strike="noStrike" dirty="0">
                          <a:effectLst/>
                        </a:rPr>
                        <a:t>سایر فعالیتها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پایش 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دوم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درصد پایش 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اول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تغییر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رتبه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اسلام آباد غرب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قصرشیرین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کرمانشاه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پاوه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سرپل ذهاب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99.2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گیلانغرب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99.2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49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روانسر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99.7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جوانرود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98.8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ثلاث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97.1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93.9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97.1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97.1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94.3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793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04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4462633"/>
              </p:ext>
            </p:extLst>
          </p:nvPr>
        </p:nvGraphicFramePr>
        <p:xfrm>
          <a:off x="142164" y="152400"/>
          <a:ext cx="8881280" cy="6629399"/>
        </p:xfrm>
        <a:graphic>
          <a:graphicData uri="http://schemas.openxmlformats.org/drawingml/2006/table">
            <a:tbl>
              <a:tblPr rtl="1"/>
              <a:tblGrid>
                <a:gridCol w="2024059"/>
                <a:gridCol w="1639833"/>
                <a:gridCol w="1639833"/>
                <a:gridCol w="1743402"/>
                <a:gridCol w="1834153"/>
              </a:tblGrid>
              <a:tr h="594946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جدول اولویت های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ستادی شبکه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 بر اساس نتایج پایش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فروردین 1394به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تفکیک برنامه و فرآیند 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946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شهرستان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برنامه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فرآیند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21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اسلام آباد غرب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621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قصرشیرین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621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کرمانشاه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872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پاوه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مادران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سایر فعالیتها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21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سرپل ذهاب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مادران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باروری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ریزی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2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گیلانغرب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مادران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تعذیه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21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روانسر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مادران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کودکان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21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جوانرود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سالمندان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مادران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پایش و ارزشیابی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2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باروری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مادران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برنامه ریزی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2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کودکان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مادران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سایر فعالیتها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2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بهبود تغذیه</a:t>
                      </a:r>
                      <a:endParaRPr lang="fa-IR" sz="1600" b="1" dirty="0"/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-</a:t>
                      </a:r>
                      <a:endParaRPr lang="fa-IR" sz="1600" b="1" dirty="0"/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برنامه ریزی</a:t>
                      </a:r>
                      <a:endParaRPr lang="fa-IR" sz="1600" b="1" dirty="0"/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پایش و ارزشیابی</a:t>
                      </a:r>
                      <a:endParaRPr lang="fa-IR" sz="1600" b="1" dirty="0"/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1872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ثلاث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مادران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کودکان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 و ارزشیابی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1872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تغذیه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باروری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 و ارزشیابی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1872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باروری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سالمندان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395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6035526"/>
              </p:ext>
            </p:extLst>
          </p:nvPr>
        </p:nvGraphicFramePr>
        <p:xfrm>
          <a:off x="-107949" y="152400"/>
          <a:ext cx="9432924" cy="677072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047887"/>
                <a:gridCol w="1047887"/>
                <a:gridCol w="1047887"/>
                <a:gridCol w="1047887"/>
                <a:gridCol w="1047887"/>
                <a:gridCol w="1056636"/>
                <a:gridCol w="1056636"/>
                <a:gridCol w="1056636"/>
                <a:gridCol w="1023581"/>
              </a:tblGrid>
              <a:tr h="558149">
                <a:tc gridSpan="9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جدول نتایج پایش ستاد شهرستانهای استان کرمانشاه بر </a:t>
                      </a:r>
                      <a:r>
                        <a:rPr lang="fa-IR" sz="1600" b="1" u="none" strike="noStrike" dirty="0" smtClean="0">
                          <a:effectLst/>
                        </a:rPr>
                        <a:t>اساس چک لیست  </a:t>
                      </a:r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FSH Monitoring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fa-IR" sz="1600" b="1" u="none" strike="noStrike" dirty="0" smtClean="0">
                          <a:effectLst/>
                        </a:rPr>
                        <a:t>  به </a:t>
                      </a:r>
                      <a:r>
                        <a:rPr lang="fa-IR" sz="1600" b="1" u="none" strike="noStrike" dirty="0">
                          <a:effectLst/>
                        </a:rPr>
                        <a:t>تفکیک برنامه </a:t>
                      </a:r>
                      <a:r>
                        <a:rPr lang="fa-IR" sz="1600" b="1" u="none" strike="noStrike" dirty="0" smtClean="0">
                          <a:effectLst/>
                        </a:rPr>
                        <a:t>   </a:t>
                      </a:r>
                    </a:p>
                    <a:p>
                      <a:pPr algn="ctr" rtl="1" fontAlgn="ctr"/>
                      <a:r>
                        <a:rPr lang="fa-IR" sz="1600" b="1" u="none" strike="noStrike" dirty="0" smtClean="0">
                          <a:effectLst/>
                        </a:rPr>
                        <a:t>بهداشت</a:t>
                      </a:r>
                      <a:r>
                        <a:rPr lang="fa-IR" sz="1600" b="1" u="none" strike="noStrike" baseline="0" dirty="0" smtClean="0">
                          <a:effectLst/>
                        </a:rPr>
                        <a:t> حرفه ای </a:t>
                      </a:r>
                      <a:r>
                        <a:rPr lang="fa-IR" sz="1600" b="1" u="none" strike="noStrike" dirty="0" smtClean="0">
                          <a:effectLst/>
                        </a:rPr>
                        <a:t>در فروردین</a:t>
                      </a:r>
                      <a:r>
                        <a:rPr lang="fa-I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fa-IR" sz="1600" b="1" u="none" strike="noStrike" dirty="0" smtClean="0">
                          <a:effectLst/>
                        </a:rPr>
                        <a:t>ماه </a:t>
                      </a:r>
                      <a:r>
                        <a:rPr lang="fa-IR" sz="1600" b="1" u="none" strike="noStrike" dirty="0">
                          <a:effectLst/>
                        </a:rPr>
                        <a:t>سال </a:t>
                      </a:r>
                      <a:r>
                        <a:rPr lang="fa-IR" sz="1600" b="1" u="none" strike="noStrike" dirty="0" smtClean="0">
                          <a:effectLst/>
                        </a:rPr>
                        <a:t>1394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1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 smtClean="0">
                          <a:effectLst/>
                        </a:rPr>
                        <a:t>شهرستان</a:t>
                      </a:r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کنترل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عوامل فیزیکی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smtClean="0">
                          <a:effectLst/>
                        </a:rPr>
                        <a:t>کنترل عوامل شیمیایی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 smtClean="0">
                          <a:effectLst/>
                        </a:rPr>
                        <a:t>اصلاح شرایط ارگونومیکی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مشاغل</a:t>
                      </a:r>
                      <a:r>
                        <a:rPr lang="fa-IR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خاص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smtClean="0">
                          <a:effectLst/>
                        </a:rPr>
                        <a:t>میانگین</a:t>
                      </a:r>
                      <a:r>
                        <a:rPr lang="fa-IR" sz="1600" b="1" u="none" strike="noStrike" baseline="0" dirty="0" smtClean="0">
                          <a:effectLst/>
                        </a:rPr>
                        <a:t> پایش دوم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u="none" strike="noStrike" dirty="0" smtClean="0">
                          <a:effectLst/>
                        </a:rPr>
                        <a:t>میانگین</a:t>
                      </a:r>
                      <a:r>
                        <a:rPr lang="fa-IR" sz="1600" b="1" u="none" strike="noStrike" baseline="0" dirty="0" smtClean="0">
                          <a:effectLst/>
                        </a:rPr>
                        <a:t> پایش اول</a:t>
                      </a:r>
                      <a:endParaRPr lang="fa-I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1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درصد تغییر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رتبه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40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سنقر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40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اسلام آباد غرب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effectLst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effectLst/>
                        </a:rPr>
                        <a:t>69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effectLst/>
                        </a:rPr>
                        <a:t>53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effectLst/>
                        </a:rPr>
                        <a:t>83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40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پاوه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40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گیلانغرب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40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سرپل ذهاب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40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کرمانشاه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40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کنگاور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40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صحنه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40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جوانرود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40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روانسر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40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دالاهو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40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قصرشیرین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40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ثلاث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40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هرسین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527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u="none" strike="noStrike" dirty="0">
                          <a:effectLst/>
                        </a:rPr>
                        <a:t>میانگین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23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04800" y="228600"/>
            <a:ext cx="8686800" cy="5355312"/>
          </a:xfrm>
          <a:prstGeom prst="rect">
            <a:avLst/>
          </a:prstGeom>
          <a:gradFill>
            <a:gsLst>
              <a:gs pos="0">
                <a:srgbClr val="FFFF00"/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latin typeface="+mn-lt"/>
                <a:cs typeface="+mn-cs"/>
              </a:rPr>
              <a:t>گزارش </a:t>
            </a:r>
            <a:br>
              <a:rPr lang="fa-IR" sz="5400" b="1" dirty="0">
                <a:latin typeface="+mn-lt"/>
                <a:cs typeface="+mn-cs"/>
              </a:rPr>
            </a:br>
            <a:r>
              <a:rPr lang="fa-IR" sz="5400" b="1" dirty="0">
                <a:latin typeface="+mn-lt"/>
                <a:cs typeface="+mn-cs"/>
              </a:rPr>
              <a:t>پایش وضعیت </a:t>
            </a:r>
            <a:br>
              <a:rPr lang="fa-IR" sz="5400" b="1" dirty="0">
                <a:latin typeface="+mn-lt"/>
                <a:cs typeface="+mn-cs"/>
              </a:rPr>
            </a:br>
            <a:r>
              <a:rPr lang="fa-IR" sz="5400" b="1" dirty="0">
                <a:latin typeface="+mn-lt"/>
                <a:cs typeface="+mn-cs"/>
              </a:rPr>
              <a:t>شهرستان های استان کرمانشاه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latin typeface="+mn-lt"/>
                <a:cs typeface="+mn-cs"/>
              </a:rPr>
              <a:t>بر اساس </a:t>
            </a:r>
          </a:p>
          <a:p>
            <a:pPr algn="ctr" rtl="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latin typeface="+mn-lt"/>
                <a:cs typeface="+mn-cs"/>
              </a:rPr>
              <a:t>چک لیست</a:t>
            </a:r>
            <a:r>
              <a:rPr lang="fa-IR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6600" b="1" dirty="0">
                <a:solidFill>
                  <a:srgbClr val="00B050"/>
                </a:solidFill>
                <a:latin typeface="+mn-lt"/>
                <a:cs typeface="+mn-cs"/>
              </a:rPr>
              <a:t>FSH Monitoring</a:t>
            </a:r>
            <a:r>
              <a:rPr lang="fa-IR" sz="66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endParaRPr lang="fa-IR" sz="5400" b="1" dirty="0">
              <a:solidFill>
                <a:srgbClr val="00B050"/>
              </a:solidFill>
              <a:latin typeface="+mn-lt"/>
              <a:cs typeface="+mn-cs"/>
            </a:endParaRPr>
          </a:p>
          <a:p>
            <a:pPr algn="ctr" rtl="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000" b="1" dirty="0">
                <a:latin typeface="+mn-lt"/>
                <a:cs typeface="+mn-cs"/>
              </a:rPr>
              <a:t>اردیبهشت ماه </a:t>
            </a:r>
            <a:r>
              <a:rPr lang="fa-IR" sz="6000" b="1" dirty="0" smtClean="0">
                <a:latin typeface="+mn-lt"/>
                <a:cs typeface="+mn-cs"/>
              </a:rPr>
              <a:t>1394</a:t>
            </a:r>
            <a:endParaRPr lang="fa-IR" sz="60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0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1982504"/>
              </p:ext>
            </p:extLst>
          </p:nvPr>
        </p:nvGraphicFramePr>
        <p:xfrm>
          <a:off x="755576" y="260648"/>
          <a:ext cx="799288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89509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8897650"/>
              </p:ext>
            </p:extLst>
          </p:nvPr>
        </p:nvGraphicFramePr>
        <p:xfrm>
          <a:off x="-252415" y="146050"/>
          <a:ext cx="9577390" cy="7235632"/>
        </p:xfrm>
        <a:graphic>
          <a:graphicData uri="http://schemas.openxmlformats.org/drawingml/2006/table">
            <a:tbl>
              <a:tblPr rtl="1"/>
              <a:tblGrid>
                <a:gridCol w="957739"/>
                <a:gridCol w="957739"/>
                <a:gridCol w="957739"/>
                <a:gridCol w="957739"/>
                <a:gridCol w="957739"/>
                <a:gridCol w="957739"/>
                <a:gridCol w="957739"/>
                <a:gridCol w="957739"/>
                <a:gridCol w="957739"/>
                <a:gridCol w="957739"/>
              </a:tblGrid>
              <a:tr h="253362">
                <a:tc gridSpan="10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جدول نتایج پایش بهداشت حرفه ای ستاد شهرستانهای استان کرمانشاه بر اساس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FSH Monitoring </a:t>
                      </a: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به تفکیک فرآیند در فروردین ماه سال 1394</a:t>
                      </a:r>
                      <a:endParaRPr kumimoji="0" 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10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fa-I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برنامه ریزی وجمع آوری اطلاعات</a:t>
                      </a:r>
                      <a:endParaRPr kumimoji="0" 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سازماندهی</a:t>
                      </a:r>
                      <a:endParaRPr kumimoji="0" 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برنامه ریزی وآموزش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گزارش دهی</a:t>
                      </a:r>
                      <a:endParaRPr kumimoji="0" 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سایر فعالیتها</a:t>
                      </a:r>
                      <a:endParaRPr kumimoji="0" 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میانگین درصدپایش دوم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میانگین درصدپایش اول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درصدتغییر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رتبه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338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سنقر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87.3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86.9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75.4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89.7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65.9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81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77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7528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اسلام آباد غرب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90.2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89.6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76.3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63.9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84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80.3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3.7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7528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پاوه</a:t>
                      </a: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78.3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86.1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89.7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66.9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84.2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79.2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7528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گیلانغرب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87.3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74.9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87.1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74.4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76.8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73.3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3.5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7528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سرپل ذهاب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86.6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74.7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74.7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52.6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75.5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72.2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7528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کرمانشاه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84.8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87.2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72.9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87.2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64.5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79.3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77.8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1.5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7528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کنگاور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83.9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86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86.7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55.9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79.1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79.1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528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صحنه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88.8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86.4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87.7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77.6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59.5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80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74.9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5.1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528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جوانرود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85.7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73.2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56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78.8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78.8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528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روانسر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83.2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61.1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54.3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62.1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57.3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63.6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60.8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2.8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528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دالاهو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85.3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79.1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73.4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72.4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54.5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72.9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70.9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528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قصرشیرین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89.2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77.4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68.9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51.3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77.4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72.7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4.7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528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ثلاث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84.3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72.4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69.6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44.5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45.7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63.3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62.3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528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هرسین</a:t>
                      </a: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68.7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59.1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58.2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57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34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55.4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53.4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444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میانگین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88.5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78.7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78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73.9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56.3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75.1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72.3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2.8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09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-285751" y="0"/>
          <a:ext cx="9429751" cy="6661151"/>
        </p:xfrm>
        <a:graphic>
          <a:graphicData uri="http://schemas.openxmlformats.org/drawingml/2006/table">
            <a:tbl>
              <a:tblPr rtl="1"/>
              <a:tblGrid>
                <a:gridCol w="1458748"/>
                <a:gridCol w="1944067"/>
                <a:gridCol w="2237235"/>
                <a:gridCol w="1892508"/>
                <a:gridCol w="1897193"/>
              </a:tblGrid>
              <a:tr h="571812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جدول اولویت های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ستادی شبکه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 بر اساس نتایج پایش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تفکیک برنامه و فرآیند 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812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شهرستان</a:t>
                      </a:r>
                    </a:p>
                  </a:txBody>
                  <a:tcPr marL="7543" marR="7543" marT="7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برنامه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فرآیند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5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اسلام آباد غرب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</a:t>
                      </a:r>
                      <a:r>
                        <a:rPr lang="fa-IR" sz="1800" baseline="0" dirty="0" smtClean="0"/>
                        <a:t> عوامل فیزیکی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اصلاح شرایط ارگونومیکی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سایرفعالیتها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ریزی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وآموزش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0633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پاوه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</a:t>
                      </a:r>
                      <a:r>
                        <a:rPr lang="fa-IR" sz="1800" baseline="0" dirty="0" smtClean="0"/>
                        <a:t> عوامل فیزیکی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 عوامل شیمیایی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سایرفعالیتها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0633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ثلاث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</a:t>
                      </a:r>
                      <a:r>
                        <a:rPr lang="fa-IR" sz="1800" baseline="0" dirty="0" smtClean="0"/>
                        <a:t> عوامل فیزیکی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اصلاح شرایط ارگونومیکی</a:t>
                      </a:r>
                      <a:endParaRPr lang="en-US" sz="1800" dirty="0" smtClean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گزارش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دهی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سایرفعالیتها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0633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جوانرود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</a:t>
                      </a:r>
                      <a:r>
                        <a:rPr lang="fa-IR" sz="1800" baseline="0" dirty="0" smtClean="0"/>
                        <a:t> عوامل فیزیکی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کنترل عوامل شیمیایی</a:t>
                      </a:r>
                      <a:endParaRPr lang="en-US" sz="1800" dirty="0" smtClean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سایرفعالیتها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گزارش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دهی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55622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دالاهو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</a:t>
                      </a:r>
                      <a:r>
                        <a:rPr lang="fa-IR" sz="1800" baseline="0" dirty="0" smtClean="0"/>
                        <a:t> عوامل فیزیکی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کنترل عوامل شیمیایی</a:t>
                      </a:r>
                      <a:endParaRPr lang="en-US" sz="1800" dirty="0" smtClean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سایرفعالیتها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برنامه ریزی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وآموزش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گزارش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دهی</a:t>
                      </a:r>
                      <a:endParaRPr lang="fa-I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0633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روانسر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</a:t>
                      </a:r>
                      <a:r>
                        <a:rPr lang="fa-IR" sz="1800" baseline="0" dirty="0" smtClean="0"/>
                        <a:t> عوامل فیزیکی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E0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کنترل عوامل شیمیایی</a:t>
                      </a:r>
                      <a:endParaRPr lang="en-US" sz="1800" dirty="0" smtClean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سایرفعالیتها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برنامه ریزی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وآموزش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55622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سرپل ذهاب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</a:t>
                      </a:r>
                      <a:r>
                        <a:rPr lang="fa-IR" sz="1800" baseline="0" dirty="0" smtClean="0"/>
                        <a:t> عوامل فیزیکی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اصلاح شرایط ارگونومیکی</a:t>
                      </a:r>
                      <a:endParaRPr lang="en-US" sz="1800" dirty="0" smtClean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سایرفعالیتها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گزارش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دهی</a:t>
                      </a:r>
                      <a:endParaRPr lang="fa-I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0633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سنقر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</a:t>
                      </a:r>
                      <a:r>
                        <a:rPr lang="fa-IR" sz="1800" baseline="0" dirty="0" smtClean="0"/>
                        <a:t> عوامل فیزیکی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کنترل عوامل شیمیایی</a:t>
                      </a:r>
                      <a:endParaRPr lang="en-US" sz="1800" dirty="0" smtClean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E0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سایرفعالیتها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برنامه ریزی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وآموزش</a:t>
                      </a:r>
                      <a:endParaRPr lang="fa-I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0633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صحنه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</a:t>
                      </a:r>
                      <a:r>
                        <a:rPr lang="fa-IR" sz="1800" baseline="0" dirty="0" smtClean="0"/>
                        <a:t> عوامل فیزیکی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کنترل عوامل شیمیایی</a:t>
                      </a:r>
                      <a:endParaRPr lang="en-US" sz="1800" dirty="0" smtClean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E0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سایرفعالیتها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گزارش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دهی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0633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قصرشیرین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</a:t>
                      </a:r>
                      <a:r>
                        <a:rPr lang="fa-IR" sz="1800" baseline="0" dirty="0" smtClean="0"/>
                        <a:t> عوامل فیزیکی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اصلاح شرایط ارگونومیکی</a:t>
                      </a:r>
                      <a:endParaRPr lang="en-US" sz="1800" dirty="0" smtClean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سایرفعالیتها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گزارش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دهی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0633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کرمانشاه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</a:t>
                      </a:r>
                      <a:r>
                        <a:rPr lang="fa-IR" sz="1800" baseline="0" dirty="0" smtClean="0"/>
                        <a:t> عوامل فیزیکی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کنترل عوامل شیمیایی</a:t>
                      </a:r>
                      <a:endParaRPr lang="en-US" sz="1800" dirty="0" smtClean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سایرفعالیتها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برنامه ریزی</a:t>
                      </a:r>
                      <a:r>
                        <a:rPr lang="fa-IR" sz="1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وآموزش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633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کنگاور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</a:t>
                      </a:r>
                      <a:r>
                        <a:rPr lang="fa-IR" sz="1800" baseline="0" dirty="0" smtClean="0"/>
                        <a:t> عوامل فیزیکی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کنترل عوامل شیمیایی</a:t>
                      </a:r>
                      <a:endParaRPr lang="en-US" sz="1800" dirty="0" smtClean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سایرفعالیتها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سازماندهی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55622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گیلانغرب</a:t>
                      </a: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</a:t>
                      </a:r>
                      <a:r>
                        <a:rPr lang="fa-IR" sz="1800" baseline="0" dirty="0" smtClean="0"/>
                        <a:t> عوامل فیزیکی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کنترل عوامل شیمیایی</a:t>
                      </a:r>
                      <a:endParaRPr lang="en-US" sz="1800" dirty="0" smtClean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سایرفعالیتها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گزارش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دهی</a:t>
                      </a:r>
                      <a:endParaRPr lang="fa-I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0633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هرسین</a:t>
                      </a:r>
                    </a:p>
                  </a:txBody>
                  <a:tcPr marL="7543" marR="7543" marT="7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کنترل</a:t>
                      </a:r>
                      <a:r>
                        <a:rPr lang="fa-IR" sz="1800" baseline="0" dirty="0" smtClean="0"/>
                        <a:t> عوامل فیزیکی</a:t>
                      </a:r>
                      <a:endParaRPr lang="en-US" sz="1800" dirty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اصلاح شرایط ارگونومیکی</a:t>
                      </a:r>
                      <a:endParaRPr lang="en-US" sz="1800" dirty="0" smtClean="0"/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E0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سایرفعالیتها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گزارش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دهی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81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198" y="95250"/>
          <a:ext cx="8991602" cy="640125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802663"/>
                <a:gridCol w="802663"/>
                <a:gridCol w="802663"/>
                <a:gridCol w="802663"/>
                <a:gridCol w="802663"/>
                <a:gridCol w="908392"/>
                <a:gridCol w="908392"/>
                <a:gridCol w="809365"/>
                <a:gridCol w="784046"/>
                <a:gridCol w="784046"/>
                <a:gridCol w="784046"/>
              </a:tblGrid>
              <a:tr h="567497">
                <a:tc gridSpan="11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جدول نتایج پایش ستاد شهرستانهای استان کرمانشاه بر </a:t>
                      </a:r>
                      <a:r>
                        <a:rPr lang="fa-IR" sz="1600" b="1" u="none" strike="noStrike" dirty="0" smtClean="0">
                          <a:effectLst/>
                        </a:rPr>
                        <a:t>اساس چک لیست  </a:t>
                      </a:r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FSH Monitoring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fa-IR" sz="1600" b="1" u="none" strike="noStrike" dirty="0" smtClean="0">
                          <a:effectLst/>
                        </a:rPr>
                        <a:t>  به </a:t>
                      </a:r>
                      <a:r>
                        <a:rPr lang="fa-IR" sz="1600" b="1" u="none" strike="noStrike" dirty="0">
                          <a:effectLst/>
                        </a:rPr>
                        <a:t>تفکیک </a:t>
                      </a:r>
                      <a:r>
                        <a:rPr lang="fa-IR" sz="2000" b="1" u="sng" strike="noStrike" dirty="0">
                          <a:effectLst/>
                        </a:rPr>
                        <a:t>برنامه </a:t>
                      </a:r>
                      <a:r>
                        <a:rPr lang="fa-IR" sz="2000" b="1" u="sng" strike="noStrike" dirty="0" smtClean="0">
                          <a:effectLst/>
                        </a:rPr>
                        <a:t>های </a:t>
                      </a:r>
                    </a:p>
                    <a:p>
                      <a:pPr algn="ctr" rtl="1" fontAlgn="ctr"/>
                      <a:r>
                        <a:rPr lang="fa-IR" sz="1600" b="1" u="none" strike="noStrike" dirty="0" smtClean="0">
                          <a:effectLst/>
                        </a:rPr>
                        <a:t>واحد امورآزمایشگاهها در فروردین </a:t>
                      </a:r>
                      <a:r>
                        <a:rPr lang="fa-IR" sz="1600" b="1" u="none" strike="noStrike" dirty="0">
                          <a:effectLst/>
                        </a:rPr>
                        <a:t>ماه سال </a:t>
                      </a:r>
                      <a:r>
                        <a:rPr lang="fa-IR" sz="1600" b="1" u="none" strike="noStrike" dirty="0" smtClean="0">
                          <a:effectLst/>
                        </a:rPr>
                        <a:t>1394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شهرستان</a:t>
                      </a:r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بخش سل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بخش تالاسمی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بخش التور،سالمونلا ،شیگلا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بخش مواد مخدر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بخش مالاریا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بیمه روستایی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پایش 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دوم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درصد پایش 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اول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تغییر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رتبه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30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کرمانشاه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21C"/>
                    </a:solidFill>
                  </a:tcPr>
                </a:tc>
              </a:tr>
              <a:tr h="38530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اسلام آباد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21C"/>
                    </a:solidFill>
                  </a:tcPr>
                </a:tc>
              </a:tr>
              <a:tr h="38530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21C"/>
                    </a:solidFill>
                  </a:tcPr>
                </a:tc>
              </a:tr>
              <a:tr h="38530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قصرشیرین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30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30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ثلاث باباجانی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5000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530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جوانرود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530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روانسر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530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گیلانغرب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30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30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سرپل ذهاب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30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پاوه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47938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272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5713536"/>
              </p:ext>
            </p:extLst>
          </p:nvPr>
        </p:nvGraphicFramePr>
        <p:xfrm>
          <a:off x="685800" y="1066800"/>
          <a:ext cx="7620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1800" b="1" dirty="0" smtClean="0">
                <a:solidFill>
                  <a:srgbClr val="000000"/>
                </a:solidFill>
              </a:rPr>
              <a:t>نمودار آزمایشگاهها </a:t>
            </a:r>
            <a:r>
              <a:rPr lang="fa-IR" sz="1800" b="1" dirty="0">
                <a:solidFill>
                  <a:srgbClr val="000000"/>
                </a:solidFill>
              </a:rPr>
              <a:t>بر اساس نتایج پایش فروردین 1394به تفکیک برنامه های </a:t>
            </a:r>
            <a:r>
              <a:rPr lang="fa-IR" sz="1800" b="1" dirty="0" smtClean="0">
                <a:solidFill>
                  <a:srgbClr val="000000"/>
                </a:solidFill>
              </a:rPr>
              <a:t>واحد</a:t>
            </a:r>
            <a:r>
              <a:rPr lang="fa-IR" sz="1800" b="1" dirty="0">
                <a:solidFill>
                  <a:srgbClr val="000000"/>
                </a:solidFill>
              </a:rPr>
              <a:t/>
            </a:r>
            <a:br>
              <a:rPr lang="fa-IR" sz="1800" b="1" dirty="0">
                <a:solidFill>
                  <a:srgbClr val="000000"/>
                </a:solidFill>
              </a:rPr>
            </a:br>
            <a:endParaRPr lang="fa-IR" sz="1800" dirty="0"/>
          </a:p>
        </p:txBody>
      </p:sp>
    </p:spTree>
    <p:extLst>
      <p:ext uri="{BB962C8B-B14F-4D97-AF65-F5344CB8AC3E}">
        <p14:creationId xmlns:p14="http://schemas.microsoft.com/office/powerpoint/2010/main" xmlns="" val="514269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52400"/>
          <a:ext cx="8870950" cy="6650041"/>
        </p:xfrm>
        <a:graphic>
          <a:graphicData uri="http://schemas.openxmlformats.org/drawingml/2006/table">
            <a:tbl>
              <a:tblPr rtl="1"/>
              <a:tblGrid>
                <a:gridCol w="3385418"/>
                <a:gridCol w="2742766"/>
                <a:gridCol w="2742766"/>
              </a:tblGrid>
              <a:tr h="594892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جدول اولویت های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آزمایشگاهها بر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اساس نتایج پایش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فروردین 1394به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تفکیک برنامه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های واحد امو آزمایشگاه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892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شهرستان</a:t>
                      </a:r>
                    </a:p>
                  </a:txBody>
                  <a:tcPr marL="7543" marR="7543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های واحد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8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6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کرمانشاه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616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اسلام آباد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616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869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قصرشیرین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69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69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ثلاث باباجانی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39938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69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جوانرود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69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روانسر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69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پاوه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سالمونلا شیگلا التور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تالاسمی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69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-</a:t>
                      </a:r>
                      <a:endParaRPr lang="fa-IR" sz="1600" b="1" dirty="0"/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-</a:t>
                      </a:r>
                      <a:endParaRPr lang="fa-IR" sz="1600" b="1" dirty="0"/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1869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گیلانغرب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تالاسمی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1869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سالمونلا شیگلا التور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1869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سرپل ذهاب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سالمونلا شیگلا التور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تالاسمی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248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9874322"/>
              </p:ext>
            </p:extLst>
          </p:nvPr>
        </p:nvGraphicFramePr>
        <p:xfrm>
          <a:off x="76198" y="95250"/>
          <a:ext cx="8991602" cy="7076484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802663"/>
                <a:gridCol w="802663"/>
                <a:gridCol w="802663"/>
                <a:gridCol w="802663"/>
                <a:gridCol w="802663"/>
                <a:gridCol w="908392"/>
                <a:gridCol w="908392"/>
                <a:gridCol w="809365"/>
                <a:gridCol w="784046"/>
                <a:gridCol w="784046"/>
                <a:gridCol w="784046"/>
              </a:tblGrid>
              <a:tr h="567456">
                <a:tc gridSpan="11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جدول نتایج پایش ستاد شهرستانهای استان کرمانشاه بر </a:t>
                      </a:r>
                      <a:r>
                        <a:rPr lang="fa-IR" sz="1600" b="1" u="none" strike="noStrike" dirty="0" smtClean="0">
                          <a:effectLst/>
                        </a:rPr>
                        <a:t>اساس چک لیست  </a:t>
                      </a:r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FSH Monitoring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fa-IR" sz="1600" b="1" u="none" strike="noStrike" dirty="0" smtClean="0">
                          <a:effectLst/>
                        </a:rPr>
                        <a:t>  به </a:t>
                      </a:r>
                      <a:r>
                        <a:rPr lang="fa-IR" sz="1600" b="1" u="none" strike="noStrike" dirty="0">
                          <a:effectLst/>
                        </a:rPr>
                        <a:t>تفکیک </a:t>
                      </a:r>
                      <a:r>
                        <a:rPr lang="fa-IR" sz="2000" b="1" u="sng" strike="noStrike" dirty="0">
                          <a:effectLst/>
                        </a:rPr>
                        <a:t>برنامه </a:t>
                      </a:r>
                      <a:r>
                        <a:rPr lang="fa-IR" sz="2000" b="1" u="sng" strike="noStrike" dirty="0" smtClean="0">
                          <a:effectLst/>
                        </a:rPr>
                        <a:t>های </a:t>
                      </a:r>
                    </a:p>
                    <a:p>
                      <a:pPr algn="ctr" rtl="1" fontAlgn="ctr"/>
                      <a:r>
                        <a:rPr lang="fa-IR" sz="1600" b="1" u="none" strike="noStrike" dirty="0" smtClean="0">
                          <a:effectLst/>
                        </a:rPr>
                        <a:t>مدیریت .آموزش بهداشت.در فروردین </a:t>
                      </a:r>
                      <a:r>
                        <a:rPr lang="fa-IR" sz="1600" b="1" u="none" strike="noStrike" dirty="0">
                          <a:effectLst/>
                        </a:rPr>
                        <a:t>ماه سال </a:t>
                      </a:r>
                      <a:r>
                        <a:rPr lang="fa-IR" sz="1600" b="1" u="none" strike="noStrike" dirty="0" smtClean="0">
                          <a:effectLst/>
                        </a:rPr>
                        <a:t>1394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شهرستان</a:t>
                      </a:r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u="none" strike="noStrike" dirty="0" smtClean="0">
                          <a:effectLst/>
                          <a:cs typeface="B Lotus" panose="00000400000000000000" pitchFamily="2" charset="-78"/>
                        </a:rPr>
                        <a:t>اطلاعات 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u="none" strike="noStrike" dirty="0" smtClean="0">
                          <a:effectLst/>
                          <a:cs typeface="B Lotus" panose="00000400000000000000" pitchFamily="2" charset="-78"/>
                        </a:rPr>
                        <a:t>برنامه ریزی آموزشی 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1" u="none" strike="noStrike" dirty="0" smtClean="0">
                          <a:effectLst/>
                          <a:cs typeface="B Lotus" panose="00000400000000000000" pitchFamily="2" charset="-78"/>
                        </a:rPr>
                        <a:t>فعالیت آموزشی 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u="none" strike="noStrike" dirty="0" smtClean="0">
                          <a:effectLst/>
                          <a:cs typeface="B Lotus" panose="00000400000000000000" pitchFamily="2" charset="-78"/>
                        </a:rPr>
                        <a:t>ارتباطات 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u="none" strike="noStrike" dirty="0" smtClean="0">
                          <a:effectLst/>
                          <a:cs typeface="B Lotus" panose="00000400000000000000" pitchFamily="2" charset="-78"/>
                        </a:rPr>
                        <a:t>بایگانی و آمار 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u="none" strike="noStrike" dirty="0" smtClean="0">
                          <a:effectLst/>
                          <a:cs typeface="B Lotus" panose="00000400000000000000" pitchFamily="2" charset="-78"/>
                        </a:rPr>
                        <a:t>پایش و نظارت و ارزشیابی </a:t>
                      </a:r>
                      <a:endParaRPr lang="fa-I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پایش 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دوم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درصد پایش 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اول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تغییر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رتبه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2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جوانرود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21C"/>
                    </a:solidFill>
                  </a:tcPr>
                </a:tc>
              </a:tr>
              <a:tr h="3852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21C"/>
                    </a:solidFill>
                  </a:tcPr>
                </a:tc>
              </a:tr>
              <a:tr h="3852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پاوه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21C"/>
                    </a:solidFill>
                  </a:tcPr>
                </a:tc>
              </a:tr>
              <a:tr h="3852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قصرشیرین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21C"/>
                    </a:solidFill>
                  </a:tcPr>
                </a:tc>
              </a:tr>
              <a:tr h="3852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21C"/>
                    </a:solidFill>
                  </a:tcPr>
                </a:tc>
              </a:tr>
              <a:tr h="43335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کرمانشاه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سرپل ذهاب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016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2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گیلانغرب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52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52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78.3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96.7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52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اسلام آباد غرب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52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روانسر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63.3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2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ثلاث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791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88.7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1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4197738"/>
              </p:ext>
            </p:extLst>
          </p:nvPr>
        </p:nvGraphicFramePr>
        <p:xfrm>
          <a:off x="683568" y="1628800"/>
          <a:ext cx="784887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>
                <a:cs typeface="B Titr" pitchFamily="2" charset="-78"/>
              </a:rPr>
              <a:t>نمودار مقایسه ای عملکرد فعالیتهای آموزش و ارتقای سلامت ستاد شهرستانها </a:t>
            </a:r>
            <a:endParaRPr lang="fa-IR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010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2499862"/>
              </p:ext>
            </p:extLst>
          </p:nvPr>
        </p:nvGraphicFramePr>
        <p:xfrm>
          <a:off x="142875" y="152400"/>
          <a:ext cx="8880475" cy="8477396"/>
        </p:xfrm>
        <a:graphic>
          <a:graphicData uri="http://schemas.openxmlformats.org/drawingml/2006/table">
            <a:tbl>
              <a:tblPr rtl="1"/>
              <a:tblGrid>
                <a:gridCol w="2705918"/>
                <a:gridCol w="3428846"/>
                <a:gridCol w="2745711"/>
              </a:tblGrid>
              <a:tr h="594919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جدول اولویت های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ستادی شبکه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 بر اساس نتایج پایش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فروردین 1394به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تفکیک برنامه و فرآیند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های آموزش وارتقای سلامت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433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شهرستان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برنامه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8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اسلام آباد غرب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برنامه ریزی آموزشی( اصلاح نیاز سنجی سلامت  - مدیریت تدوین مداخلات آموزشی براساس اولویت های سلامت به صورت کار تیمی)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فعالیت آموزشی 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(انجام مداخله آموزشی توسط واحد مربوطه با نظارت فنی کارشناس مسئول آموزش)</a:t>
                      </a:r>
                      <a:endParaRPr lang="en-US" sz="1100" dirty="0" smtClean="0">
                        <a:cs typeface="B Mitra" pitchFamily="2" charset="-78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618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قصرشیرین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برنامه ریزی آموزشی( اصلاح نیاز سنجی سلامت  - مدیریت تدوین مداخلات آموزشی براساس اولویت های سلامت به صورت کار تیمی)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فعالیت آموزشی 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(انجام مداخله آموزشی توسط واحد مربوطه با نظارت فنی کارشناس مسئول آموزش)</a:t>
                      </a:r>
                      <a:endParaRPr lang="en-US" sz="1100" dirty="0" smtClean="0">
                        <a:cs typeface="B Mitra" pitchFamily="2" charset="-78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618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کرمانشاه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برنامه ریزی آموزشی( اصلاح نیاز سنجی سلامت  - مدیریت تدوین مداخلات آموزشی براساس اولویت های سلامت به صورت کار تیمی)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فعالیت آموزشی 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(انجام مداخله آموزشی توسط واحد مربوطه با نظارت فنی کارشناس مسئول آموزش)</a:t>
                      </a:r>
                      <a:endParaRPr lang="en-US" sz="1100" dirty="0" smtClean="0">
                        <a:cs typeface="B Mitra" pitchFamily="2" charset="-78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پاوه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برنامه ریزی آموزشی( اصلاح نیاز سنجی سلامت  - مدیریت تدوین مداخلات آموزشی براساس اولویت های سلامت به صورت کار تیمی)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فعالیت آموزشی 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(انجام مداخله آموزشی توسط واحد مربوطه با نظارت فنی کارشناس مسئول آموزش)</a:t>
                      </a:r>
                      <a:endParaRPr lang="en-US" sz="1100" dirty="0" smtClean="0">
                        <a:cs typeface="B Mitra" pitchFamily="2" charset="-78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سرپل ذهاب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برنامه ریزی آموزشی( اصلاح نیاز سنجی سلامت  - مدیریت تدوین مداخلات آموزشی براساس اولویت های سلامت به صورت کار تیمی)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فعالیت آموزشی 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(انجام مداخله آموزشی توسط واحد مربوطه با نظارت فنی کارشناس مسئول آموزش)</a:t>
                      </a:r>
                      <a:endParaRPr lang="en-US" sz="1100" dirty="0" smtClean="0">
                        <a:cs typeface="B Mitra" pitchFamily="2" charset="-78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گیلانغرب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برنامه ریزی آموزشی( اصلاح نیاز سنجی سلامت  - مدیریت تدوین مداخلات آموزشی براساس اولویت های سلامت به صورت کار تیمی)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فعالیت آموزشی 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(انجام مداخله آموزشی توسط واحد مربوطه با نظارت فنی کارشناس مسئول آموزش)</a:t>
                      </a:r>
                      <a:endParaRPr lang="en-US" sz="1100" dirty="0" smtClean="0">
                        <a:cs typeface="B Mitra" pitchFamily="2" charset="-78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495221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روانسر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برنامه ریزی آموزشی( اصلاح نیاز سنجی سلامت  - مدیریت تدوین مداخلات آموزشی براساس اولویت های سلامت به صورت کار تیمی)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فعالیت آموزشی 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(انجام مداخله آموزشی توسط واحد مربوطه با نظارت فنی کارشناس مسئول آموزش)</a:t>
                      </a:r>
                      <a:endParaRPr lang="en-US" sz="1100" dirty="0" smtClean="0">
                        <a:cs typeface="B Mitra" pitchFamily="2" charset="-78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جوانرود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برنامه ریزی آموزشی( اصلاح نیاز سنجی سلامت  - مدیریت تدوین مداخلات آموزشی براساس اولویت های سلامت به صورت کار تیمی)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فعالیت آموزشی 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(انجام مداخله آموزشی توسط واحد مربوطه با نظارت فنی کارشناس مسئول آموزش)</a:t>
                      </a:r>
                      <a:endParaRPr lang="en-US" sz="1100" dirty="0" smtClean="0">
                        <a:cs typeface="B Mitra" pitchFamily="2" charset="-78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برنامه ریزی آموزشی( اصلاح نیاز سنجی سلامت  - مدیریت تدوین مداخلات آموزشی براساس اولویت های سلامت به صورت کار تیمی)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فعالیت آموزشی 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(انجام مداخله آموزشی توسط واحد مربوطه با نظارت فنی کارشناس مسئول آموزش)</a:t>
                      </a:r>
                      <a:endParaRPr lang="en-US" sz="1100" dirty="0" smtClean="0">
                        <a:cs typeface="B Mitra" pitchFamily="2" charset="-78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برنامه ریزی آموزشی( اصلاح نیاز سنجی سلامت  - مدیریت تدوین مداخلات آموزشی براساس اولویت های سلامت به صورت کار تیمی)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فعالیت آموزشی 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(انجام مداخله آموزشی توسط واحد مربوطه با نظارت فنی کارشناس مسئول آموزش)</a:t>
                      </a:r>
                      <a:endParaRPr lang="en-US" sz="1100" dirty="0" smtClean="0">
                        <a:cs typeface="B Mitra" pitchFamily="2" charset="-78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برنامه ریزی آموزشی( اصلاح نیاز سنجی سلامت  - مدیریت تدوین مداخلات آموزشی براساس اولویت های سلامت به صورت کار تیمی)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فعالیت آموزشی 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(انجام مداخله آموزشی توسط واحد مربوطه با نظارت فنی کارشناس مسئول آموزش)</a:t>
                      </a:r>
                      <a:endParaRPr lang="en-US" sz="1100" dirty="0" smtClean="0">
                        <a:cs typeface="B Mitra" pitchFamily="2" charset="-78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ثلاث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برنامه ریزی آموزشی( اصلاح نیاز سنجی سلامت  - مدیریت تدوین مداخلات آموزشی براساس اولویت های سلامت به صورت کار تیمی)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فعالیت آموزشی 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(انجام مداخله آموزشی توسط واحد مربوطه با نظارت فنی کارشناس مسئول آموزش)</a:t>
                      </a:r>
                      <a:endParaRPr lang="en-US" sz="1100" dirty="0" smtClean="0">
                        <a:cs typeface="B Mitra" pitchFamily="2" charset="-78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برنامه ریزی آموزشی( اصلاح نیاز سنجی سلامت  - مدیریت تدوین مداخلات آموزشی براساس اولویت های سلامت به صورت کار تیمی)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فعالیت آموزشی 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(انجام مداخله آموزشی توسط واحد مربوطه با نظارت فنی کارشناس مسئول آموزش)</a:t>
                      </a:r>
                      <a:endParaRPr lang="en-US" sz="1100" dirty="0" smtClean="0">
                        <a:cs typeface="B Mitra" pitchFamily="2" charset="-78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برنامه ریزی آموزشی( اصلاح نیاز سنجی سلامت  - مدیریت تدوین مداخلات آموزشی براساس اولویت های سلامت به صورت کار تیمی)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فعالیت آموزشی 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Mitra" pitchFamily="2" charset="-78"/>
                        </a:rPr>
                        <a:t>(انجام مداخله آموزشی توسط واحد مربوطه با نظارت فنی کارشناس مسئول آموزش)</a:t>
                      </a:r>
                      <a:endParaRPr lang="en-US" sz="1100" dirty="0" smtClean="0">
                        <a:cs typeface="B Mitra" pitchFamily="2" charset="-78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0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4983790"/>
              </p:ext>
            </p:extLst>
          </p:nvPr>
        </p:nvGraphicFramePr>
        <p:xfrm>
          <a:off x="531126" y="95530"/>
          <a:ext cx="8322860" cy="680990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974678"/>
                <a:gridCol w="591404"/>
                <a:gridCol w="898702"/>
                <a:gridCol w="1010477"/>
                <a:gridCol w="900321"/>
                <a:gridCol w="995950"/>
                <a:gridCol w="1177120"/>
                <a:gridCol w="1774208"/>
              </a:tblGrid>
              <a:tr h="437870">
                <a:tc gridSpan="8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جدول نتایج پایش ستاد شهرستانهای استان کرمانشاه بر </a:t>
                      </a:r>
                      <a:r>
                        <a:rPr lang="fa-IR" sz="1600" b="1" u="none" strike="noStrike" dirty="0" smtClean="0">
                          <a:effectLst/>
                        </a:rPr>
                        <a:t>اساس چک لیست  </a:t>
                      </a:r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FSH Monitoring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fa-IR" sz="1600" b="1" u="none" strike="noStrike" dirty="0" smtClean="0">
                          <a:effectLst/>
                        </a:rPr>
                        <a:t>  به </a:t>
                      </a:r>
                      <a:r>
                        <a:rPr lang="fa-IR" sz="1600" b="1" u="none" strike="noStrike" dirty="0">
                          <a:effectLst/>
                        </a:rPr>
                        <a:t>تفکیک </a:t>
                      </a:r>
                      <a:r>
                        <a:rPr lang="fa-IR" sz="2000" b="1" u="sng" strike="noStrike" dirty="0" smtClean="0">
                          <a:effectLst/>
                        </a:rPr>
                        <a:t>فرآیندهای واحد داروئی</a:t>
                      </a:r>
                      <a:r>
                        <a:rPr lang="fa-IR" sz="1600" b="1" u="none" strike="noStrike" dirty="0" smtClean="0">
                          <a:effectLst/>
                        </a:rPr>
                        <a:t>. در فروردین سال 1394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7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شهرستان</a:t>
                      </a:r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u="none" strike="noStrike" dirty="0">
                          <a:effectLst/>
                        </a:rPr>
                        <a:t>سازماندهی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 dirty="0">
                          <a:effectLst/>
                        </a:rPr>
                        <a:t>پایش و ارزشیابی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u="none" strike="noStrike" dirty="0">
                          <a:effectLst/>
                        </a:rPr>
                        <a:t>سایر فعالیتها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پایش 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دوم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درصد پایش 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اول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تغییر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رتبه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857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روانسر</a:t>
                      </a:r>
                    </a:p>
                    <a:p>
                      <a:pPr algn="ctr" rtl="1" fontAlgn="ctr"/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</a:p>
                    <a:p>
                      <a:pPr algn="ctr" rtl="1" fontAlgn="ctr"/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گیلانغرب</a:t>
                      </a:r>
                    </a:p>
                    <a:p>
                      <a:pPr algn="ctr" rtl="1" fontAlgn="ctr"/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94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سرپل ذهاب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3457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</a:p>
                    <a:p>
                      <a:pPr algn="ctr" rtl="1" fontAlgn="ctr"/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151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جوانرود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499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ثلاث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کرمانشاه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اسلام آبا</a:t>
                      </a:r>
                      <a:r>
                        <a:rPr lang="fa-I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178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پاوه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852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قصر شیرین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4793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04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228600"/>
          <a:ext cx="9144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440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559953" y="434397"/>
          <a:ext cx="8024093" cy="598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517568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1289" y="152400"/>
          <a:ext cx="8882061" cy="8626725"/>
        </p:xfrm>
        <a:graphic>
          <a:graphicData uri="http://schemas.openxmlformats.org/drawingml/2006/table">
            <a:tbl>
              <a:tblPr rtl="1"/>
              <a:tblGrid>
                <a:gridCol w="2024237"/>
                <a:gridCol w="1639977"/>
                <a:gridCol w="1639977"/>
                <a:gridCol w="1743556"/>
                <a:gridCol w="1834314"/>
              </a:tblGrid>
              <a:tr h="594874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جدول اولویت های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ستادی شبکه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 بر اساس نتایج پایش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فروردین 1394به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تفکیک برنامه و فرآیند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های مدیریت .....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874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شهرستان</a:t>
                      </a:r>
                    </a:p>
                  </a:txBody>
                  <a:tcPr marL="7544" marR="7544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برنامه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فرآیند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5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اسلام آباد غرب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کمیته تجویز منطقی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سایر فعالیتها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سازماندهی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519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قصرشیرین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کمیته تجویز منطقی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سایر فعالیتها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سازماندهی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519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کرمانشاه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بهبود وضع انبار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سایر فعالیتها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سازماندهی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390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پاوه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/>
                        <a:t>تشکیل کمیته تجویز منطقی</a:t>
                      </a:r>
                    </a:p>
                    <a:p>
                      <a:pPr algn="ctr" rtl="1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وضع انبار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سایر فعالیتها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سازماندهی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495199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سرپل ذهاب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مستندات آموزشی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  <a:p>
                      <a:pPr algn="ctr" rtl="1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سایر فعالیتها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  <a:p>
                      <a:pPr algn="ctr" rtl="1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68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گیلانغرب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682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روانسر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682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جوانرود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خرید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داروهای مانا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سایر فعالیتها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49519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</a:p>
                  </a:txBody>
                  <a:tcPr marL="9526" marR="9526" marT="952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  <a:p>
                      <a:pPr algn="ctr" rtl="1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سایر فعالیتها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سازماندهی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49519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</a:p>
                  </a:txBody>
                  <a:tcPr marL="9526" marR="9526" marT="952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/>
                        <a:t>هماهنگی با گروهها</a:t>
                      </a:r>
                    </a:p>
                    <a:p>
                      <a:pPr algn="ctr" rtl="1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بهبود وضع انبار</a:t>
                      </a:r>
                    </a:p>
                    <a:p>
                      <a:pPr algn="ctr" rtl="1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سازماندهی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سایر فعالیتها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49519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</a:p>
                  </a:txBody>
                  <a:tcPr marL="9526" marR="9526" marT="952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هماهنگی با گروهها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تشکیل کمیته تجویز منطقی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سایر فعالیتها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سازماندهی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49519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ثلاث</a:t>
                      </a:r>
                    </a:p>
                  </a:txBody>
                  <a:tcPr marL="9526" marR="9526" marT="952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هماهنگی با گروهها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تشکیل کمیته تجویز منطقی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/>
                        <a:t>سایر فعالیتها</a:t>
                      </a:r>
                    </a:p>
                    <a:p>
                      <a:pPr algn="ctr" rtl="1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49519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</a:p>
                  </a:txBody>
                  <a:tcPr marL="9526" marR="9526" marT="952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/>
                        <a:t>هماهنگی با گروهها</a:t>
                      </a:r>
                    </a:p>
                    <a:p>
                      <a:pPr algn="ctr" rtl="1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7390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</a:p>
                  </a:txBody>
                  <a:tcPr marL="9526" marR="9526" marT="952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/>
                        <a:t>هماهنگی با گروهها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/>
                        <a:t>تشکیل کمیته تجویز منطقی</a:t>
                      </a:r>
                    </a:p>
                    <a:p>
                      <a:pPr algn="ctr" rtl="1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سایر فعالیتها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/>
                        <a:t>سازماندهی</a:t>
                      </a:r>
                      <a:endParaRPr lang="fa-IR" sz="16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191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4290921"/>
              </p:ext>
            </p:extLst>
          </p:nvPr>
        </p:nvGraphicFramePr>
        <p:xfrm>
          <a:off x="743756" y="412130"/>
          <a:ext cx="7785278" cy="5450509"/>
        </p:xfrm>
        <a:graphic>
          <a:graphicData uri="http://schemas.openxmlformats.org/drawingml/2006/table">
            <a:tbl>
              <a:tblPr rtl="1"/>
              <a:tblGrid>
                <a:gridCol w="1103345"/>
                <a:gridCol w="742437"/>
                <a:gridCol w="742437"/>
                <a:gridCol w="742437"/>
                <a:gridCol w="742437"/>
                <a:gridCol w="742437"/>
                <a:gridCol w="742437"/>
                <a:gridCol w="742437"/>
                <a:gridCol w="742437"/>
                <a:gridCol w="742437"/>
              </a:tblGrid>
              <a:tr h="841528">
                <a:tc gridSpan="10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جدول نتایج پایش ستاد شهرستانهای استان کرمانشاه بر اساس چک لیست  </a:t>
                      </a:r>
                      <a:r>
                        <a:rPr lang="en-US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FSH </a:t>
                      </a:r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Monitoring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a-I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به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تفکیک </a:t>
                      </a:r>
                      <a:r>
                        <a:rPr lang="fa-IR" sz="2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فرآیندها-سلامت نوجوانان ،جوانان ومدارس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802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شهرستان</a:t>
                      </a:r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سازماندهی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پایش وارزشیابی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برنامه ریزی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هماهنگی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گزارش دهی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میانگین درصد پایش دوم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میانگین  درصد پایش اول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درصد تغییر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رتبه درپایش دوم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718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صحنه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718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قصرشیرین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718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دالاهو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718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سنقر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718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روانسر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718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اسلام آباد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718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کرمانشاه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718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هرسین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718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گیلانغرب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718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جوانرود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718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پاوه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718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کنگاور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718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سرپل ذهاب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78.4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187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ثلاث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79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79312"/>
          </a:xfrm>
        </p:spPr>
        <p:txBody>
          <a:bodyPr>
            <a:normAutofit fontScale="90000"/>
          </a:bodyPr>
          <a:lstStyle/>
          <a:p>
            <a:r>
              <a:rPr lang="fa-IR" sz="3200" dirty="0" smtClean="0">
                <a:cs typeface="+mn-cs"/>
              </a:rPr>
              <a:t>نمودارنتایج پایش واحدسلامت نوجونان ،جوانان ومدارس درفروردین 1394</a:t>
            </a:r>
            <a:endParaRPr lang="fa-IR" sz="3200" dirty="0"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3771453"/>
              </p:ext>
            </p:extLst>
          </p:nvPr>
        </p:nvGraphicFramePr>
        <p:xfrm>
          <a:off x="521594" y="1184857"/>
          <a:ext cx="8161986" cy="467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063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922605"/>
              </p:ext>
            </p:extLst>
          </p:nvPr>
        </p:nvGraphicFramePr>
        <p:xfrm>
          <a:off x="1091487" y="656826"/>
          <a:ext cx="6412826" cy="4971246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1865072"/>
                <a:gridCol w="2272235"/>
                <a:gridCol w="2275519"/>
              </a:tblGrid>
              <a:tr h="611543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شهرستان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جدول اولویت های ستادی شبکه ها بر اساس نتایج پایش فروردین 1394به تفکیک برنامه و فرآیند </a:t>
                      </a:r>
                    </a:p>
                  </a:txBody>
                  <a:tcPr marL="6476" marR="6476" marT="863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2549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اولویت اول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اولویت دوم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1"/>
                    </a:solidFill>
                  </a:tcPr>
                </a:tc>
              </a:tr>
              <a:tr h="28604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اسلام آباد غرب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پایش و ارزشیابی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</a:rPr>
                        <a:t>برنامه ریزی</a:t>
                      </a:r>
                      <a:endParaRPr lang="fa-I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04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قصرشیرین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برنامه ریزی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سازماندهی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04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کرمانشاه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برنامه ریزی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سازماندهی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04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پاوه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برنامه ریزی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پایش و ارزشیابی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59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سرپل ذهاب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پایش و ارزشیابی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سازماندهی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59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گیلانغرب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برنامه ریزی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سازماندهی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04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روانسر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برنامه ریزی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پایش و ارزشیابی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04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جوانرود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برنامه ریزی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سازماندهی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59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دالاهو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</a:rPr>
                        <a:t>پایش و ارزشیابی</a:t>
                      </a:r>
                      <a:endParaRPr lang="fa-I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برنامه ریزی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04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کنگاور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</a:rPr>
                        <a:t>پایش و ارزشیابی</a:t>
                      </a:r>
                      <a:endParaRPr lang="fa-I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برنامه ریزی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04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هرسین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>
                          <a:effectLst/>
                        </a:rPr>
                        <a:t>سازماندهی</a:t>
                      </a:r>
                      <a:endParaRPr lang="fa-I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u="none" strike="noStrike" dirty="0">
                          <a:effectLst/>
                        </a:rPr>
                        <a:t>برنامه ریزی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04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ثلاث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</a:rPr>
                        <a:t>پایش و ارزشیابی</a:t>
                      </a:r>
                      <a:endParaRPr lang="fa-I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برنامه ریزی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04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سنقر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</a:rPr>
                        <a:t>برنامه ریزی</a:t>
                      </a:r>
                      <a:endParaRPr lang="fa-I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سازماندهی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04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</a:rPr>
                        <a:t>صحنه</a:t>
                      </a:r>
                      <a:endParaRPr lang="fa-I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</a:rPr>
                        <a:t>برنامه ریزی</a:t>
                      </a:r>
                      <a:endParaRPr lang="fa-I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</a:rPr>
                        <a:t>پایش و ارزشیابی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6" marR="6476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26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1" y="981075"/>
          <a:ext cx="9144001" cy="7101688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874930"/>
                <a:gridCol w="689089"/>
                <a:gridCol w="689089"/>
                <a:gridCol w="689089"/>
                <a:gridCol w="689089"/>
                <a:gridCol w="689089"/>
                <a:gridCol w="689089"/>
                <a:gridCol w="689089"/>
                <a:gridCol w="853364"/>
                <a:gridCol w="993012"/>
                <a:gridCol w="886814"/>
                <a:gridCol w="712258"/>
              </a:tblGrid>
              <a:tr h="653337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شهرستان</a:t>
                      </a:r>
                      <a:endParaRPr lang="fa-IR" sz="1200" dirty="0"/>
                    </a:p>
                  </a:txBody>
                  <a:tcPr marL="91449" marR="9144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برنامه ریزی</a:t>
                      </a:r>
                      <a:endParaRPr lang="fa-IR" sz="1200" dirty="0"/>
                    </a:p>
                  </a:txBody>
                  <a:tcPr marL="91449" marR="91449"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سازماندهی</a:t>
                      </a:r>
                      <a:endParaRPr lang="fa-IR" sz="1200" dirty="0"/>
                    </a:p>
                  </a:txBody>
                  <a:tcPr marL="91449" marR="91449"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آب و فاضلاب</a:t>
                      </a:r>
                      <a:endParaRPr lang="fa-IR" sz="1200" dirty="0"/>
                    </a:p>
                  </a:txBody>
                  <a:tcPr marL="91449" marR="91449"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مواد غذایی</a:t>
                      </a:r>
                      <a:endParaRPr lang="fa-IR" sz="1200" dirty="0"/>
                    </a:p>
                  </a:txBody>
                  <a:tcPr marL="91449" marR="91449"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بهسازی محیط</a:t>
                      </a:r>
                      <a:endParaRPr lang="fa-IR" sz="1200" dirty="0"/>
                    </a:p>
                  </a:txBody>
                  <a:tcPr marL="91449" marR="91449"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کاهش خطر بلایا</a:t>
                      </a:r>
                      <a:endParaRPr lang="fa-IR" sz="1200" dirty="0"/>
                    </a:p>
                  </a:txBody>
                  <a:tcPr marL="91449" marR="91449"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م پسماند</a:t>
                      </a:r>
                      <a:endParaRPr lang="fa-IR" sz="1200" dirty="0"/>
                    </a:p>
                  </a:txBody>
                  <a:tcPr marL="91449" marR="91449"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میانگین درصد پایش دوم</a:t>
                      </a:r>
                      <a:endParaRPr lang="fa-IR" sz="1200" dirty="0"/>
                    </a:p>
                  </a:txBody>
                  <a:tcPr marL="91449" marR="91449" marT="45724" marB="4572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/>
                        <a:t>میانگین درصد پایش اول</a:t>
                      </a:r>
                    </a:p>
                    <a:p>
                      <a:pPr algn="ctr" rtl="1"/>
                      <a:endParaRPr lang="fa-IR" sz="1200" dirty="0"/>
                    </a:p>
                  </a:txBody>
                  <a:tcPr marL="91449" marR="91449" marT="45724" marB="4572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درصد تغییر</a:t>
                      </a:r>
                      <a:endParaRPr lang="fa-IR" sz="1200" dirty="0"/>
                    </a:p>
                  </a:txBody>
                  <a:tcPr marL="91449" marR="91449" marT="45724" marB="45724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رتبه</a:t>
                      </a:r>
                      <a:endParaRPr lang="fa-IR" sz="1200" dirty="0"/>
                    </a:p>
                  </a:txBody>
                  <a:tcPr marL="91449" marR="91449" marT="45724" marB="45724"/>
                </a:tc>
              </a:tr>
              <a:tr h="423318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 smtClean="0"/>
                        <a:t>قصرشیرین</a:t>
                      </a:r>
                      <a:endParaRPr lang="fa-IR" sz="1200" b="1" dirty="0"/>
                    </a:p>
                  </a:txBody>
                  <a:tcPr marL="91449" marR="9144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90.97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86.73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1</a:t>
                      </a:r>
                      <a:endParaRPr lang="fa-IR" sz="1600" b="1" dirty="0"/>
                    </a:p>
                  </a:txBody>
                  <a:tcPr marL="91449" marR="91449" marT="45724" marB="45724">
                    <a:solidFill>
                      <a:srgbClr val="00B050"/>
                    </a:solidFill>
                  </a:tcPr>
                </a:tc>
              </a:tr>
              <a:tr h="423318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 smtClean="0"/>
                        <a:t>کنگاور</a:t>
                      </a:r>
                      <a:endParaRPr lang="fa-IR" sz="1200" b="1" dirty="0"/>
                    </a:p>
                  </a:txBody>
                  <a:tcPr marL="91449" marR="9144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90.82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81.84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2</a:t>
                      </a:r>
                      <a:endParaRPr lang="fa-IR" sz="1600" b="1" dirty="0"/>
                    </a:p>
                  </a:txBody>
                  <a:tcPr marL="91449" marR="91449" marT="45724" marB="45724">
                    <a:solidFill>
                      <a:srgbClr val="00B050"/>
                    </a:solidFill>
                  </a:tcPr>
                </a:tc>
              </a:tr>
              <a:tr h="423318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 smtClean="0"/>
                        <a:t>سرپل</a:t>
                      </a:r>
                      <a:endParaRPr lang="fa-IR" sz="1200" b="1" dirty="0"/>
                    </a:p>
                  </a:txBody>
                  <a:tcPr marL="91449" marR="9144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88.27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88.57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3</a:t>
                      </a:r>
                      <a:endParaRPr lang="fa-IR" sz="1600" b="1" dirty="0"/>
                    </a:p>
                  </a:txBody>
                  <a:tcPr marL="91449" marR="91449" marT="45724" marB="45724">
                    <a:solidFill>
                      <a:srgbClr val="00B050"/>
                    </a:solidFill>
                  </a:tcPr>
                </a:tc>
              </a:tr>
              <a:tr h="42331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 dirty="0">
                          <a:effectLst/>
                        </a:rPr>
                        <a:t>اسلام آباد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86.28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62.04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u="none" strike="noStrike" dirty="0">
                          <a:effectLst/>
                        </a:rPr>
                        <a:t>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>
                    <a:solidFill>
                      <a:srgbClr val="00B0F0"/>
                    </a:solidFill>
                  </a:tcPr>
                </a:tc>
              </a:tr>
              <a:tr h="42331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 dirty="0">
                          <a:effectLst/>
                        </a:rPr>
                        <a:t>جوانرود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84.69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59.18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u="none" strike="noStrike" dirty="0">
                          <a:effectLst/>
                        </a:rPr>
                        <a:t>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>
                    <a:solidFill>
                      <a:srgbClr val="00B0F0"/>
                    </a:solidFill>
                  </a:tcPr>
                </a:tc>
              </a:tr>
              <a:tr h="42331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 dirty="0">
                          <a:effectLst/>
                        </a:rPr>
                        <a:t>هرسین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84.18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36.48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>
                    <a:solidFill>
                      <a:srgbClr val="00B0F0"/>
                    </a:solidFill>
                  </a:tcPr>
                </a:tc>
              </a:tr>
              <a:tr h="42331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 dirty="0">
                          <a:effectLst/>
                        </a:rPr>
                        <a:t>سنقر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81.62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70.41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u="none" strike="noStrike" dirty="0">
                          <a:effectLst/>
                        </a:rPr>
                        <a:t>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331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 dirty="0">
                          <a:effectLst/>
                        </a:rPr>
                        <a:t>کرمانشاه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89.39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-9.29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u="none" strike="noStrike" dirty="0">
                          <a:effectLst/>
                        </a:rPr>
                        <a:t>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331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 dirty="0">
                          <a:effectLst/>
                        </a:rPr>
                        <a:t>دالاهو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78.37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u="none" strike="noStrike" dirty="0">
                          <a:effectLst/>
                        </a:rPr>
                        <a:t>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2189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 dirty="0">
                          <a:effectLst/>
                        </a:rPr>
                        <a:t>گیلانغری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87.76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-10.46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u="none" strike="noStrike" dirty="0">
                          <a:effectLst/>
                        </a:rPr>
                        <a:t>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331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 dirty="0">
                          <a:effectLst/>
                        </a:rPr>
                        <a:t>روانسر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53.06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u="none" strike="noStrike" dirty="0">
                          <a:effectLst/>
                        </a:rPr>
                        <a:t>10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>
                    <a:solidFill>
                      <a:srgbClr val="FFFF00"/>
                    </a:solidFill>
                  </a:tcPr>
                </a:tc>
              </a:tr>
              <a:tr h="42331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 dirty="0">
                          <a:effectLst/>
                        </a:rPr>
                        <a:t>پاوه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71.02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70.92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u="none" strike="noStrike" dirty="0">
                          <a:effectLst/>
                        </a:rPr>
                        <a:t>11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>
                    <a:solidFill>
                      <a:srgbClr val="FFFF00"/>
                    </a:solidFill>
                  </a:tcPr>
                </a:tc>
              </a:tr>
              <a:tr h="42331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 dirty="0">
                          <a:effectLst/>
                        </a:rPr>
                        <a:t>ثلاث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65.03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62.14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u="none" strike="noStrike" dirty="0">
                          <a:effectLst/>
                        </a:rPr>
                        <a:t>12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>
                    <a:solidFill>
                      <a:srgbClr val="FFFF00"/>
                    </a:solidFill>
                  </a:tcPr>
                </a:tc>
              </a:tr>
              <a:tr h="42331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 dirty="0">
                          <a:effectLst/>
                        </a:rPr>
                        <a:t>صحنه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59.58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69.78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-10.20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500" u="none" strike="noStrike" dirty="0">
                          <a:effectLst/>
                        </a:rPr>
                        <a:t>13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>
                    <a:solidFill>
                      <a:srgbClr val="FFFF00"/>
                    </a:solidFill>
                  </a:tcPr>
                </a:tc>
              </a:tr>
              <a:tr h="42331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 dirty="0">
                          <a:effectLst/>
                        </a:rPr>
                        <a:t>میانگین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88.57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82.31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84.44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74.44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68.89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68.36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79.46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72.04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u="none" strike="noStrike" dirty="0">
                          <a:effectLst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953500" cy="719137"/>
          </a:xfrm>
          <a:solidFill>
            <a:schemeClr val="accent3"/>
          </a:solidFill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1800" dirty="0" smtClean="0"/>
              <a:t>جدول نتایج پایش ستاد شهرستانهای استان کرمانشاه بر اساس چک لیست </a:t>
            </a:r>
            <a:r>
              <a:rPr lang="en-GB" sz="1800" dirty="0" err="1" smtClean="0"/>
              <a:t>fsh</a:t>
            </a:r>
            <a:r>
              <a:rPr lang="en-GB" sz="1800" dirty="0" smtClean="0"/>
              <a:t> MONITORING</a:t>
            </a:r>
            <a:r>
              <a:rPr lang="fa-IR" sz="1800" dirty="0" smtClean="0"/>
              <a:t>به تفکیک برنامه ها و فرایندهای گروه سلامت محیط در فروردین ماه 1394</a:t>
            </a:r>
            <a:endParaRPr lang="fa-I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611560" y="620688"/>
          <a:ext cx="79208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1939" y="-387350"/>
          <a:ext cx="8702674" cy="7413265"/>
        </p:xfrm>
        <a:graphic>
          <a:graphicData uri="http://schemas.openxmlformats.org/drawingml/2006/table">
            <a:tbl>
              <a:tblPr rtl="1"/>
              <a:tblGrid>
                <a:gridCol w="1983355"/>
                <a:gridCol w="1606855"/>
                <a:gridCol w="1606855"/>
                <a:gridCol w="1708342"/>
                <a:gridCol w="1797267"/>
              </a:tblGrid>
              <a:tr h="1008112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جدول اولویت های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ستادی شبکه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 بر اساس نتایج پایش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فروردین 1394به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تفکیک برنامه و فرآیند 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7954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شهرستان</a:t>
                      </a:r>
                    </a:p>
                  </a:txBody>
                  <a:tcPr marL="7544" marR="7544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برنامه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فرآیند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6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اسلام آباد غرب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آب و فاضلاب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بهسازی محیط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وضعیت موجود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346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پاوه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کاهش خط بلایا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مدیریت پسماند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9359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ثلاث</a:t>
                      </a:r>
                      <a:endParaRPr lang="fa-IR" sz="14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کاهش خط بلایا</a:t>
                      </a: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آب و فاضلاب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سازماندهی</a:t>
                      </a:r>
                    </a:p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5169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جوانرود</a:t>
                      </a:r>
                      <a:endParaRPr lang="fa-IR" sz="14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آب و فاضلاب</a:t>
                      </a: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495169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دالاهو</a:t>
                      </a:r>
                      <a:endParaRPr lang="fa-IR" sz="14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بهسازی محیط</a:t>
                      </a: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آب و فاضلاب</a:t>
                      </a: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495169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روانسر</a:t>
                      </a:r>
                      <a:endParaRPr lang="fa-IR" sz="14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بهسازی محیط</a:t>
                      </a: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09618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سرپل ذهاب</a:t>
                      </a:r>
                      <a:endParaRPr lang="fa-IR" sz="14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09618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سنقر</a:t>
                      </a:r>
                      <a:endParaRPr lang="fa-IR" sz="14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495169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صحنه</a:t>
                      </a:r>
                      <a:endParaRPr lang="fa-IR" sz="1400" b="1" dirty="0"/>
                    </a:p>
                  </a:txBody>
                  <a:tcPr marL="9526" marR="9526" marT="952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بهسازی محیط</a:t>
                      </a: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آب و فاضلاب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سازماندهی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09618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قصرشیرین</a:t>
                      </a:r>
                      <a:endParaRPr lang="fa-IR" sz="1400" b="1" dirty="0"/>
                    </a:p>
                  </a:txBody>
                  <a:tcPr marL="9526" marR="9526" marT="952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برنامه ریزی</a:t>
                      </a: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09618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کرمانشاه</a:t>
                      </a:r>
                      <a:endParaRPr lang="fa-IR" sz="1400" b="1" dirty="0"/>
                    </a:p>
                  </a:txBody>
                  <a:tcPr marL="9526" marR="9526" marT="952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بهسازی محیط</a:t>
                      </a:r>
                      <a:endParaRPr lang="fa-IR" sz="14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-</a:t>
                      </a:r>
                      <a:endParaRPr lang="fa-IR" sz="1400" b="1" dirty="0"/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09618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کنگاور</a:t>
                      </a:r>
                      <a:endParaRPr lang="fa-IR" sz="1400" b="1" dirty="0"/>
                    </a:p>
                  </a:txBody>
                  <a:tcPr marL="9526" marR="9526" marT="952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09618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گیلانغرب</a:t>
                      </a:r>
                      <a:endParaRPr lang="fa-IR" sz="1400" b="1" dirty="0"/>
                    </a:p>
                  </a:txBody>
                  <a:tcPr marL="9526" marR="9526" marT="952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09618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/>
                        <a:t>هرسین</a:t>
                      </a:r>
                      <a:endParaRPr lang="fa-IR" sz="1400" b="1" dirty="0"/>
                    </a:p>
                  </a:txBody>
                  <a:tcPr marL="9526" marR="9526" marT="952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حفظ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وضعیت موجود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4" marR="7544" marT="75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5" y="188636"/>
          <a:ext cx="8784974" cy="6182851"/>
        </p:xfrm>
        <a:graphic>
          <a:graphicData uri="http://schemas.openxmlformats.org/drawingml/2006/table">
            <a:tbl>
              <a:tblPr rtl="1"/>
              <a:tblGrid>
                <a:gridCol w="942125"/>
                <a:gridCol w="939394"/>
                <a:gridCol w="852009"/>
                <a:gridCol w="589852"/>
                <a:gridCol w="666315"/>
                <a:gridCol w="666315"/>
                <a:gridCol w="589852"/>
                <a:gridCol w="589852"/>
                <a:gridCol w="589852"/>
                <a:gridCol w="589852"/>
                <a:gridCol w="589852"/>
                <a:gridCol w="589852"/>
                <a:gridCol w="589852"/>
              </a:tblGrid>
              <a:tr h="448499">
                <a:tc gridSpan="13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جدول نتایج پایش ستاد شهرستانهای استان کرمانشاه بر اساس چک لیست  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FSH Monitoring   </a:t>
                      </a:r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به تفکیک </a:t>
                      </a:r>
                      <a:r>
                        <a:rPr lang="fa-IR" sz="1600" b="1" i="0" u="sng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فرآیندهای واگیر </a:t>
                      </a:r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گروه پیشگیری و مبارزه با بیماریها در فروردین ماه سال 1394 </a:t>
                      </a:r>
                    </a:p>
                  </a:txBody>
                  <a:tcPr marL="5687" marR="5687" marT="5687" marB="0" anchor="ctr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891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شهرستان</a:t>
                      </a:r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اطلاعات جمعیتی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برنامه ریزی و برنامه عملیاتی 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دستورالعمل</a:t>
                      </a:r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تجهیزات و دارویی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عملکرد آمار 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آموزش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هماهنگی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نظم و کشیک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پایش و ارزشیابی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میانگین درصد پایش دوم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میانگین 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درصد پایش 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اول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درصد تغییر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رتبه</a:t>
                      </a:r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427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هرسين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30.9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27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كنگاور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21.9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27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ثلاث باباجانی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18.6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27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اسلام آبادغرب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89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11.5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4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27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پاوه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67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83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94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10.6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5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27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كرمانشاه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67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80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93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6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27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سنقر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50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50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67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90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83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78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5.3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7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427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قصرشيرين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83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75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83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94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90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3.8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427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جوانرود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97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2.7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9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427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دالاهو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33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70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87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85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2.5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7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سرپل ذهاب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83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83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33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90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90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85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85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-0.3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11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7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روانسر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83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33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67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80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75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80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-2.6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12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7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گيلانغرب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50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67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83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90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87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92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-4.8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13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427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صحنه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50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80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90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75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85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93</a:t>
                      </a:r>
                    </a:p>
                  </a:txBody>
                  <a:tcPr marL="5687" marR="5687" marT="5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-8.1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14</a:t>
                      </a:r>
                    </a:p>
                  </a:txBody>
                  <a:tcPr marL="5687" marR="5687" marT="5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000" b="0" i="0" u="none" strike="noStrike" dirty="0" smtClean="0">
                <a:solidFill>
                  <a:srgbClr val="000000"/>
                </a:solidFill>
                <a:latin typeface="B Titr"/>
              </a:rPr>
              <a:t>نمودار نتایج پایش ستاد شهرستانهای استان کرمانشاه بر اساس چک لیست  </a:t>
            </a:r>
            <a:r>
              <a:rPr lang="en-US" sz="2000" dirty="0">
                <a:solidFill>
                  <a:srgbClr val="00B050"/>
                </a:solidFill>
              </a:rPr>
              <a:t>FSH Monitoring</a:t>
            </a:r>
            <a:r>
              <a:rPr lang="en-US" sz="2000" dirty="0">
                <a:solidFill>
                  <a:srgbClr val="000000"/>
                </a:solidFill>
              </a:rPr>
              <a:t>   </a:t>
            </a:r>
            <a:r>
              <a:rPr lang="fa-IR" sz="2000" dirty="0">
                <a:solidFill>
                  <a:srgbClr val="000000"/>
                </a:solidFill>
              </a:rPr>
              <a:t>به </a:t>
            </a:r>
            <a:r>
              <a:rPr lang="fa-IR" sz="2000" b="0" i="0" u="none" strike="noStrike" dirty="0" smtClean="0">
                <a:solidFill>
                  <a:srgbClr val="000000"/>
                </a:solidFill>
                <a:latin typeface="B Titr"/>
              </a:rPr>
              <a:t>تفکیک </a:t>
            </a:r>
            <a:r>
              <a:rPr lang="fa-IR" sz="2000" b="0" i="0" u="sng" strike="noStrike" dirty="0" smtClean="0">
                <a:solidFill>
                  <a:srgbClr val="000000"/>
                </a:solidFill>
                <a:latin typeface="B Titr"/>
              </a:rPr>
              <a:t>فرآیندهای واگیر</a:t>
            </a:r>
            <a:r>
              <a:rPr lang="fa-IR" sz="2000" dirty="0">
                <a:solidFill>
                  <a:srgbClr val="000000"/>
                </a:solidFill>
              </a:rPr>
              <a:t> گروه پیشگیری و مبارزه با بیماریها در فروردین ماه سال 1394 </a:t>
            </a:r>
            <a:r>
              <a:rPr lang="fa-IR" sz="2000" b="0" i="0" u="none" strike="noStrike" dirty="0" smtClean="0">
                <a:solidFill>
                  <a:srgbClr val="000000"/>
                </a:solidFill>
                <a:latin typeface="B Titr"/>
              </a:rPr>
              <a:t/>
            </a:r>
            <a:br>
              <a:rPr lang="fa-IR" sz="2000" b="0" i="0" u="none" strike="noStrike" dirty="0" smtClean="0">
                <a:solidFill>
                  <a:srgbClr val="000000"/>
                </a:solidFill>
                <a:latin typeface="B Titr"/>
              </a:rPr>
            </a:br>
            <a:endParaRPr lang="fa-IR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285728"/>
          <a:ext cx="9144000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7451117"/>
              </p:ext>
            </p:extLst>
          </p:nvPr>
        </p:nvGraphicFramePr>
        <p:xfrm>
          <a:off x="0" y="152401"/>
          <a:ext cx="9023444" cy="6520879"/>
        </p:xfrm>
        <a:graphic>
          <a:graphicData uri="http://schemas.openxmlformats.org/drawingml/2006/table">
            <a:tbl>
              <a:tblPr rtl="1"/>
              <a:tblGrid>
                <a:gridCol w="2056458"/>
                <a:gridCol w="1666082"/>
                <a:gridCol w="1666082"/>
                <a:gridCol w="1771309"/>
                <a:gridCol w="1863513"/>
              </a:tblGrid>
              <a:tr h="540972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جدول اولویت های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ستادی شبکه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 بر اساس نتایج پایش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فروردین 1394به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تفکیک برنامه و فرآیند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های بیماریهای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واگیر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972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شهرستان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برنامه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فرآیند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9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اسلام آباد غرب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نظام مراقبت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سل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تجهیزات و دارویی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5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پاوه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زئونوز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HIV/STI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اطلاعات جمعیتی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343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ثلاث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سل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بیماریهای منتقله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از آب و غذا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اطلاعات جمعیتی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برنامه ریزی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عملیتاتی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980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جوانرود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آنفلوانزا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دستور العمل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تجهیزات و دارویی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980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دالاهو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قابل پیشگیری با واکسن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زنجیره سرد و ایمنسازی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برنامه ریزی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عملیتاتی</a:t>
                      </a:r>
                      <a:endParaRPr lang="fa-IR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آموزش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343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روانسر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زنجیره سرد و ایمن سازی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سل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برنامه ریزی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عملیتاتی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پایش و ارزشیابی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343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سرپل ذهاب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نظام مراقبت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بیماریهای</a:t>
                      </a:r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منتقله از آب و غذا 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آمار و گزارش دهی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هماهنگی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و کشیک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980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سنقر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قابل پیشگیری با واکسن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اطلاعات جمعیتی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آمار و گزارش دهی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980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صحنه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زنجیره سرد و ایمنسازی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آنفلوانزا</a:t>
                      </a:r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پایش و ارزشیابی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هماهنگی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و کشیک</a:t>
                      </a:r>
                      <a:endParaRPr lang="fa-IR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980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قصرشیرین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قابل پیشگیری با واکسن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دستور العمل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980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کرمانشاه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HIV/STI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اطلاعات جمعیتی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آموزش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980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کنگاور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قابل پیشگیری با واکسن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آمار و گزارش دهی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980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گیلانغرب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زئونوز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اطلاعات جمعیتی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 برنامه ریزی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عملیتاتی</a:t>
                      </a:r>
                      <a:endParaRPr lang="fa-IR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980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هرسین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قابل پیشگیری با واکسن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آنفلونزا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آموزش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برنامه ریزی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عملیتاتی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53954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9512" y="260653"/>
          <a:ext cx="8640961" cy="6263802"/>
        </p:xfrm>
        <a:graphic>
          <a:graphicData uri="http://schemas.openxmlformats.org/drawingml/2006/table">
            <a:tbl>
              <a:tblPr rtl="1"/>
              <a:tblGrid>
                <a:gridCol w="993380"/>
                <a:gridCol w="990499"/>
                <a:gridCol w="898360"/>
                <a:gridCol w="621942"/>
                <a:gridCol w="702564"/>
                <a:gridCol w="702564"/>
                <a:gridCol w="621942"/>
                <a:gridCol w="621942"/>
                <a:gridCol w="621942"/>
                <a:gridCol w="621942"/>
                <a:gridCol w="621942"/>
                <a:gridCol w="621942"/>
              </a:tblGrid>
              <a:tr h="484200">
                <a:tc gridSpan="11"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جدول نتایج پایش ستاد شهرستانهای استان کرمانشاه بر اساس چک لیست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FSH Monitoring   </a:t>
                      </a:r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به 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تفکیک فرآیندهای  </a:t>
                      </a:r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غیرواگیر </a:t>
                      </a:r>
                      <a:br>
                        <a:rPr lang="fa-IR" sz="16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</a:br>
                      <a:endParaRPr lang="fa-IR" sz="1600" b="0" i="0" u="none" strike="noStrike" dirty="0">
                        <a:solidFill>
                          <a:srgbClr val="000000"/>
                        </a:solidFill>
                        <a:latin typeface="B Titr"/>
                        <a:cs typeface="B Titr" pitchFamily="2" charset="-78"/>
                      </a:endParaRP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fa-I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87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شهرستان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اطلاعات جمعیتی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برنامه ریزی و برنامه عملیاتی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دستورالعمل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عملکرد آمار و برنامه ریزی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آموزش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هماهنگی نظم 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پایش و ارزشیابی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میانگین درصد پایش دوم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میانگین درصد پایش اول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درصد تغییر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رتبه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6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هرسين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1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6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پاوه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2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6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كرمانشاه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3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6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سرپل ذهاب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4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6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ثلاث باباجانی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5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6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گيلانغرب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6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6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جوانرود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7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6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دالاهو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6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سنقر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9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6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اسلام آبادغرب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قصرشيرين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11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صحنه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12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روانسر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87.5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-14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13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6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كنگاور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14</a:t>
                      </a:r>
                    </a:p>
                  </a:txBody>
                  <a:tcPr marL="6096" marR="6096" marT="6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000" b="0" i="0" u="none" strike="noStrike" dirty="0" smtClean="0">
                <a:solidFill>
                  <a:srgbClr val="000000"/>
                </a:solidFill>
                <a:latin typeface="B Titr"/>
              </a:rPr>
              <a:t>نمودار نتایج پایش ستاد شهرستانهای استان کرمانشاه بر اساس چک لیست  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B Titr"/>
              </a:rPr>
              <a:t>FSH Monitoring   </a:t>
            </a:r>
            <a:r>
              <a:rPr lang="fa-IR" sz="2000" b="0" i="0" u="none" strike="noStrike" dirty="0" smtClean="0">
                <a:solidFill>
                  <a:srgbClr val="000000"/>
                </a:solidFill>
                <a:latin typeface="B Titr"/>
              </a:rPr>
              <a:t>به تفکیک فرآیندهای  غیرواگیر </a:t>
            </a:r>
            <a:br>
              <a:rPr lang="fa-IR" sz="2000" b="0" i="0" u="none" strike="noStrike" dirty="0" smtClean="0">
                <a:solidFill>
                  <a:srgbClr val="000000"/>
                </a:solidFill>
                <a:latin typeface="B Titr"/>
              </a:rPr>
            </a:br>
            <a:r>
              <a:rPr lang="fa-IR" sz="2000" b="0" i="0" u="none" strike="noStrike" dirty="0" smtClean="0">
                <a:solidFill>
                  <a:srgbClr val="000000"/>
                </a:solidFill>
                <a:latin typeface="B Titr"/>
              </a:rPr>
              <a:t>گروه پیشگیری و مبارزه با بیماریها در فروردین ماه سال 1394</a:t>
            </a:r>
            <a:br>
              <a:rPr lang="fa-IR" sz="2000" b="0" i="0" u="none" strike="noStrike" dirty="0" smtClean="0">
                <a:solidFill>
                  <a:srgbClr val="000000"/>
                </a:solidFill>
                <a:latin typeface="B Titr"/>
              </a:rPr>
            </a:br>
            <a:endParaRPr lang="fa-IR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7451117"/>
              </p:ext>
            </p:extLst>
          </p:nvPr>
        </p:nvGraphicFramePr>
        <p:xfrm>
          <a:off x="251520" y="152401"/>
          <a:ext cx="8771924" cy="5796881"/>
        </p:xfrm>
        <a:graphic>
          <a:graphicData uri="http://schemas.openxmlformats.org/drawingml/2006/table">
            <a:tbl>
              <a:tblPr rtl="1"/>
              <a:tblGrid>
                <a:gridCol w="1599184"/>
                <a:gridCol w="2019594"/>
                <a:gridCol w="1619642"/>
                <a:gridCol w="1721935"/>
                <a:gridCol w="1811569"/>
              </a:tblGrid>
              <a:tr h="577712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جدول اولویت های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ستادی شبکه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 بر اساس نتایج پایش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فروردین 1394به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تفکیک برنامه و فرآیند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های بیماریهای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غیرواگیر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773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شهرستان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برنامه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فرآیند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1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اسلام آباد غرب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نگهداری وضعیت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، فشار خون و قلب و عروق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نگهداری وضعیت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نگهداری وضعیت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32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پاوه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تالاسمی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نگهداری وضعیت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آموزش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نگهداری وضعیت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32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ثلاث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تالاسمی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هیپوتیروییدی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آموزش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323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جوانرود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فشار خون و قلب و عروق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حوادث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اموزش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161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دالاهو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حوادث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فشار خون و قلب و عروق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برنامه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ریزی عملیاتی</a:t>
                      </a:r>
                      <a:endParaRPr lang="fa-IR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اموزش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32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روانسر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حوادث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هیپوتیروییدی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برنامه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ریزی عملیاتی</a:t>
                      </a:r>
                      <a:endParaRPr lang="fa-IR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اموزش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161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سرپل ذهاب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i="0" u="none" strike="noStrike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فشار خون و قلب و عروق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هیپوتیروییدی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آموزش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161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سنقر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فشار خون و قلب و عروق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هیپوتیروییدی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آموزش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161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صحنه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فشار خون و قلب و عروق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هیپوتیروییدی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پایش و ارزشیابی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32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قصرشیرین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حوادث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هیپوتیروییدی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عملکرد آمار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32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کرمانشاه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حوادث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نگهداری وضعیت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نگهداری وضعیت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161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کنگاور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حوادث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، فشار خون و قلب و عروق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عملکرد و آمار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پایش وارزشیابی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4323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گیلانغرب</a:t>
                      </a:r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فنیل کتونوری</a:t>
                      </a: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هیپوتیروییدی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نگهداری وضعیت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نگهداری وضعیت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7106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هرسین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فنیل کتونوری</a:t>
                      </a: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نگهداری وضعیت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نگهداری وضعیت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نگهداری وضعیت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53954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3874531"/>
              </p:ext>
            </p:extLst>
          </p:nvPr>
        </p:nvGraphicFramePr>
        <p:xfrm>
          <a:off x="251521" y="95531"/>
          <a:ext cx="8816280" cy="601484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086084"/>
                <a:gridCol w="737845"/>
                <a:gridCol w="827064"/>
                <a:gridCol w="1231680"/>
                <a:gridCol w="583612"/>
                <a:gridCol w="720163"/>
                <a:gridCol w="927055"/>
                <a:gridCol w="927055"/>
                <a:gridCol w="936850"/>
                <a:gridCol w="838872"/>
              </a:tblGrid>
              <a:tr h="763957">
                <a:tc gridSpan="10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  <a:cs typeface="B Titr" pitchFamily="2" charset="-78"/>
                        </a:rPr>
                        <a:t>جدول نتایج پایش ستاد شهرستانهای استان کرمانشاه بر </a:t>
                      </a:r>
                      <a:r>
                        <a:rPr lang="fa-IR" sz="1600" b="1" u="none" strike="noStrike" dirty="0" smtClean="0">
                          <a:effectLst/>
                          <a:cs typeface="B Titr" pitchFamily="2" charset="-78"/>
                        </a:rPr>
                        <a:t>اساس چک لیست  </a:t>
                      </a:r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  <a:cs typeface="B Titr" pitchFamily="2" charset="-78"/>
                        </a:rPr>
                        <a:t>FSH Monitoring</a:t>
                      </a:r>
                      <a:r>
                        <a:rPr lang="en-US" sz="1600" b="1" u="none" strike="noStrike" dirty="0">
                          <a:effectLst/>
                          <a:cs typeface="B Titr" pitchFamily="2" charset="-78"/>
                        </a:rPr>
                        <a:t> </a:t>
                      </a:r>
                      <a:r>
                        <a:rPr lang="fa-IR" sz="1600" b="1" u="none" strike="noStrike" dirty="0" smtClean="0">
                          <a:effectLst/>
                          <a:cs typeface="B Titr" pitchFamily="2" charset="-78"/>
                        </a:rPr>
                        <a:t>  به </a:t>
                      </a:r>
                      <a:r>
                        <a:rPr lang="fa-IR" sz="1600" b="1" u="none" strike="noStrike" dirty="0">
                          <a:effectLst/>
                          <a:cs typeface="B Titr" pitchFamily="2" charset="-78"/>
                        </a:rPr>
                        <a:t>تفکیک </a:t>
                      </a:r>
                      <a:r>
                        <a:rPr lang="fa-IR" sz="1800" b="1" u="sng" strike="noStrike" dirty="0">
                          <a:effectLst/>
                          <a:cs typeface="B Titr" pitchFamily="2" charset="-78"/>
                        </a:rPr>
                        <a:t>برنامه </a:t>
                      </a:r>
                      <a:r>
                        <a:rPr lang="fa-IR" sz="1800" b="1" u="sng" strike="noStrike" dirty="0" smtClean="0">
                          <a:effectLst/>
                          <a:cs typeface="B Titr" pitchFamily="2" charset="-78"/>
                        </a:rPr>
                        <a:t>های  بهداشت روان</a:t>
                      </a:r>
                      <a:endParaRPr lang="fa-IR" sz="2000" b="1" u="sng" strike="noStrike" dirty="0" smtClean="0">
                        <a:effectLst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6422">
                <a:tc>
                  <a:txBody>
                    <a:bodyPr/>
                    <a:lstStyle/>
                    <a:p>
                      <a:pPr algn="r" rtl="1" fontAlgn="t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شهرستان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auto"/>
                      <a:r>
                        <a:rPr lang="fa-IR" sz="8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پیشگیری از خودکشی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auto"/>
                      <a:r>
                        <a:rPr lang="fa-IR" sz="8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پیشگیری از سوء مصرف مواد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auto"/>
                      <a:r>
                        <a:rPr lang="fa-IR" sz="8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بهداشت روان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auto"/>
                      <a:r>
                        <a:rPr lang="fa-IR" sz="8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مهارتهای زندگی و فرزندپروری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auto"/>
                      <a:r>
                        <a:rPr lang="fa-IR" sz="8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مداخلات روانی اجتماعی در بلایا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میانگین درصد پایش دوم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میانگین درصد پایش اول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درصد تغییر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رتبه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221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اسلام آبادغرب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85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80</a:t>
                      </a:r>
                    </a:p>
                    <a:p>
                      <a:pPr algn="ctr" rtl="0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923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قصرشيرين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B Titr"/>
                          <a:ea typeface="+mn-ea"/>
                          <a:cs typeface="+mn-cs"/>
                        </a:rPr>
                        <a:t>81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latin typeface="B Tit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71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10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923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گيلانغرب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81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76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88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كرمانشاه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79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76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3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923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سنقر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76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70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923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صحنه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76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80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-4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221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ثلاث باباجانی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75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66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9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923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هرسين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75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60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14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23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دالاهو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72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69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3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23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سرپل ذهاب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72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68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23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پاوه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64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76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-12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923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روانسر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64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69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-5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923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latin typeface="B Titr"/>
                        </a:rPr>
                        <a:t>جوانرود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63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66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-4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118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كنگاور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48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21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27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104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1800" b="1" dirty="0" smtClean="0">
                <a:cs typeface="B Titr" pitchFamily="2" charset="-78"/>
              </a:rPr>
              <a:t>جدول نتایج پایش ستاد شهرستانهای استان کرمانشاه بر اساس چک لیست  </a:t>
            </a:r>
            <a:r>
              <a:rPr lang="en-US" sz="2800" b="1" dirty="0" smtClean="0">
                <a:solidFill>
                  <a:srgbClr val="00B050"/>
                </a:solidFill>
                <a:cs typeface="B Titr" pitchFamily="2" charset="-78"/>
              </a:rPr>
              <a:t>FSH Monitoring</a:t>
            </a:r>
            <a:r>
              <a:rPr lang="en-US" sz="1800" b="1" dirty="0" smtClean="0">
                <a:cs typeface="B Titr" pitchFamily="2" charset="-78"/>
              </a:rPr>
              <a:t> </a:t>
            </a:r>
            <a:r>
              <a:rPr lang="fa-IR" sz="1800" b="1" dirty="0" smtClean="0">
                <a:cs typeface="B Titr" pitchFamily="2" charset="-78"/>
              </a:rPr>
              <a:t>  به تفکیک </a:t>
            </a:r>
            <a:r>
              <a:rPr lang="fa-IR" sz="2000" b="1" u="sng" dirty="0" smtClean="0">
                <a:cs typeface="B Titr" pitchFamily="2" charset="-78"/>
              </a:rPr>
              <a:t>برنامه های  بهداشت روان</a:t>
            </a:r>
            <a:r>
              <a:rPr lang="fa-IR" sz="2800" b="1" u="sng" dirty="0" smtClean="0">
                <a:cs typeface="B Titr" pitchFamily="2" charset="-78"/>
              </a:rPr>
              <a:t/>
            </a:r>
            <a:br>
              <a:rPr lang="fa-IR" sz="2800" b="1" u="sng" dirty="0" smtClean="0">
                <a:cs typeface="B Titr" pitchFamily="2" charset="-78"/>
              </a:rPr>
            </a:br>
            <a:endParaRPr lang="fa-IR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2701719"/>
              </p:ext>
            </p:extLst>
          </p:nvPr>
        </p:nvGraphicFramePr>
        <p:xfrm>
          <a:off x="323529" y="260647"/>
          <a:ext cx="8496944" cy="658499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903592"/>
                <a:gridCol w="903592"/>
                <a:gridCol w="903592"/>
                <a:gridCol w="903592"/>
                <a:gridCol w="903592"/>
                <a:gridCol w="1022616"/>
                <a:gridCol w="1022616"/>
                <a:gridCol w="1022616"/>
                <a:gridCol w="911136"/>
              </a:tblGrid>
              <a:tr h="565768">
                <a:tc gridSpan="9">
                  <a:txBody>
                    <a:bodyPr/>
                    <a:lstStyle/>
                    <a:p>
                      <a:pPr algn="ctr" rtl="1" fontAlgn="ctr"/>
                      <a:r>
                        <a:rPr lang="fa-IR" sz="1400" b="0" u="none" strike="noStrike" dirty="0">
                          <a:effectLst/>
                          <a:cs typeface="B Titr" pitchFamily="2" charset="-78"/>
                        </a:rPr>
                        <a:t>جدول نتایج پایش ستاد شهرستانهای استان کرمانشاه بر </a:t>
                      </a:r>
                      <a:r>
                        <a:rPr lang="fa-IR" sz="1400" b="0" u="none" strike="noStrike" dirty="0" smtClean="0">
                          <a:effectLst/>
                          <a:cs typeface="B Titr" pitchFamily="2" charset="-78"/>
                        </a:rPr>
                        <a:t>اساس چک لیست  </a:t>
                      </a:r>
                      <a:r>
                        <a:rPr lang="en-US" sz="1400" b="0" u="none" strike="noStrike" dirty="0">
                          <a:solidFill>
                            <a:srgbClr val="00B050"/>
                          </a:solidFill>
                          <a:effectLst/>
                          <a:cs typeface="B Titr" pitchFamily="2" charset="-78"/>
                        </a:rPr>
                        <a:t>FSH Monitoring</a:t>
                      </a:r>
                      <a:r>
                        <a:rPr lang="en-US" sz="1400" b="0" u="none" strike="noStrike" dirty="0">
                          <a:effectLst/>
                          <a:cs typeface="B Titr" pitchFamily="2" charset="-78"/>
                        </a:rPr>
                        <a:t> </a:t>
                      </a:r>
                      <a:r>
                        <a:rPr lang="fa-IR" sz="1400" b="0" u="none" strike="noStrike" dirty="0" smtClean="0">
                          <a:effectLst/>
                          <a:cs typeface="B Titr" pitchFamily="2" charset="-78"/>
                        </a:rPr>
                        <a:t>  به </a:t>
                      </a:r>
                      <a:r>
                        <a:rPr lang="fa-IR" sz="1400" b="0" u="none" strike="noStrike" dirty="0">
                          <a:effectLst/>
                          <a:cs typeface="B Titr" pitchFamily="2" charset="-78"/>
                        </a:rPr>
                        <a:t>تفکیک </a:t>
                      </a:r>
                      <a:r>
                        <a:rPr lang="fa-IR" sz="1400" b="0" u="sng" strike="noStrike" dirty="0" smtClean="0">
                          <a:effectLst/>
                          <a:cs typeface="B Titr" pitchFamily="2" charset="-78"/>
                        </a:rPr>
                        <a:t>فرآیندهای  </a:t>
                      </a:r>
                      <a:r>
                        <a:rPr lang="fa-IR" sz="1400" b="1" u="sng" strike="noStrike" dirty="0" smtClean="0">
                          <a:effectLst/>
                          <a:cs typeface="B Titr" pitchFamily="2" charset="-78"/>
                        </a:rPr>
                        <a:t>بهداشت روان</a:t>
                      </a:r>
                      <a:endParaRPr lang="fa-IR" sz="1400" b="0" u="none" strike="noStrike" dirty="0" smtClean="0">
                        <a:effectLst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0330"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1000" b="0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Titr" pitchFamily="2" charset="-78"/>
                        </a:rPr>
                        <a:t>شهرستان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auto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برنامه ریزی عملیاتی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auto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دستورالعمل ها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auto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آمار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auto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نمودارها و اطلاعات جمعیتی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auto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پایش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auto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هماهنگی های اداری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میانگین درصد پایش دوم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رتبه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492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اسلام آبادغرب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412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سرپل ذهاب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412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صحنه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100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412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ثلاث باباجانی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96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3355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جوانرود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1" i="0" u="none" strike="noStrike" smtClean="0">
                          <a:solidFill>
                            <a:srgbClr val="000000"/>
                          </a:solidFill>
                          <a:latin typeface="B Titr"/>
                        </a:rPr>
                        <a:t>96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25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روانسر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96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6388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سنقر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96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8412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قصرشيرين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1" i="0" u="none" strike="noStrike" smtClean="0">
                          <a:solidFill>
                            <a:srgbClr val="000000"/>
                          </a:solidFill>
                          <a:latin typeface="B Titr"/>
                        </a:rPr>
                        <a:t>96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8412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كرمانشاه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1" i="0" u="none" strike="noStrike" smtClean="0">
                          <a:solidFill>
                            <a:srgbClr val="000000"/>
                          </a:solidFill>
                          <a:latin typeface="B Titr"/>
                        </a:rPr>
                        <a:t>96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8412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گيلانغرب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1" i="0" u="none" strike="noStrike" smtClean="0">
                          <a:solidFill>
                            <a:srgbClr val="000000"/>
                          </a:solidFill>
                          <a:latin typeface="B Titr"/>
                        </a:rPr>
                        <a:t>96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8412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هرسين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96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8412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دالاهو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92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412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كنگاور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92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687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latin typeface="B Titr"/>
                        </a:rPr>
                        <a:t>پاوه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85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</a:rPr>
                        <a:t>14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latin typeface="B Tit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017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b="1" i="0" u="none" strike="noStrike" dirty="0" smtClean="0">
                <a:solidFill>
                  <a:srgbClr val="000000"/>
                </a:solidFill>
                <a:latin typeface="Arial"/>
              </a:rPr>
              <a:t>نمودار نتایج پایش ستاد شهرستانهای استان کرمانشاه بر اساس چک لیست  </a:t>
            </a:r>
            <a:r>
              <a:rPr lang="en-US" sz="2400" b="1" i="0" u="none" strike="noStrike" dirty="0" smtClean="0">
                <a:solidFill>
                  <a:srgbClr val="000000"/>
                </a:solidFill>
                <a:latin typeface="Arial"/>
              </a:rPr>
              <a:t>FSH Monitoring   </a:t>
            </a:r>
            <a:r>
              <a:rPr lang="fa-IR" sz="2400" b="1" i="0" u="none" strike="noStrike" dirty="0" smtClean="0">
                <a:solidFill>
                  <a:srgbClr val="000000"/>
                </a:solidFill>
                <a:latin typeface="Arial"/>
              </a:rPr>
              <a:t>به تفکیک فرآیندهای  بهداشت روان </a:t>
            </a:r>
            <a:br>
              <a:rPr lang="fa-IR" sz="2400" b="1" i="0" u="none" strike="noStrike" dirty="0" smtClean="0">
                <a:solidFill>
                  <a:srgbClr val="000000"/>
                </a:solidFill>
                <a:latin typeface="Arial"/>
              </a:rPr>
            </a:br>
            <a:endParaRPr lang="fa-IR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9238596"/>
              </p:ext>
            </p:extLst>
          </p:nvPr>
        </p:nvGraphicFramePr>
        <p:xfrm>
          <a:off x="251520" y="152401"/>
          <a:ext cx="8771924" cy="6061878"/>
        </p:xfrm>
        <a:graphic>
          <a:graphicData uri="http://schemas.openxmlformats.org/drawingml/2006/table">
            <a:tbl>
              <a:tblPr rtl="1"/>
              <a:tblGrid>
                <a:gridCol w="1999136"/>
                <a:gridCol w="1619642"/>
                <a:gridCol w="1619642"/>
                <a:gridCol w="1721935"/>
                <a:gridCol w="1811569"/>
              </a:tblGrid>
              <a:tr h="577712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جدول اولویت های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ستادی شبکه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 بر اساس نتایج پایش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فروردین 1394به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تفکیک برنامه و فرآیند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های بیماریهای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fa-IR" sz="1800" b="1" u="sng" strike="noStrike" dirty="0" smtClean="0">
                          <a:effectLst/>
                        </a:rPr>
                        <a:t>بهداشت روان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773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شهرستان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اولویت بر اساس برنامه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اولویت بر اساس فرآیند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اولویت اول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اولویت دوم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اولویت اول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اولویت دوم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1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اسلام آباد غرب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مداخلات روانی اجتماعی در بلایا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پیشگیری از خودکشی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32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پاوه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پایش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مداخلات روانی اجتماعی در بلایا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پیشگیری از خودکشی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32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ثلاث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نمودارها و اطلاعات جمعیتی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پیشگیری از خودکشی</a:t>
                      </a:r>
                    </a:p>
                    <a:p>
                      <a:pPr algn="ctr" rtl="0" fontAlgn="ctr"/>
                      <a:endParaRPr lang="fa-IR" sz="1100" b="1" i="0" u="none" strike="noStrike" dirty="0">
                        <a:solidFill>
                          <a:srgbClr val="000000"/>
                        </a:solidFill>
                        <a:latin typeface="Calibri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مداخلات روانی اجتماعی در بلایا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323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جوانرود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نمودارها و اطلاعات جمعیتی</a:t>
                      </a:r>
                    </a:p>
                    <a:p>
                      <a:pPr algn="ctr" rtl="1" fontAlgn="ctr"/>
                      <a:endParaRPr lang="fa-IR" sz="1100" b="1" i="0" u="none" strike="noStrike" dirty="0">
                        <a:solidFill>
                          <a:srgbClr val="000000"/>
                        </a:solidFill>
                        <a:latin typeface="Arial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مداخلات روانی اجتماعی در بلایا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پیشگیری از خودکشی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161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دالاهو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برنامه ریزی عملیاتی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نمودارها و اطلاعات جمعیتی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مداخلات روانی اجتماعی در بلایا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پیشگیری از خودکشی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32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روانسر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برنامه ریزی عملیاتی</a:t>
                      </a:r>
                    </a:p>
                    <a:p>
                      <a:pPr algn="ctr" rtl="1" fontAlgn="ctr"/>
                      <a:endParaRPr lang="fa-IR" sz="1100" b="1" i="0" u="none" strike="noStrike" dirty="0">
                        <a:solidFill>
                          <a:srgbClr val="000000"/>
                        </a:solidFill>
                        <a:latin typeface="Arial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algn="ctr" rtl="1" fontAlgn="ctr"/>
                      <a:endParaRPr lang="fa-IR" sz="1100" b="1" i="0" u="none" strike="noStrike" dirty="0">
                        <a:solidFill>
                          <a:srgbClr val="000000"/>
                        </a:solidFill>
                        <a:latin typeface="Arial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مداخلات روانی اجتماعی در بلایا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پیشگیری از خودکشی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161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سرپل ذهاب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پیشگیری از خودکشی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مداخلات روانی اجتماعی در بلایا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161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سنقر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پایش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latin typeface="Arial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  <a:p>
                      <a:pPr algn="ctr" rtl="0" fontAlgn="ctr"/>
                      <a:endParaRPr lang="fa-IR" sz="1100" b="1" i="0" u="none" strike="noStrike" dirty="0">
                        <a:solidFill>
                          <a:srgbClr val="000000"/>
                        </a:solidFill>
                        <a:latin typeface="Calibri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پیشگیری از خودکشی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مداخلات روانی اجتماعی در بلایا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161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صحنه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پیشگیری از خودکشی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بهداشت روان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32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قصرشیرین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نمودارها و اطلاعات جمعیتی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پیشگیری از خودکشی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مداخلات روانی اجتماعی در بلایا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32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کرمانشاه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نمودارها و اطلاعات جمعیتی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پیشگیری از خودکشی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مداخلات روانی اجتماعی در بلایا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161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کنگاور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نمودارها و اطلاعات جمعیتی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مداخلات روانی اجتماعی در بلایا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پیشگیری از خودکشی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4323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گیلانغرب</a:t>
                      </a:r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Calibri"/>
                          <a:cs typeface="+mn-cs"/>
                        </a:rPr>
                        <a:t> 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latin typeface="Arial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نمودارها و اطلاعات جمعیتی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پیشگیری از خودکشی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بهداشت روان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7106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هرسین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نمودارها و اطلاعات جمعیتی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نگهداری وضعیت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مداخلات روانی اجتماعی در بلایا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+mn-cs"/>
                        </a:rPr>
                        <a:t>پیشگیری از خودکشی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586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1144158"/>
              </p:ext>
            </p:extLst>
          </p:nvPr>
        </p:nvGraphicFramePr>
        <p:xfrm>
          <a:off x="380999" y="220699"/>
          <a:ext cx="8610601" cy="625630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855032"/>
                <a:gridCol w="855032"/>
                <a:gridCol w="855032"/>
                <a:gridCol w="855032"/>
                <a:gridCol w="855032"/>
                <a:gridCol w="967660"/>
                <a:gridCol w="862172"/>
                <a:gridCol w="835203"/>
                <a:gridCol w="835203"/>
                <a:gridCol w="835203"/>
              </a:tblGrid>
              <a:tr h="833203">
                <a:tc gridSpan="10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جدول نتایج پایش ستاد شهرستانهای استان کرمانشاه بر </a:t>
                      </a:r>
                      <a:r>
                        <a:rPr lang="fa-IR" sz="1600" b="1" u="none" strike="noStrike" dirty="0" smtClean="0">
                          <a:effectLst/>
                        </a:rPr>
                        <a:t>اساس چک لیست  </a:t>
                      </a:r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FSH Monitoring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fa-IR" sz="1600" b="1" u="none" strike="noStrike" dirty="0" smtClean="0">
                          <a:effectLst/>
                        </a:rPr>
                        <a:t>  به </a:t>
                      </a:r>
                      <a:r>
                        <a:rPr lang="fa-IR" sz="1600" b="1" u="none" strike="noStrike" dirty="0">
                          <a:effectLst/>
                        </a:rPr>
                        <a:t>تفکیک </a:t>
                      </a:r>
                      <a:r>
                        <a:rPr lang="fa-IR" sz="2000" b="1" u="sng" strike="noStrike" dirty="0">
                          <a:effectLst/>
                        </a:rPr>
                        <a:t>برنامه </a:t>
                      </a:r>
                      <a:r>
                        <a:rPr lang="fa-IR" sz="2000" b="1" u="sng" strike="noStrike" dirty="0" smtClean="0">
                          <a:effectLst/>
                        </a:rPr>
                        <a:t>های </a:t>
                      </a:r>
                    </a:p>
                    <a:p>
                      <a:pPr algn="ctr" rtl="1" fontAlgn="ctr"/>
                      <a:r>
                        <a:rPr lang="fa-IR" sz="1600" b="1" u="none" strike="noStrike" dirty="0" smtClean="0">
                          <a:effectLst/>
                        </a:rPr>
                        <a:t>سلامت دهان ودندان در فروردین </a:t>
                      </a:r>
                      <a:r>
                        <a:rPr lang="fa-IR" sz="1600" b="1" u="none" strike="noStrike" dirty="0">
                          <a:effectLst/>
                        </a:rPr>
                        <a:t>ماه سال </a:t>
                      </a:r>
                      <a:r>
                        <a:rPr lang="fa-IR" sz="1600" b="1" u="none" strike="noStrike" dirty="0" smtClean="0">
                          <a:effectLst/>
                        </a:rPr>
                        <a:t>1394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38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شهرستان</a:t>
                      </a:r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اطلاعات جمعیتی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فضای فیزیکی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تجهیزات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وارنیش</a:t>
                      </a:r>
                      <a:r>
                        <a:rPr lang="fa-I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فلوراید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فیشور سیلانت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پایش 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دوم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درصد پایش 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اول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تغییر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رتبه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89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قصرشیرین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2889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روانسر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2889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71/4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21/4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2889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کرمانشاه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889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پاوه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889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اسلام آباد غرب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15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889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سرپل ذهاب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2889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جوانرود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2889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گیلانغرب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61/8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41/8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2889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61/1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36/1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889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ثلاث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60/2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40/2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889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55/6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889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38/2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18/2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91/5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29/8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64/8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37/5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27/6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2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214290"/>
          <a:ext cx="9144000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85720" y="357166"/>
          <a:ext cx="835824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8350676"/>
              </p:ext>
            </p:extLst>
          </p:nvPr>
        </p:nvGraphicFramePr>
        <p:xfrm>
          <a:off x="228601" y="228594"/>
          <a:ext cx="8762999" cy="6477011"/>
        </p:xfrm>
        <a:graphic>
          <a:graphicData uri="http://schemas.openxmlformats.org/drawingml/2006/table">
            <a:tbl>
              <a:tblPr rtl="1"/>
              <a:tblGrid>
                <a:gridCol w="3344221"/>
                <a:gridCol w="2709389"/>
                <a:gridCol w="2709389"/>
              </a:tblGrid>
              <a:tr h="581269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جدول اولویت های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ستادی شبکه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 بر اساس نتایج پایش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فروردین 1394به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تفکیک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269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شهرستان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برنامه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5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قصرشیرین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فیشور سیلانت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 وارنیش فلوراید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435953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روانسر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وارنیش فلوراید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فیشور سیلانت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43595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فیشور سیلانت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وارنیش فلوراید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113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کرمانشاه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فیشور سیلانت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وارنیش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فلوراید</a:t>
                      </a:r>
                      <a:endParaRPr lang="fa-I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13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پاوه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فیشور سیلانت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وارنیش فلوراید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13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اسلام آباد غرب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فیشور سیلانت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وارنیش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فلوراید</a:t>
                      </a:r>
                      <a:endParaRPr lang="fa-I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13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فیشور سیلانت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وارنیش فلوراید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1395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سرپل ذهاب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وارنیش فلوراید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فیشور سیلانت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11395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جوانرود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فیشور سیلانت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وارنیش فلوراید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113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گیلانغرب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وارنیش فلوراید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فیشور سیلانت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113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فیشور سیلانت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وارنیش فلوراید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3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ثلاث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فیشور سیلانت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وارنیش فلوراید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3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فیشور سیلانت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وارنیش فلوراید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39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فیشور سیلانت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وارنیش فلوراید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5395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5088136"/>
              </p:ext>
            </p:extLst>
          </p:nvPr>
        </p:nvGraphicFramePr>
        <p:xfrm>
          <a:off x="251520" y="116626"/>
          <a:ext cx="8712968" cy="6480722"/>
        </p:xfrm>
        <a:graphic>
          <a:graphicData uri="http://schemas.openxmlformats.org/drawingml/2006/table">
            <a:tbl>
              <a:tblPr rtl="1"/>
              <a:tblGrid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</a:tblGrid>
              <a:tr h="420826">
                <a:tc gridSpan="11"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جدول نتایج پایش ستاد شهرستانهای استان کرمانشاه بر اساس چک لیست  </a:t>
                      </a:r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FSH Monitoring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به تفکیک </a:t>
                      </a:r>
                      <a:r>
                        <a:rPr lang="fa-IR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برنامه های 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53494">
                <a:tc gridSpan="11"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مدیریت </a:t>
                      </a:r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شبکه</a:t>
                      </a:r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 حسب درصد </a:t>
                      </a:r>
                      <a:r>
                        <a:rPr lang="fa-IR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 </a:t>
                      </a:r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فروردین ماه سال </a:t>
                      </a:r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1394 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21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شهرستان</a:t>
                      </a:r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فضای فیزیکی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تجهیزات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پزشک خانواده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نیروی انسانی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بهورزی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رابطین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درصد پایش دوم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 درصد پایش اول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تغییر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رتبه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اسلام آباد غرب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سرپل ذهاب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روانسر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جوانرود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گیلانغرب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کرمانشاه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قصرشیرین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پاوه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ثلاث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36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14282" y="285728"/>
          <a:ext cx="8501122" cy="614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2875" y="152400"/>
          <a:ext cx="8880475" cy="6805617"/>
        </p:xfrm>
        <a:graphic>
          <a:graphicData uri="http://schemas.openxmlformats.org/drawingml/2006/table">
            <a:tbl>
              <a:tblPr rtl="1"/>
              <a:tblGrid>
                <a:gridCol w="3389053"/>
                <a:gridCol w="2745711"/>
                <a:gridCol w="2745711"/>
              </a:tblGrid>
              <a:tr h="594919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جدول اولویت های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ستادی شبکه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 بر اساس نتایج پایش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فروردین 1394به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تفکیک برنامه و فرآیند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های مدیریت شبکه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919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شهرستان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برنامه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8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اسلام آباد غرب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618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قصرشیرین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618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کرمانشاه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بهورزی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رابطین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پاوه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بهورزی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رابطین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سرپل ذهاب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گیلانغرب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عملیاتی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رابطین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495221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روانسر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رابطین</a:t>
                      </a:r>
                    </a:p>
                    <a:p>
                      <a:pPr algn="ctr" rtl="1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جوانرود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بهورزی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رابطین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پزشک خانواده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رابطین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بهورزی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رابطین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F32D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ثلاث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پزشک خانواده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رابطین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نگهداری وضعیت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نگهداری وضعیت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  <a:tr h="31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رابطین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F58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45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4445517"/>
              </p:ext>
            </p:extLst>
          </p:nvPr>
        </p:nvGraphicFramePr>
        <p:xfrm>
          <a:off x="251522" y="404672"/>
          <a:ext cx="8640959" cy="6192675"/>
        </p:xfrm>
        <a:graphic>
          <a:graphicData uri="http://schemas.openxmlformats.org/drawingml/2006/table">
            <a:tbl>
              <a:tblPr rtl="1"/>
              <a:tblGrid>
                <a:gridCol w="1023091"/>
                <a:gridCol w="898929"/>
                <a:gridCol w="795761"/>
                <a:gridCol w="762670"/>
                <a:gridCol w="550492"/>
                <a:gridCol w="659501"/>
                <a:gridCol w="1062442"/>
                <a:gridCol w="741257"/>
                <a:gridCol w="1157268"/>
                <a:gridCol w="989548"/>
              </a:tblGrid>
              <a:tr h="238916">
                <a:tc gridSpan="10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جدول نتایج پایش ستاد شهرستانهای استان کرمانشاه بر اساس چک لیست 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FSH Monitoring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به تفکیک </a:t>
                      </a:r>
                      <a:r>
                        <a:rPr lang="fa-IR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برنامه های </a:t>
                      </a:r>
                      <a:endParaRPr lang="fa-I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689">
                <a:tc gridSpan="10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واحد </a:t>
                      </a:r>
                      <a:r>
                        <a:rPr lang="fa-I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آمار و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</a:t>
                      </a:r>
                      <a:r>
                        <a:rPr lang="fa-I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a-I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fa-IR" sz="105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برنامه های </a:t>
                      </a:r>
                      <a:r>
                        <a:rPr lang="en-US" sz="105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IT</a:t>
                      </a:r>
                      <a:r>
                        <a:rPr lang="en-US" sz="105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a-I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fa-I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بر</a:t>
                      </a:r>
                      <a:r>
                        <a:rPr lang="fa-I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حسب درصد در فروردین ماه سال </a:t>
                      </a:r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1394 </a:t>
                      </a:r>
                      <a:endParaRPr lang="fa-I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5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شهرستان</a:t>
                      </a:r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فرایند برنامه ریزی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فرایند سازماندهی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پایش و ارزشیابی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گزارش دهی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سایر فعالیت ها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1" fontAlgn="ctr"/>
                      <a:r>
                        <a:rPr lang="fa-I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</a:t>
                      </a:r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پایش دوم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میانگین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1" fontAlgn="ctr"/>
                      <a:r>
                        <a:rPr lang="fa-I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a-I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پایش اول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درصد تغییر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رتبه 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ثلاث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کرمانشاه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46.53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قصرشیرین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43.56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-20.8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پاوه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41.58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دالاهو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اسلام آباد غرب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سرپل 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23.1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سنقر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69.2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گیلانغرب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هرسین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روانسر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25.74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جوانرود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24.75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62.4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-37.6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کنگاور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18.8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صحنه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38.2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61.5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51.3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-28.7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321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6022</Words>
  <Application>Microsoft Office PowerPoint</Application>
  <PresentationFormat>On-screen Show (4:3)</PresentationFormat>
  <Paragraphs>3640</Paragraphs>
  <Slides>51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نمودار آزمایشگاهها بر اساس نتایج پایش فروردین 1394به تفکیک برنامه های واحد </vt:lpstr>
      <vt:lpstr>Slide 25</vt:lpstr>
      <vt:lpstr>Slide 26</vt:lpstr>
      <vt:lpstr>نمودار مقایسه ای عملکرد فعالیتهای آموزش و ارتقای سلامت ستاد شهرستانها </vt:lpstr>
      <vt:lpstr>Slide 28</vt:lpstr>
      <vt:lpstr>Slide 29</vt:lpstr>
      <vt:lpstr>Slide 30</vt:lpstr>
      <vt:lpstr>Slide 31</vt:lpstr>
      <vt:lpstr>Slide 32</vt:lpstr>
      <vt:lpstr>نمودارنتایج پایش واحدسلامت نوجونان ،جوانان ومدارس درفروردین 1394</vt:lpstr>
      <vt:lpstr>Slide 34</vt:lpstr>
      <vt:lpstr>جدول نتایج پایش ستاد شهرستانهای استان کرمانشاه بر اساس چک لیست fsh MONITORINGبه تفکیک برنامه ها و فرایندهای گروه سلامت محیط در فروردین ماه 1394</vt:lpstr>
      <vt:lpstr>Slide 36</vt:lpstr>
      <vt:lpstr>Slide 37</vt:lpstr>
      <vt:lpstr>Slide 38</vt:lpstr>
      <vt:lpstr>نمودار نتایج پایش ستاد شهرستانهای استان کرمانشاه بر اساس چک لیست  FSH Monitoring   به تفکیک فرآیندهای واگیر گروه پیشگیری و مبارزه با بیماریها در فروردین ماه سال 1394  </vt:lpstr>
      <vt:lpstr>Slide 40</vt:lpstr>
      <vt:lpstr>Slide 41</vt:lpstr>
      <vt:lpstr>نمودار نتایج پایش ستاد شهرستانهای استان کرمانشاه بر اساس چک لیست  FSH Monitoring   به تفکیک فرآیندهای  غیرواگیر  گروه پیشگیری و مبارزه با بیماریها در فروردین ماه سال 1394 </vt:lpstr>
      <vt:lpstr>Slide 43</vt:lpstr>
      <vt:lpstr>Slide 44</vt:lpstr>
      <vt:lpstr>جدول نتایج پایش ستاد شهرستانهای استان کرمانشاه بر اساس چک لیست  FSH Monitoring   به تفکیک برنامه های  بهداشت روان </vt:lpstr>
      <vt:lpstr>Slide 46</vt:lpstr>
      <vt:lpstr>نمودار نتایج پایش ستاد شهرستانهای استان کرمانشاه بر اساس چک لیست  FSH Monitoring   به تفکیک فرآیندهای  بهداشت روان  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R!!!</cp:lastModifiedBy>
  <cp:revision>54</cp:revision>
  <dcterms:created xsi:type="dcterms:W3CDTF">2015-05-11T15:01:07Z</dcterms:created>
  <dcterms:modified xsi:type="dcterms:W3CDTF">2015-06-09T05:47:05Z</dcterms:modified>
</cp:coreProperties>
</file>