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306" r:id="rId2"/>
    <p:sldId id="307" r:id="rId3"/>
    <p:sldId id="308" r:id="rId4"/>
    <p:sldId id="288" r:id="rId5"/>
    <p:sldId id="265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80" r:id="rId19"/>
    <p:sldId id="279" r:id="rId20"/>
    <p:sldId id="281" r:id="rId21"/>
    <p:sldId id="289" r:id="rId22"/>
    <p:sldId id="283" r:id="rId23"/>
    <p:sldId id="284" r:id="rId24"/>
    <p:sldId id="285" r:id="rId25"/>
    <p:sldId id="286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9" r:id="rId35"/>
    <p:sldId id="300" r:id="rId36"/>
    <p:sldId id="30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6374" autoAdjust="0"/>
    <p:restoredTop sz="94660"/>
  </p:normalViewPr>
  <p:slideViewPr>
    <p:cSldViewPr>
      <p:cViewPr varScale="1">
        <p:scale>
          <a:sx n="46" d="100"/>
          <a:sy n="46" d="100"/>
        </p:scale>
        <p:origin x="-88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avaran\Desktop\&#1670;&#1705;%20&#1604;&#1740;&#1587;&#1578;%20&#1606;&#1605;&#1575;&#1740;&#1588;931129\&#1580;&#1583;&#1608;&#1604;%20&#1576;&#1585;&#1606;&#1575;&#1605;&#1607;%20931130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avaran\Desktop\&#1670;&#1705;%20&#1604;&#1740;&#1587;&#1578;%20&#1606;&#1605;&#1575;&#1740;&#1588;931129\&#1580;&#1583;&#1608;&#1604;%20&#1576;&#1585;&#1606;&#1575;&#1605;&#1607;%20931130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avaran\Desktop\&#1670;&#1705;%20&#1604;&#1740;&#1587;&#1578;%20&#1606;&#1605;&#1575;&#1740;&#1588;931129\&#1580;&#1583;&#1608;&#1604;%20&#1576;&#1585;&#1606;&#1575;&#1605;&#1607;%20931130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avaran\Desktop\&#1670;&#1705;%20&#1604;&#1740;&#1587;&#1578;%20&#1606;&#1605;&#1575;&#1740;&#1588;931129\&#1580;&#1583;&#1608;&#1604;%20&#1576;&#1585;&#1606;&#1575;&#1605;&#1607;%20931130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avaran\Desktop\&#1670;&#1705;%20&#1604;&#1740;&#1587;&#1578;%20&#1606;&#1605;&#1575;&#1740;&#1588;931129\&#1580;&#1583;&#1608;&#1604;%20&#1576;&#1585;&#1606;&#1575;&#1605;&#1607;%20931130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avaran\Desktop\&#1670;&#1705;%20&#1604;&#1740;&#1587;&#1578;%20&#1606;&#1605;&#1575;&#1740;&#1588;931129\&#1580;&#1583;&#1608;&#1604;%20&#1576;&#1585;&#1606;&#1575;&#1605;&#1607;%20931130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avaran\Desktop\&#1670;&#1705;%20&#1604;&#1740;&#1587;&#1578;%20&#1606;&#1605;&#1575;&#1740;&#1588;931129\&#1580;&#1583;&#1608;&#1604;%20&#1576;&#1585;&#1606;&#1575;&#1605;&#1607;%20931130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avaran\Desktop\&#1670;&#1705;%20&#1604;&#1740;&#1587;&#1578;%20&#1606;&#1605;&#1575;&#1740;&#1588;931129\&#1580;&#1583;&#1608;&#1604;%20&#1576;&#1585;&#1606;&#1575;&#1605;&#1607;%20931130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avaran\Desktop\&#1670;&#1705;%20&#1604;&#1740;&#1587;&#1578;%20&#1606;&#1605;&#1575;&#1740;&#1588;931129\Copy%20of%20&#1580;&#1583;&#1608;&#1604;%20&#1608;%20&#1606;&#1605;&#1608;&#1583;&#1575;&#1585;%20&#1576;&#1585;&#1606;&#1575;&#1605;&#1607;%20931201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avaran\Desktop\&#1670;&#1705;%20&#1604;&#1740;&#1587;&#1578;%20&#1606;&#1605;&#1575;&#1740;&#1588;931129\Copy%20of%20&#1580;&#1583;&#1608;&#1604;%20&#1608;%20&#1606;&#1605;&#1608;&#1583;&#1575;&#1585;%20&#1576;&#1585;&#1606;&#1575;&#1605;&#1607;%20931201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avaran\Desktop\&#1670;&#1705;%20&#1604;&#1740;&#1587;&#1578;%20&#1606;&#1605;&#1575;&#1740;&#1588;931129\Copy%20of%20&#1580;&#1583;&#1608;&#1604;%20&#1608;%20&#1606;&#1605;&#1608;&#1583;&#1575;&#1585;%20&#1576;&#1585;&#1606;&#1575;&#1605;&#1607;%2093120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avaran\Desktop\&#1670;&#1705;%20&#1604;&#1740;&#1587;&#1578;%20&#1606;&#1605;&#1575;&#1740;&#1588;931129\&#1580;&#1583;&#1608;&#1604;%20&#1576;&#1585;&#1606;&#1575;&#1605;&#1607;%20931130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avaran\Desktop\&#1670;&#1705;%20&#1604;&#1740;&#1587;&#1578;%20&#1606;&#1605;&#1575;&#1740;&#1588;931129\Copy%20of%20&#1580;&#1583;&#1608;&#1604;%20&#1608;%20&#1606;&#1605;&#1608;&#1583;&#1575;&#1585;%20&#1576;&#1585;&#1606;&#1575;&#1605;&#1607;%20931201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avaran\Desktop\&#1670;&#1705;%20&#1604;&#1740;&#1587;&#1578;%20&#1606;&#1605;&#1575;&#1740;&#1588;931129\Copy%20of%20&#1580;&#1583;&#1608;&#1604;%20&#1608;%20&#1606;&#1605;&#1608;&#1583;&#1575;&#1585;%20&#1576;&#1585;&#1606;&#1575;&#1605;&#1607;%20931201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avaran\Desktop\&#1670;&#1705;%20&#1604;&#1740;&#1587;&#1578;%20&#1606;&#1605;&#1575;&#1740;&#1588;931129\Copy%20of%20&#1580;&#1583;&#1608;&#1604;%20&#1608;%20&#1606;&#1605;&#1608;&#1583;&#1575;&#1585;%20&#1576;&#1585;&#1606;&#1575;&#1605;&#1607;%20931201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avaran\Desktop\&#1670;&#1705;%20&#1604;&#1740;&#1587;&#1578;%20&#1606;&#1605;&#1575;&#1740;&#1588;931129\Copy%20of%20&#1580;&#1583;&#1608;&#1604;%20&#1608;%20&#1606;&#1605;&#1608;&#1583;&#1575;&#1585;%20&#1576;&#1585;&#1606;&#1575;&#1605;&#1607;%20931201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avaran\Desktop\&#1670;&#1705;%20&#1604;&#1740;&#1587;&#1578;%20&#1606;&#1605;&#1575;&#1740;&#1588;931129\Copy%20of%20&#1580;&#1583;&#1608;&#1604;%20&#1608;%20&#1606;&#1605;&#1608;&#1583;&#1575;&#1585;%20&#1576;&#1585;&#1606;&#1575;&#1605;&#1607;%20931201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avaran\Desktop\&#1670;&#1705;%20&#1604;&#1740;&#1587;&#1578;%20&#1606;&#1605;&#1575;&#1740;&#1588;931129\Copy%20of%20&#1580;&#1583;&#1608;&#1604;%20&#1608;%20&#1606;&#1605;&#1608;&#1583;&#1575;&#1585;%20&#1576;&#1585;&#1606;&#1575;&#1605;&#1607;%20931201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avaran\Desktop\&#1670;&#1705;%20&#1604;&#1740;&#1587;&#1578;%20&#1606;&#1605;&#1575;&#1740;&#1588;931129\Copy%20of%20&#1580;&#1583;&#1608;&#1604;%20&#1608;%20&#1606;&#1605;&#1608;&#1583;&#1575;&#1585;%20&#1576;&#1585;&#1606;&#1575;&#1605;&#1607;%20931201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avaran\Desktop\&#1670;&#1705;%20&#1604;&#1740;&#1587;&#1578;%20&#1606;&#1605;&#1575;&#1740;&#1588;931129\Copy%20of%20&#1580;&#1583;&#1608;&#1604;%20&#1608;%20&#1606;&#1605;&#1608;&#1583;&#1575;&#1585;%20&#1576;&#1585;&#1606;&#1575;&#1605;&#1607;%20931201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avaran\Desktop\&#1670;&#1705;%20&#1604;&#1740;&#1587;&#1578;%20&#1606;&#1605;&#1575;&#1740;&#1588;931129\Copy%20of%20&#1580;&#1583;&#1608;&#1604;%20&#1608;%20&#1606;&#1605;&#1608;&#1583;&#1575;&#1585;%20&#1576;&#1585;&#1606;&#1575;&#1605;&#1607;%20931201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avaran\Desktop\&#1670;&#1705;%20&#1604;&#1740;&#1587;&#1578;%20&#1606;&#1605;&#1575;&#1740;&#1588;931129\Copy%20of%20&#1580;&#1583;&#1608;&#1604;%20&#1608;%20&#1606;&#1605;&#1608;&#1583;&#1575;&#1585;%20&#1576;&#1585;&#1606;&#1575;&#1605;&#1607;%2093120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avaran\Desktop\&#1670;&#1705;%20&#1604;&#1740;&#1587;&#1578;%20&#1606;&#1605;&#1575;&#1740;&#1588;931129\&#1580;&#1583;&#1608;&#1604;%20&#1576;&#1585;&#1606;&#1575;&#1605;&#1607;%20931130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avaran\Desktop\&#1670;&#1705;%20&#1604;&#1740;&#1587;&#1578;%20&#1606;&#1605;&#1575;&#1740;&#1588;931129\Copy%20of%20&#1580;&#1583;&#1608;&#1604;%20&#1608;%20&#1606;&#1605;&#1608;&#1583;&#1575;&#1585;%20&#1576;&#1585;&#1606;&#1575;&#1605;&#1607;%20931201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avaran\Desktop\&#1670;&#1705;%20&#1604;&#1740;&#1587;&#1578;%20&#1606;&#1605;&#1575;&#1740;&#1588;931129\Copy%20of%20&#1580;&#1583;&#1608;&#1604;%20&#1608;%20&#1606;&#1605;&#1608;&#1583;&#1575;&#1585;%20&#1576;&#1585;&#1606;&#1575;&#1605;&#1607;%2093120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avaran\Desktop\&#1670;&#1705;%20&#1604;&#1740;&#1587;&#1578;%20&#1606;&#1605;&#1575;&#1740;&#1588;931129\&#1580;&#1583;&#1608;&#1604;%20&#1576;&#1585;&#1606;&#1575;&#1605;&#1607;%2093113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avaran\Desktop\&#1670;&#1705;%20&#1604;&#1740;&#1587;&#1578;%20&#1606;&#1605;&#1575;&#1740;&#1588;931129\&#1580;&#1583;&#1608;&#1604;%20&#1576;&#1585;&#1606;&#1575;&#1605;&#1607;%2093113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avaran\Desktop\&#1670;&#1705;%20&#1604;&#1740;&#1587;&#1578;%20&#1606;&#1605;&#1575;&#1740;&#1588;931129\&#1580;&#1583;&#1608;&#1604;%20&#1576;&#1585;&#1606;&#1575;&#1605;&#1607;%2093113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avaran\Desktop\&#1670;&#1705;%20&#1604;&#1740;&#1587;&#1578;%20&#1606;&#1605;&#1575;&#1740;&#1588;931129\&#1580;&#1583;&#1608;&#1604;%20&#1576;&#1585;&#1606;&#1575;&#1605;&#1607;%2093113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avaran\Desktop\&#1670;&#1705;%20&#1604;&#1740;&#1587;&#1578;%20&#1606;&#1605;&#1575;&#1740;&#1588;931129\&#1580;&#1583;&#1608;&#1604;%20&#1576;&#1585;&#1606;&#1575;&#1605;&#1607;%2093113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avaran\Desktop\&#1670;&#1705;%20&#1604;&#1740;&#1587;&#1578;%20&#1606;&#1605;&#1575;&#1740;&#1588;931129\&#1580;&#1583;&#1608;&#1604;%20&#1576;&#1585;&#1606;&#1575;&#1605;&#1607;%2093113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برنامه بیماریهای واگیر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'برنامه واگیر'!$C$4</c:f>
              <c:strCache>
                <c:ptCount val="1"/>
                <c:pt idx="0">
                  <c:v>برنامه ریزی</c:v>
                </c:pt>
              </c:strCache>
            </c:strRef>
          </c:tx>
          <c:marker>
            <c:symbol val="none"/>
          </c:marker>
          <c:cat>
            <c:strRef>
              <c:f>'برنامه واگیر'!$B$5:$B$19</c:f>
              <c:strCache>
                <c:ptCount val="15"/>
                <c:pt idx="0">
                  <c:v>جوانرود</c:v>
                </c:pt>
                <c:pt idx="1">
                  <c:v>صحنه</c:v>
                </c:pt>
                <c:pt idx="2">
                  <c:v>گیلانغرب</c:v>
                </c:pt>
                <c:pt idx="3">
                  <c:v>قصرشیرین</c:v>
                </c:pt>
                <c:pt idx="4">
                  <c:v>اسلام آبادغرب</c:v>
                </c:pt>
                <c:pt idx="5">
                  <c:v>سرپل ذهاب</c:v>
                </c:pt>
                <c:pt idx="6">
                  <c:v>دالاهو</c:v>
                </c:pt>
                <c:pt idx="7">
                  <c:v>پاوه</c:v>
                </c:pt>
                <c:pt idx="8">
                  <c:v>کرمانشاه</c:v>
                </c:pt>
                <c:pt idx="9">
                  <c:v>روانسر</c:v>
                </c:pt>
                <c:pt idx="10">
                  <c:v>کنگاور</c:v>
                </c:pt>
                <c:pt idx="11">
                  <c:v>سنقر</c:v>
                </c:pt>
                <c:pt idx="12">
                  <c:v>ثلاث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'برنامه واگیر'!$C$5:$C$19</c:f>
              <c:numCache>
                <c:formatCode>0.0</c:formatCode>
                <c:ptCount val="15"/>
                <c:pt idx="0">
                  <c:v>91.5</c:v>
                </c:pt>
                <c:pt idx="1">
                  <c:v>91.5</c:v>
                </c:pt>
                <c:pt idx="2">
                  <c:v>91.5</c:v>
                </c:pt>
                <c:pt idx="3">
                  <c:v>80.2</c:v>
                </c:pt>
                <c:pt idx="4">
                  <c:v>72.3</c:v>
                </c:pt>
                <c:pt idx="5">
                  <c:v>77.7</c:v>
                </c:pt>
                <c:pt idx="6">
                  <c:v>55.3</c:v>
                </c:pt>
                <c:pt idx="7">
                  <c:v>59</c:v>
                </c:pt>
                <c:pt idx="8">
                  <c:v>83.8</c:v>
                </c:pt>
                <c:pt idx="9">
                  <c:v>90.4</c:v>
                </c:pt>
                <c:pt idx="10">
                  <c:v>86.2</c:v>
                </c:pt>
                <c:pt idx="11">
                  <c:v>66</c:v>
                </c:pt>
                <c:pt idx="12">
                  <c:v>51.5</c:v>
                </c:pt>
                <c:pt idx="13">
                  <c:v>44.7</c:v>
                </c:pt>
                <c:pt idx="14">
                  <c:v>74.399999999999991</c:v>
                </c:pt>
              </c:numCache>
            </c:numRef>
          </c:val>
        </c:ser>
        <c:ser>
          <c:idx val="1"/>
          <c:order val="1"/>
          <c:tx>
            <c:strRef>
              <c:f>'برنامه واگیر'!$D$4</c:f>
              <c:strCache>
                <c:ptCount val="1"/>
                <c:pt idx="0">
                  <c:v>سازماندهی</c:v>
                </c:pt>
              </c:strCache>
            </c:strRef>
          </c:tx>
          <c:marker>
            <c:symbol val="none"/>
          </c:marker>
          <c:cat>
            <c:strRef>
              <c:f>'برنامه واگیر'!$B$5:$B$19</c:f>
              <c:strCache>
                <c:ptCount val="15"/>
                <c:pt idx="0">
                  <c:v>جوانرود</c:v>
                </c:pt>
                <c:pt idx="1">
                  <c:v>صحنه</c:v>
                </c:pt>
                <c:pt idx="2">
                  <c:v>گیلانغرب</c:v>
                </c:pt>
                <c:pt idx="3">
                  <c:v>قصرشیرین</c:v>
                </c:pt>
                <c:pt idx="4">
                  <c:v>اسلام آبادغرب</c:v>
                </c:pt>
                <c:pt idx="5">
                  <c:v>سرپل ذهاب</c:v>
                </c:pt>
                <c:pt idx="6">
                  <c:v>دالاهو</c:v>
                </c:pt>
                <c:pt idx="7">
                  <c:v>پاوه</c:v>
                </c:pt>
                <c:pt idx="8">
                  <c:v>کرمانشاه</c:v>
                </c:pt>
                <c:pt idx="9">
                  <c:v>روانسر</c:v>
                </c:pt>
                <c:pt idx="10">
                  <c:v>کنگاور</c:v>
                </c:pt>
                <c:pt idx="11">
                  <c:v>سنقر</c:v>
                </c:pt>
                <c:pt idx="12">
                  <c:v>ثلاث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'برنامه واگیر'!$D$5:$D$19</c:f>
              <c:numCache>
                <c:formatCode>0.0</c:formatCode>
                <c:ptCount val="15"/>
                <c:pt idx="0">
                  <c:v>95.2</c:v>
                </c:pt>
                <c:pt idx="1">
                  <c:v>95.2</c:v>
                </c:pt>
                <c:pt idx="2">
                  <c:v>100</c:v>
                </c:pt>
                <c:pt idx="3">
                  <c:v>95.2</c:v>
                </c:pt>
                <c:pt idx="4">
                  <c:v>100</c:v>
                </c:pt>
                <c:pt idx="5">
                  <c:v>85.7</c:v>
                </c:pt>
                <c:pt idx="6">
                  <c:v>96.7</c:v>
                </c:pt>
                <c:pt idx="7">
                  <c:v>95.2</c:v>
                </c:pt>
                <c:pt idx="8">
                  <c:v>90.5</c:v>
                </c:pt>
                <c:pt idx="9">
                  <c:v>90.5</c:v>
                </c:pt>
                <c:pt idx="10">
                  <c:v>90.5</c:v>
                </c:pt>
                <c:pt idx="11">
                  <c:v>90.5</c:v>
                </c:pt>
                <c:pt idx="12">
                  <c:v>81</c:v>
                </c:pt>
                <c:pt idx="13">
                  <c:v>71.400000000000006</c:v>
                </c:pt>
                <c:pt idx="14">
                  <c:v>91.257142857142853</c:v>
                </c:pt>
              </c:numCache>
            </c:numRef>
          </c:val>
        </c:ser>
        <c:ser>
          <c:idx val="2"/>
          <c:order val="2"/>
          <c:tx>
            <c:strRef>
              <c:f>'برنامه واگیر'!$E$4</c:f>
              <c:strCache>
                <c:ptCount val="1"/>
                <c:pt idx="0">
                  <c:v>پایش وارزش یابی</c:v>
                </c:pt>
              </c:strCache>
            </c:strRef>
          </c:tx>
          <c:marker>
            <c:symbol val="none"/>
          </c:marker>
          <c:cat>
            <c:strRef>
              <c:f>'برنامه واگیر'!$B$5:$B$19</c:f>
              <c:strCache>
                <c:ptCount val="15"/>
                <c:pt idx="0">
                  <c:v>جوانرود</c:v>
                </c:pt>
                <c:pt idx="1">
                  <c:v>صحنه</c:v>
                </c:pt>
                <c:pt idx="2">
                  <c:v>گیلانغرب</c:v>
                </c:pt>
                <c:pt idx="3">
                  <c:v>قصرشیرین</c:v>
                </c:pt>
                <c:pt idx="4">
                  <c:v>اسلام آبادغرب</c:v>
                </c:pt>
                <c:pt idx="5">
                  <c:v>سرپل ذهاب</c:v>
                </c:pt>
                <c:pt idx="6">
                  <c:v>دالاهو</c:v>
                </c:pt>
                <c:pt idx="7">
                  <c:v>پاوه</c:v>
                </c:pt>
                <c:pt idx="8">
                  <c:v>کرمانشاه</c:v>
                </c:pt>
                <c:pt idx="9">
                  <c:v>روانسر</c:v>
                </c:pt>
                <c:pt idx="10">
                  <c:v>کنگاور</c:v>
                </c:pt>
                <c:pt idx="11">
                  <c:v>سنقر</c:v>
                </c:pt>
                <c:pt idx="12">
                  <c:v>ثلاث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'برنامه واگیر'!$E$5:$E$19</c:f>
              <c:numCache>
                <c:formatCode>0.0</c:formatCode>
                <c:ptCount val="15"/>
                <c:pt idx="0">
                  <c:v>100</c:v>
                </c:pt>
                <c:pt idx="1">
                  <c:v>100</c:v>
                </c:pt>
                <c:pt idx="2">
                  <c:v>80</c:v>
                </c:pt>
                <c:pt idx="3">
                  <c:v>90</c:v>
                </c:pt>
                <c:pt idx="4">
                  <c:v>90</c:v>
                </c:pt>
                <c:pt idx="5">
                  <c:v>95</c:v>
                </c:pt>
                <c:pt idx="6">
                  <c:v>90</c:v>
                </c:pt>
                <c:pt idx="7">
                  <c:v>70</c:v>
                </c:pt>
                <c:pt idx="8">
                  <c:v>80</c:v>
                </c:pt>
                <c:pt idx="9">
                  <c:v>75</c:v>
                </c:pt>
                <c:pt idx="10">
                  <c:v>60</c:v>
                </c:pt>
                <c:pt idx="11">
                  <c:v>90</c:v>
                </c:pt>
                <c:pt idx="12">
                  <c:v>55</c:v>
                </c:pt>
                <c:pt idx="13">
                  <c:v>40</c:v>
                </c:pt>
                <c:pt idx="14">
                  <c:v>79.642857142857125</c:v>
                </c:pt>
              </c:numCache>
            </c:numRef>
          </c:val>
        </c:ser>
        <c:ser>
          <c:idx val="3"/>
          <c:order val="3"/>
          <c:tx>
            <c:strRef>
              <c:f>'برنامه واگیر'!$F$4</c:f>
              <c:strCache>
                <c:ptCount val="1"/>
                <c:pt idx="0">
                  <c:v>گزارش دهی</c:v>
                </c:pt>
              </c:strCache>
            </c:strRef>
          </c:tx>
          <c:marker>
            <c:symbol val="none"/>
          </c:marker>
          <c:cat>
            <c:strRef>
              <c:f>'برنامه واگیر'!$B$5:$B$19</c:f>
              <c:strCache>
                <c:ptCount val="15"/>
                <c:pt idx="0">
                  <c:v>جوانرود</c:v>
                </c:pt>
                <c:pt idx="1">
                  <c:v>صحنه</c:v>
                </c:pt>
                <c:pt idx="2">
                  <c:v>گیلانغرب</c:v>
                </c:pt>
                <c:pt idx="3">
                  <c:v>قصرشیرین</c:v>
                </c:pt>
                <c:pt idx="4">
                  <c:v>اسلام آبادغرب</c:v>
                </c:pt>
                <c:pt idx="5">
                  <c:v>سرپل ذهاب</c:v>
                </c:pt>
                <c:pt idx="6">
                  <c:v>دالاهو</c:v>
                </c:pt>
                <c:pt idx="7">
                  <c:v>پاوه</c:v>
                </c:pt>
                <c:pt idx="8">
                  <c:v>کرمانشاه</c:v>
                </c:pt>
                <c:pt idx="9">
                  <c:v>روانسر</c:v>
                </c:pt>
                <c:pt idx="10">
                  <c:v>کنگاور</c:v>
                </c:pt>
                <c:pt idx="11">
                  <c:v>سنقر</c:v>
                </c:pt>
                <c:pt idx="12">
                  <c:v>ثلاث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'برنامه واگیر'!$F$5:$F$19</c:f>
              <c:numCache>
                <c:formatCode>0.0</c:formatCode>
                <c:ptCount val="15"/>
                <c:pt idx="0">
                  <c:v>100</c:v>
                </c:pt>
                <c:pt idx="1">
                  <c:v>100</c:v>
                </c:pt>
                <c:pt idx="2">
                  <c:v>87.5</c:v>
                </c:pt>
                <c:pt idx="3">
                  <c:v>100</c:v>
                </c:pt>
                <c:pt idx="4">
                  <c:v>87.5</c:v>
                </c:pt>
                <c:pt idx="5">
                  <c:v>75</c:v>
                </c:pt>
                <c:pt idx="6">
                  <c:v>87.5</c:v>
                </c:pt>
                <c:pt idx="7">
                  <c:v>100</c:v>
                </c:pt>
                <c:pt idx="8">
                  <c:v>98.8</c:v>
                </c:pt>
                <c:pt idx="9">
                  <c:v>75</c:v>
                </c:pt>
                <c:pt idx="10">
                  <c:v>100</c:v>
                </c:pt>
                <c:pt idx="11">
                  <c:v>75</c:v>
                </c:pt>
                <c:pt idx="12">
                  <c:v>100</c:v>
                </c:pt>
                <c:pt idx="13">
                  <c:v>87.5</c:v>
                </c:pt>
                <c:pt idx="14">
                  <c:v>90.985714285714295</c:v>
                </c:pt>
              </c:numCache>
            </c:numRef>
          </c:val>
        </c:ser>
        <c:ser>
          <c:idx val="4"/>
          <c:order val="4"/>
          <c:tx>
            <c:strRef>
              <c:f>'برنامه واگیر'!$G$4</c:f>
              <c:strCache>
                <c:ptCount val="1"/>
                <c:pt idx="0">
                  <c:v>سایر فعالیت ها</c:v>
                </c:pt>
              </c:strCache>
            </c:strRef>
          </c:tx>
          <c:marker>
            <c:symbol val="none"/>
          </c:marker>
          <c:cat>
            <c:strRef>
              <c:f>'برنامه واگیر'!$B$5:$B$19</c:f>
              <c:strCache>
                <c:ptCount val="15"/>
                <c:pt idx="0">
                  <c:v>جوانرود</c:v>
                </c:pt>
                <c:pt idx="1">
                  <c:v>صحنه</c:v>
                </c:pt>
                <c:pt idx="2">
                  <c:v>گیلانغرب</c:v>
                </c:pt>
                <c:pt idx="3">
                  <c:v>قصرشیرین</c:v>
                </c:pt>
                <c:pt idx="4">
                  <c:v>اسلام آبادغرب</c:v>
                </c:pt>
                <c:pt idx="5">
                  <c:v>سرپل ذهاب</c:v>
                </c:pt>
                <c:pt idx="6">
                  <c:v>دالاهو</c:v>
                </c:pt>
                <c:pt idx="7">
                  <c:v>پاوه</c:v>
                </c:pt>
                <c:pt idx="8">
                  <c:v>کرمانشاه</c:v>
                </c:pt>
                <c:pt idx="9">
                  <c:v>روانسر</c:v>
                </c:pt>
                <c:pt idx="10">
                  <c:v>کنگاور</c:v>
                </c:pt>
                <c:pt idx="11">
                  <c:v>سنقر</c:v>
                </c:pt>
                <c:pt idx="12">
                  <c:v>ثلاث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'برنامه واگیر'!$G$5:$G$19</c:f>
              <c:numCache>
                <c:formatCode>0.0</c:formatCode>
                <c:ptCount val="15"/>
                <c:pt idx="0">
                  <c:v>100</c:v>
                </c:pt>
                <c:pt idx="1">
                  <c:v>78.599999999999994</c:v>
                </c:pt>
                <c:pt idx="2">
                  <c:v>100</c:v>
                </c:pt>
                <c:pt idx="3">
                  <c:v>85.7</c:v>
                </c:pt>
                <c:pt idx="4">
                  <c:v>92.8</c:v>
                </c:pt>
                <c:pt idx="5">
                  <c:v>93</c:v>
                </c:pt>
                <c:pt idx="6">
                  <c:v>93</c:v>
                </c:pt>
                <c:pt idx="7">
                  <c:v>93</c:v>
                </c:pt>
                <c:pt idx="8">
                  <c:v>62</c:v>
                </c:pt>
                <c:pt idx="9">
                  <c:v>82</c:v>
                </c:pt>
                <c:pt idx="10">
                  <c:v>73.599999999999994</c:v>
                </c:pt>
                <c:pt idx="11">
                  <c:v>67</c:v>
                </c:pt>
                <c:pt idx="12">
                  <c:v>64.3</c:v>
                </c:pt>
                <c:pt idx="13">
                  <c:v>57</c:v>
                </c:pt>
                <c:pt idx="14">
                  <c:v>81.571428571428555</c:v>
                </c:pt>
              </c:numCache>
            </c:numRef>
          </c:val>
        </c:ser>
        <c:ser>
          <c:idx val="5"/>
          <c:order val="5"/>
          <c:tx>
            <c:strRef>
              <c:f>'برنامه واگیر'!$H$4</c:f>
              <c:strCache>
                <c:ptCount val="1"/>
                <c:pt idx="0">
                  <c:v>میانگین</c:v>
                </c:pt>
              </c:strCache>
            </c:strRef>
          </c:tx>
          <c:marker>
            <c:symbol val="none"/>
          </c:marker>
          <c:cat>
            <c:strRef>
              <c:f>'برنامه واگیر'!$B$5:$B$19</c:f>
              <c:strCache>
                <c:ptCount val="15"/>
                <c:pt idx="0">
                  <c:v>جوانرود</c:v>
                </c:pt>
                <c:pt idx="1">
                  <c:v>صحنه</c:v>
                </c:pt>
                <c:pt idx="2">
                  <c:v>گیلانغرب</c:v>
                </c:pt>
                <c:pt idx="3">
                  <c:v>قصرشیرین</c:v>
                </c:pt>
                <c:pt idx="4">
                  <c:v>اسلام آبادغرب</c:v>
                </c:pt>
                <c:pt idx="5">
                  <c:v>سرپل ذهاب</c:v>
                </c:pt>
                <c:pt idx="6">
                  <c:v>دالاهو</c:v>
                </c:pt>
                <c:pt idx="7">
                  <c:v>پاوه</c:v>
                </c:pt>
                <c:pt idx="8">
                  <c:v>کرمانشاه</c:v>
                </c:pt>
                <c:pt idx="9">
                  <c:v>روانسر</c:v>
                </c:pt>
                <c:pt idx="10">
                  <c:v>کنگاور</c:v>
                </c:pt>
                <c:pt idx="11">
                  <c:v>سنقر</c:v>
                </c:pt>
                <c:pt idx="12">
                  <c:v>ثلاث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'برنامه واگیر'!$H$5:$H$19</c:f>
              <c:numCache>
                <c:formatCode>0.0</c:formatCode>
                <c:ptCount val="15"/>
                <c:pt idx="0">
                  <c:v>97.34</c:v>
                </c:pt>
                <c:pt idx="1">
                  <c:v>93.06</c:v>
                </c:pt>
                <c:pt idx="2">
                  <c:v>91.8</c:v>
                </c:pt>
                <c:pt idx="3">
                  <c:v>90.22</c:v>
                </c:pt>
                <c:pt idx="4">
                  <c:v>88.52000000000001</c:v>
                </c:pt>
                <c:pt idx="5">
                  <c:v>85.28</c:v>
                </c:pt>
                <c:pt idx="6">
                  <c:v>84.5</c:v>
                </c:pt>
                <c:pt idx="7">
                  <c:v>83.440000000000012</c:v>
                </c:pt>
                <c:pt idx="8">
                  <c:v>83.02000000000001</c:v>
                </c:pt>
                <c:pt idx="9">
                  <c:v>82.58</c:v>
                </c:pt>
                <c:pt idx="10">
                  <c:v>82.06</c:v>
                </c:pt>
                <c:pt idx="11">
                  <c:v>77.7</c:v>
                </c:pt>
                <c:pt idx="12">
                  <c:v>70.36</c:v>
                </c:pt>
                <c:pt idx="13">
                  <c:v>60.120000000000012</c:v>
                </c:pt>
                <c:pt idx="14">
                  <c:v>83.571428571428527</c:v>
                </c:pt>
              </c:numCache>
            </c:numRef>
          </c:val>
        </c:ser>
        <c:ser>
          <c:idx val="6"/>
          <c:order val="6"/>
          <c:tx>
            <c:strRef>
              <c:f>'برنامه واگیر'!#REF!</c:f>
              <c:strCache>
                <c:ptCount val="1"/>
                <c:pt idx="0">
                  <c:v>#REF!</c:v>
                </c:pt>
              </c:strCache>
            </c:strRef>
          </c:tx>
          <c:marker>
            <c:symbol val="none"/>
          </c:marker>
          <c:cat>
            <c:strRef>
              <c:f>'برنامه واگیر'!$B$5:$B$19</c:f>
              <c:strCache>
                <c:ptCount val="15"/>
                <c:pt idx="0">
                  <c:v>جوانرود</c:v>
                </c:pt>
                <c:pt idx="1">
                  <c:v>صحنه</c:v>
                </c:pt>
                <c:pt idx="2">
                  <c:v>گیلانغرب</c:v>
                </c:pt>
                <c:pt idx="3">
                  <c:v>قصرشیرین</c:v>
                </c:pt>
                <c:pt idx="4">
                  <c:v>اسلام آبادغرب</c:v>
                </c:pt>
                <c:pt idx="5">
                  <c:v>سرپل ذهاب</c:v>
                </c:pt>
                <c:pt idx="6">
                  <c:v>دالاهو</c:v>
                </c:pt>
                <c:pt idx="7">
                  <c:v>پاوه</c:v>
                </c:pt>
                <c:pt idx="8">
                  <c:v>کرمانشاه</c:v>
                </c:pt>
                <c:pt idx="9">
                  <c:v>روانسر</c:v>
                </c:pt>
                <c:pt idx="10">
                  <c:v>کنگاور</c:v>
                </c:pt>
                <c:pt idx="11">
                  <c:v>سنقر</c:v>
                </c:pt>
                <c:pt idx="12">
                  <c:v>ثلاث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'برنامه واگیر'!#REF!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7"/>
          <c:order val="7"/>
          <c:tx>
            <c:strRef>
              <c:f>'برنامه واگیر'!#REF!</c:f>
              <c:strCache>
                <c:ptCount val="1"/>
                <c:pt idx="0">
                  <c:v>#REF!</c:v>
                </c:pt>
              </c:strCache>
            </c:strRef>
          </c:tx>
          <c:marker>
            <c:symbol val="none"/>
          </c:marker>
          <c:cat>
            <c:strRef>
              <c:f>'برنامه واگیر'!$B$5:$B$19</c:f>
              <c:strCache>
                <c:ptCount val="15"/>
                <c:pt idx="0">
                  <c:v>جوانرود</c:v>
                </c:pt>
                <c:pt idx="1">
                  <c:v>صحنه</c:v>
                </c:pt>
                <c:pt idx="2">
                  <c:v>گیلانغرب</c:v>
                </c:pt>
                <c:pt idx="3">
                  <c:v>قصرشیرین</c:v>
                </c:pt>
                <c:pt idx="4">
                  <c:v>اسلام آبادغرب</c:v>
                </c:pt>
                <c:pt idx="5">
                  <c:v>سرپل ذهاب</c:v>
                </c:pt>
                <c:pt idx="6">
                  <c:v>دالاهو</c:v>
                </c:pt>
                <c:pt idx="7">
                  <c:v>پاوه</c:v>
                </c:pt>
                <c:pt idx="8">
                  <c:v>کرمانشاه</c:v>
                </c:pt>
                <c:pt idx="9">
                  <c:v>روانسر</c:v>
                </c:pt>
                <c:pt idx="10">
                  <c:v>کنگاور</c:v>
                </c:pt>
                <c:pt idx="11">
                  <c:v>سنقر</c:v>
                </c:pt>
                <c:pt idx="12">
                  <c:v>ثلاث</c:v>
                </c:pt>
                <c:pt idx="13">
                  <c:v>هرسین</c:v>
                </c:pt>
                <c:pt idx="14">
                  <c:v>میانگین</c:v>
                </c:pt>
              </c:strCache>
            </c:strRef>
          </c:cat>
          <c:val>
            <c:numRef>
              <c:f>'برنامه واگیر'!#REF!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marker val="1"/>
        <c:axId val="64627840"/>
        <c:axId val="64629376"/>
      </c:lineChart>
      <c:catAx>
        <c:axId val="64627840"/>
        <c:scaling>
          <c:orientation val="minMax"/>
        </c:scaling>
        <c:axPos val="b"/>
        <c:majorTickMark val="none"/>
        <c:tickLblPos val="nextTo"/>
        <c:crossAx val="64629376"/>
        <c:crosses val="autoZero"/>
        <c:auto val="1"/>
        <c:lblAlgn val="ctr"/>
        <c:lblOffset val="100"/>
      </c:catAx>
      <c:valAx>
        <c:axId val="64629376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646278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برنامه بیماریهای واگیر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'برنامه واگیر'!$B$13</c:f>
              <c:strCache>
                <c:ptCount val="1"/>
                <c:pt idx="0">
                  <c:v>کرمانشاه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واگیر'!$C$4:$H$4</c:f>
              <c:strCache>
                <c:ptCount val="6"/>
                <c:pt idx="0">
                  <c:v>برنامه ریزی</c:v>
                </c:pt>
                <c:pt idx="1">
                  <c:v>سازماندهی</c:v>
                </c:pt>
                <c:pt idx="2">
                  <c:v>پایش وارزش یابی</c:v>
                </c:pt>
                <c:pt idx="3">
                  <c:v>گزارش دهی</c:v>
                </c:pt>
                <c:pt idx="4">
                  <c:v>سایر فعالیت ها</c:v>
                </c:pt>
                <c:pt idx="5">
                  <c:v>میانگین</c:v>
                </c:pt>
              </c:strCache>
            </c:strRef>
          </c:cat>
          <c:val>
            <c:numRef>
              <c:f>'برنامه واگیر'!$C$13:$H$13</c:f>
              <c:numCache>
                <c:formatCode>0.0</c:formatCode>
                <c:ptCount val="6"/>
                <c:pt idx="0">
                  <c:v>83.8</c:v>
                </c:pt>
                <c:pt idx="1">
                  <c:v>90.5</c:v>
                </c:pt>
                <c:pt idx="2">
                  <c:v>80</c:v>
                </c:pt>
                <c:pt idx="3">
                  <c:v>98.8</c:v>
                </c:pt>
                <c:pt idx="4">
                  <c:v>62</c:v>
                </c:pt>
                <c:pt idx="5">
                  <c:v>83.02000000000001</c:v>
                </c:pt>
              </c:numCache>
            </c:numRef>
          </c:val>
        </c:ser>
        <c:marker val="1"/>
        <c:axId val="64946560"/>
        <c:axId val="64948096"/>
      </c:lineChart>
      <c:catAx>
        <c:axId val="64946560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en-US"/>
          </a:p>
        </c:txPr>
        <c:crossAx val="64948096"/>
        <c:crosses val="autoZero"/>
        <c:auto val="1"/>
        <c:lblAlgn val="ctr"/>
        <c:lblOffset val="100"/>
      </c:catAx>
      <c:valAx>
        <c:axId val="64948096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649465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/>
          </a:pPr>
          <a:endParaRPr lang="en-US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برنامه بیماریهای واگیر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'برنامه واگیر'!$B$14</c:f>
              <c:strCache>
                <c:ptCount val="1"/>
                <c:pt idx="0">
                  <c:v>روانسر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واگیر'!$C$4:$H$4</c:f>
              <c:strCache>
                <c:ptCount val="6"/>
                <c:pt idx="0">
                  <c:v>برنامه ریزی</c:v>
                </c:pt>
                <c:pt idx="1">
                  <c:v>سازماندهی</c:v>
                </c:pt>
                <c:pt idx="2">
                  <c:v>پایش وارزش یابی</c:v>
                </c:pt>
                <c:pt idx="3">
                  <c:v>گزارش دهی</c:v>
                </c:pt>
                <c:pt idx="4">
                  <c:v>سایر فعالیت ها</c:v>
                </c:pt>
                <c:pt idx="5">
                  <c:v>میانگین</c:v>
                </c:pt>
              </c:strCache>
            </c:strRef>
          </c:cat>
          <c:val>
            <c:numRef>
              <c:f>'برنامه واگیر'!$C$14:$H$14</c:f>
              <c:numCache>
                <c:formatCode>0.0</c:formatCode>
                <c:ptCount val="6"/>
                <c:pt idx="0">
                  <c:v>90.4</c:v>
                </c:pt>
                <c:pt idx="1">
                  <c:v>90.5</c:v>
                </c:pt>
                <c:pt idx="2">
                  <c:v>75</c:v>
                </c:pt>
                <c:pt idx="3">
                  <c:v>75</c:v>
                </c:pt>
                <c:pt idx="4">
                  <c:v>82</c:v>
                </c:pt>
                <c:pt idx="5">
                  <c:v>82.58</c:v>
                </c:pt>
              </c:numCache>
            </c:numRef>
          </c:val>
        </c:ser>
        <c:marker val="1"/>
        <c:axId val="64977152"/>
        <c:axId val="64991232"/>
      </c:lineChart>
      <c:catAx>
        <c:axId val="64977152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en-US"/>
          </a:p>
        </c:txPr>
        <c:crossAx val="64991232"/>
        <c:crosses val="autoZero"/>
        <c:auto val="1"/>
        <c:lblAlgn val="ctr"/>
        <c:lblOffset val="100"/>
      </c:catAx>
      <c:valAx>
        <c:axId val="64991232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649771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/>
          </a:pPr>
          <a:endParaRPr lang="en-US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برنامه بیماریهای واگیر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'برنامه واگیر'!$B$15</c:f>
              <c:strCache>
                <c:ptCount val="1"/>
                <c:pt idx="0">
                  <c:v>کنگاور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واگیر'!$C$4:$H$4</c:f>
              <c:strCache>
                <c:ptCount val="6"/>
                <c:pt idx="0">
                  <c:v>برنامه ریزی</c:v>
                </c:pt>
                <c:pt idx="1">
                  <c:v>سازماندهی</c:v>
                </c:pt>
                <c:pt idx="2">
                  <c:v>پایش وارزش یابی</c:v>
                </c:pt>
                <c:pt idx="3">
                  <c:v>گزارش دهی</c:v>
                </c:pt>
                <c:pt idx="4">
                  <c:v>سایر فعالیت ها</c:v>
                </c:pt>
                <c:pt idx="5">
                  <c:v>میانگین</c:v>
                </c:pt>
              </c:strCache>
            </c:strRef>
          </c:cat>
          <c:val>
            <c:numRef>
              <c:f>'برنامه واگیر'!$C$15:$H$15</c:f>
              <c:numCache>
                <c:formatCode>0.0</c:formatCode>
                <c:ptCount val="6"/>
                <c:pt idx="0">
                  <c:v>86.2</c:v>
                </c:pt>
                <c:pt idx="1">
                  <c:v>90.5</c:v>
                </c:pt>
                <c:pt idx="2">
                  <c:v>60</c:v>
                </c:pt>
                <c:pt idx="3">
                  <c:v>100</c:v>
                </c:pt>
                <c:pt idx="4">
                  <c:v>73.599999999999994</c:v>
                </c:pt>
                <c:pt idx="5">
                  <c:v>82.06</c:v>
                </c:pt>
              </c:numCache>
            </c:numRef>
          </c:val>
        </c:ser>
        <c:marker val="1"/>
        <c:axId val="65003904"/>
        <c:axId val="65005440"/>
      </c:lineChart>
      <c:catAx>
        <c:axId val="65003904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en-US"/>
          </a:p>
        </c:txPr>
        <c:crossAx val="65005440"/>
        <c:crosses val="autoZero"/>
        <c:auto val="1"/>
        <c:lblAlgn val="ctr"/>
        <c:lblOffset val="100"/>
      </c:catAx>
      <c:valAx>
        <c:axId val="65005440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650039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en-US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برنامه بیماریهای واگیر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'برنامه واگیر'!$B$16</c:f>
              <c:strCache>
                <c:ptCount val="1"/>
                <c:pt idx="0">
                  <c:v>سنقر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واگیر'!$C$4:$H$4</c:f>
              <c:strCache>
                <c:ptCount val="6"/>
                <c:pt idx="0">
                  <c:v>برنامه ریزی</c:v>
                </c:pt>
                <c:pt idx="1">
                  <c:v>سازماندهی</c:v>
                </c:pt>
                <c:pt idx="2">
                  <c:v>پایش وارزش یابی</c:v>
                </c:pt>
                <c:pt idx="3">
                  <c:v>گزارش دهی</c:v>
                </c:pt>
                <c:pt idx="4">
                  <c:v>سایر فعالیت ها</c:v>
                </c:pt>
                <c:pt idx="5">
                  <c:v>میانگین</c:v>
                </c:pt>
              </c:strCache>
            </c:strRef>
          </c:cat>
          <c:val>
            <c:numRef>
              <c:f>'برنامه واگیر'!$C$16:$H$16</c:f>
              <c:numCache>
                <c:formatCode>0.0</c:formatCode>
                <c:ptCount val="6"/>
                <c:pt idx="0">
                  <c:v>66</c:v>
                </c:pt>
                <c:pt idx="1">
                  <c:v>90.5</c:v>
                </c:pt>
                <c:pt idx="2">
                  <c:v>90</c:v>
                </c:pt>
                <c:pt idx="3">
                  <c:v>75</c:v>
                </c:pt>
                <c:pt idx="4">
                  <c:v>67</c:v>
                </c:pt>
                <c:pt idx="5">
                  <c:v>77.7</c:v>
                </c:pt>
              </c:numCache>
            </c:numRef>
          </c:val>
        </c:ser>
        <c:marker val="1"/>
        <c:axId val="65018112"/>
        <c:axId val="65028096"/>
      </c:lineChart>
      <c:catAx>
        <c:axId val="65018112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en-US"/>
          </a:p>
        </c:txPr>
        <c:crossAx val="65028096"/>
        <c:crosses val="autoZero"/>
        <c:auto val="1"/>
        <c:lblAlgn val="ctr"/>
        <c:lblOffset val="100"/>
      </c:catAx>
      <c:valAx>
        <c:axId val="65028096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650181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/>
          </a:pPr>
          <a:endParaRPr lang="en-US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برنامه بیماریهای واگیر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'برنامه واگیر'!$B$17</c:f>
              <c:strCache>
                <c:ptCount val="1"/>
                <c:pt idx="0">
                  <c:v>ثلاث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واگیر'!$C$4:$H$4</c:f>
              <c:strCache>
                <c:ptCount val="6"/>
                <c:pt idx="0">
                  <c:v>برنامه ریزی</c:v>
                </c:pt>
                <c:pt idx="1">
                  <c:v>سازماندهی</c:v>
                </c:pt>
                <c:pt idx="2">
                  <c:v>پایش وارزش یابی</c:v>
                </c:pt>
                <c:pt idx="3">
                  <c:v>گزارش دهی</c:v>
                </c:pt>
                <c:pt idx="4">
                  <c:v>سایر فعالیت ها</c:v>
                </c:pt>
                <c:pt idx="5">
                  <c:v>میانگین</c:v>
                </c:pt>
              </c:strCache>
            </c:strRef>
          </c:cat>
          <c:val>
            <c:numRef>
              <c:f>'برنامه واگیر'!$C$17:$H$17</c:f>
              <c:numCache>
                <c:formatCode>0.0</c:formatCode>
                <c:ptCount val="6"/>
                <c:pt idx="0">
                  <c:v>51.5</c:v>
                </c:pt>
                <c:pt idx="1">
                  <c:v>81</c:v>
                </c:pt>
                <c:pt idx="2">
                  <c:v>55</c:v>
                </c:pt>
                <c:pt idx="3">
                  <c:v>100</c:v>
                </c:pt>
                <c:pt idx="4">
                  <c:v>64.3</c:v>
                </c:pt>
                <c:pt idx="5">
                  <c:v>70.36</c:v>
                </c:pt>
              </c:numCache>
            </c:numRef>
          </c:val>
        </c:ser>
        <c:marker val="1"/>
        <c:axId val="65065344"/>
        <c:axId val="65066880"/>
      </c:lineChart>
      <c:catAx>
        <c:axId val="65065344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en-US"/>
          </a:p>
        </c:txPr>
        <c:crossAx val="65066880"/>
        <c:crosses val="autoZero"/>
        <c:auto val="1"/>
        <c:lblAlgn val="ctr"/>
        <c:lblOffset val="100"/>
      </c:catAx>
      <c:valAx>
        <c:axId val="65066880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6506534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 b="1"/>
          </a:pPr>
          <a:endParaRPr lang="en-US"/>
        </a:p>
      </c:txPr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برنامه بیماریهای واگیر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'برنامه واگیر'!$B$18</c:f>
              <c:strCache>
                <c:ptCount val="1"/>
                <c:pt idx="0">
                  <c:v>هرسین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واگیر'!$C$4:$H$4</c:f>
              <c:strCache>
                <c:ptCount val="6"/>
                <c:pt idx="0">
                  <c:v>برنامه ریزی</c:v>
                </c:pt>
                <c:pt idx="1">
                  <c:v>سازماندهی</c:v>
                </c:pt>
                <c:pt idx="2">
                  <c:v>پایش وارزش یابی</c:v>
                </c:pt>
                <c:pt idx="3">
                  <c:v>گزارش دهی</c:v>
                </c:pt>
                <c:pt idx="4">
                  <c:v>سایر فعالیت ها</c:v>
                </c:pt>
                <c:pt idx="5">
                  <c:v>میانگین</c:v>
                </c:pt>
              </c:strCache>
            </c:strRef>
          </c:cat>
          <c:val>
            <c:numRef>
              <c:f>'برنامه واگیر'!$C$17:$H$17</c:f>
              <c:numCache>
                <c:formatCode>0.0</c:formatCode>
                <c:ptCount val="6"/>
                <c:pt idx="0">
                  <c:v>51.5</c:v>
                </c:pt>
                <c:pt idx="1">
                  <c:v>81</c:v>
                </c:pt>
                <c:pt idx="2">
                  <c:v>55</c:v>
                </c:pt>
                <c:pt idx="3">
                  <c:v>100</c:v>
                </c:pt>
                <c:pt idx="4">
                  <c:v>64.3</c:v>
                </c:pt>
                <c:pt idx="5">
                  <c:v>70.36</c:v>
                </c:pt>
              </c:numCache>
            </c:numRef>
          </c:val>
        </c:ser>
        <c:marker val="1"/>
        <c:axId val="65079552"/>
        <c:axId val="65085440"/>
      </c:lineChart>
      <c:catAx>
        <c:axId val="65079552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en-US"/>
          </a:p>
        </c:txPr>
        <c:crossAx val="65085440"/>
        <c:crosses val="autoZero"/>
        <c:auto val="1"/>
        <c:lblAlgn val="ctr"/>
        <c:lblOffset val="100"/>
      </c:catAx>
      <c:valAx>
        <c:axId val="65085440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650795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/>
          </a:pPr>
          <a:endParaRPr lang="en-US"/>
        </a:p>
      </c:txPr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 dirty="0"/>
              <a:t>جدول نتایج پایش ستاد شهرستان های استان کرمانشاه</a:t>
            </a:r>
            <a:r>
              <a:rPr lang="en-US" sz="1800" b="1" i="0" u="none" strike="noStrike" baseline="0" dirty="0"/>
              <a:t> </a:t>
            </a:r>
            <a:r>
              <a:rPr lang="fa-IR" sz="1800" b="1" i="0" u="none" strike="noStrike" baseline="0" dirty="0"/>
              <a:t>براساس چک لیست</a:t>
            </a:r>
            <a:r>
              <a:rPr lang="en-US" sz="1800" b="1" i="0" u="none" strike="noStrike" baseline="0" dirty="0"/>
              <a:t> FSH Monitoring </a:t>
            </a:r>
            <a:r>
              <a:rPr lang="fa-IR" sz="1800" b="1" i="0" u="none" strike="noStrike" baseline="0" dirty="0"/>
              <a:t>به تفکیک</a:t>
            </a:r>
            <a:r>
              <a:rPr lang="en-US" sz="1800" b="1" i="0" u="none" strike="noStrike" baseline="0" dirty="0"/>
              <a:t> </a:t>
            </a:r>
            <a:r>
              <a:rPr lang="fa-IR" sz="1800" b="1" i="0" u="none" strike="noStrike" baseline="0" dirty="0"/>
              <a:t>برنامه بیماریهای واگیر</a:t>
            </a:r>
            <a:r>
              <a:rPr lang="en-US" sz="1800" b="1" i="0" u="none" strike="noStrike" baseline="0" dirty="0"/>
              <a:t> </a:t>
            </a:r>
            <a:r>
              <a:rPr lang="fa-IR" sz="1800" b="1" i="0" u="none" strike="noStrike" baseline="0" dirty="0"/>
              <a:t>دردی ماه سال 1393</a:t>
            </a:r>
            <a:r>
              <a:rPr lang="en-US" sz="1800" b="1" i="0" u="none" strike="noStrike" baseline="0" dirty="0"/>
              <a:t> 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'برنامه واگیر'!$B$19</c:f>
              <c:strCache>
                <c:ptCount val="1"/>
                <c:pt idx="0">
                  <c:v>میانگین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واگیر'!$C$4:$H$4</c:f>
              <c:strCache>
                <c:ptCount val="6"/>
                <c:pt idx="0">
                  <c:v>برنامه ریزی</c:v>
                </c:pt>
                <c:pt idx="1">
                  <c:v>سازماندهی</c:v>
                </c:pt>
                <c:pt idx="2">
                  <c:v>پایش وارزش یابی</c:v>
                </c:pt>
                <c:pt idx="3">
                  <c:v>گزارش دهی</c:v>
                </c:pt>
                <c:pt idx="4">
                  <c:v>سایر فعالیت ها</c:v>
                </c:pt>
                <c:pt idx="5">
                  <c:v>میانگین</c:v>
                </c:pt>
              </c:strCache>
            </c:strRef>
          </c:cat>
          <c:val>
            <c:numRef>
              <c:f>'برنامه واگیر'!$C$19:$H$19</c:f>
              <c:numCache>
                <c:formatCode>0.0</c:formatCode>
                <c:ptCount val="6"/>
                <c:pt idx="0">
                  <c:v>74.399999999999991</c:v>
                </c:pt>
                <c:pt idx="1">
                  <c:v>91.257142857142853</c:v>
                </c:pt>
                <c:pt idx="2">
                  <c:v>79.642857142857125</c:v>
                </c:pt>
                <c:pt idx="3">
                  <c:v>90.985714285714295</c:v>
                </c:pt>
                <c:pt idx="4">
                  <c:v>81.571428571428555</c:v>
                </c:pt>
                <c:pt idx="5">
                  <c:v>83.571428571428527</c:v>
                </c:pt>
              </c:numCache>
            </c:numRef>
          </c:val>
        </c:ser>
        <c:marker val="1"/>
        <c:axId val="65171840"/>
        <c:axId val="65173376"/>
      </c:lineChart>
      <c:catAx>
        <c:axId val="65171840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en-US"/>
          </a:p>
        </c:txPr>
        <c:crossAx val="65173376"/>
        <c:crosses val="autoZero"/>
        <c:auto val="1"/>
        <c:lblAlgn val="ctr"/>
        <c:lblOffset val="100"/>
      </c:catAx>
      <c:valAx>
        <c:axId val="65173376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651718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/>
          </a:pPr>
          <a:endParaRPr lang="en-US"/>
        </a:p>
      </c:txPr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 dirty="0"/>
              <a:t>جدول نتایج پایش ستاد شهرستان های استان کرمانشاه</a:t>
            </a:r>
            <a:r>
              <a:rPr lang="en-US" sz="1800" b="1" i="0" u="none" strike="noStrike" baseline="0" dirty="0"/>
              <a:t> </a:t>
            </a:r>
            <a:r>
              <a:rPr lang="fa-IR" sz="1800" b="1" i="0" u="none" strike="noStrike" baseline="0" dirty="0"/>
              <a:t>براساس چک لیست</a:t>
            </a:r>
            <a:r>
              <a:rPr lang="en-US" sz="1800" b="1" i="0" u="none" strike="noStrike" baseline="0" dirty="0"/>
              <a:t> FSH Monitoring </a:t>
            </a:r>
            <a:r>
              <a:rPr lang="fa-IR" sz="1800" b="1" i="0" u="none" strike="noStrike" baseline="0" dirty="0"/>
              <a:t>به تفکیک</a:t>
            </a:r>
            <a:r>
              <a:rPr lang="en-US" sz="1800" b="1" i="0" u="none" strike="noStrike" baseline="0" dirty="0"/>
              <a:t> </a:t>
            </a:r>
            <a:r>
              <a:rPr lang="fa-IR" sz="1800" b="1" i="0" u="none" strike="noStrike" baseline="0" dirty="0" smtClean="0"/>
              <a:t>برنامه بیماریهای </a:t>
            </a:r>
            <a:r>
              <a:rPr lang="fa-IR" sz="1800" b="1" i="0" u="none" strike="noStrike" baseline="0" dirty="0"/>
              <a:t>واگیر</a:t>
            </a:r>
            <a:r>
              <a:rPr lang="en-US" sz="1800" b="1" i="0" u="none" strike="noStrike" baseline="0" dirty="0"/>
              <a:t> </a:t>
            </a:r>
            <a:r>
              <a:rPr lang="fa-IR" sz="1800" b="1" i="0" u="none" strike="noStrike" baseline="0" dirty="0"/>
              <a:t>دردی ماه سال 1393</a:t>
            </a:r>
            <a:r>
              <a:rPr lang="en-US" sz="1800" b="1" i="0" u="none" strike="noStrike" baseline="0" dirty="0"/>
              <a:t> 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'برنامه واگیر'!$B$5</c:f>
              <c:strCache>
                <c:ptCount val="1"/>
                <c:pt idx="0">
                  <c:v>جوانرود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واگیر'!$C$4:$J$4</c:f>
              <c:strCache>
                <c:ptCount val="8"/>
                <c:pt idx="0">
                  <c:v>قابل پیشگیری باواکسن </c:v>
                </c:pt>
                <c:pt idx="1">
                  <c:v>زئونوز </c:v>
                </c:pt>
                <c:pt idx="2">
                  <c:v>منتقله ازآب وغذا </c:v>
                </c:pt>
                <c:pt idx="3">
                  <c:v>سل </c:v>
                </c:pt>
                <c:pt idx="4">
                  <c:v>ایدزومقاربتی </c:v>
                </c:pt>
                <c:pt idx="5">
                  <c:v>ایمنسازی  </c:v>
                </c:pt>
                <c:pt idx="6">
                  <c:v>آنفلوآنزا </c:v>
                </c:pt>
                <c:pt idx="7">
                  <c:v>میانگین </c:v>
                </c:pt>
              </c:strCache>
            </c:strRef>
          </c:cat>
          <c:val>
            <c:numRef>
              <c:f>'برنامه واگیر'!$C$5:$J$5</c:f>
              <c:numCache>
                <c:formatCode>General</c:formatCode>
                <c:ptCount val="8"/>
                <c:pt idx="0">
                  <c:v>94</c:v>
                </c:pt>
                <c:pt idx="1">
                  <c:v>95</c:v>
                </c:pt>
                <c:pt idx="2">
                  <c:v>95</c:v>
                </c:pt>
                <c:pt idx="3">
                  <c:v>95</c:v>
                </c:pt>
                <c:pt idx="4">
                  <c:v>96</c:v>
                </c:pt>
                <c:pt idx="5">
                  <c:v>96</c:v>
                </c:pt>
                <c:pt idx="6">
                  <c:v>96</c:v>
                </c:pt>
                <c:pt idx="7">
                  <c:v>95</c:v>
                </c:pt>
              </c:numCache>
            </c:numRef>
          </c:val>
        </c:ser>
        <c:marker val="1"/>
        <c:axId val="89794816"/>
        <c:axId val="89814144"/>
      </c:lineChart>
      <c:catAx>
        <c:axId val="89794816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en-US"/>
          </a:p>
        </c:txPr>
        <c:crossAx val="89814144"/>
        <c:crosses val="autoZero"/>
        <c:auto val="1"/>
        <c:lblAlgn val="ctr"/>
        <c:lblOffset val="100"/>
      </c:catAx>
      <c:valAx>
        <c:axId val="8981414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97948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برنامه بیماریهای واگیر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'برنامه واگیر'!$B$6</c:f>
              <c:strCache>
                <c:ptCount val="1"/>
                <c:pt idx="0">
                  <c:v>صحنه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واگیر'!$C$4:$J$4</c:f>
              <c:strCache>
                <c:ptCount val="8"/>
                <c:pt idx="0">
                  <c:v>قابل پیشگیری باواکسن </c:v>
                </c:pt>
                <c:pt idx="1">
                  <c:v>زئونوز </c:v>
                </c:pt>
                <c:pt idx="2">
                  <c:v>منتقله ازآب وغذا </c:v>
                </c:pt>
                <c:pt idx="3">
                  <c:v>سل </c:v>
                </c:pt>
                <c:pt idx="4">
                  <c:v>ایدزومقاربتی </c:v>
                </c:pt>
                <c:pt idx="5">
                  <c:v>ایمنسازی  </c:v>
                </c:pt>
                <c:pt idx="6">
                  <c:v>آنفلوآنزا </c:v>
                </c:pt>
                <c:pt idx="7">
                  <c:v>میانگین </c:v>
                </c:pt>
              </c:strCache>
            </c:strRef>
          </c:cat>
          <c:val>
            <c:numRef>
              <c:f>'برنامه واگیر'!$C$6:$J$6</c:f>
              <c:numCache>
                <c:formatCode>General</c:formatCode>
                <c:ptCount val="8"/>
                <c:pt idx="0">
                  <c:v>92</c:v>
                </c:pt>
                <c:pt idx="1">
                  <c:v>92</c:v>
                </c:pt>
                <c:pt idx="2">
                  <c:v>92</c:v>
                </c:pt>
                <c:pt idx="3">
                  <c:v>92</c:v>
                </c:pt>
                <c:pt idx="4">
                  <c:v>92</c:v>
                </c:pt>
                <c:pt idx="5">
                  <c:v>92</c:v>
                </c:pt>
                <c:pt idx="6">
                  <c:v>92</c:v>
                </c:pt>
                <c:pt idx="7">
                  <c:v>92</c:v>
                </c:pt>
              </c:numCache>
            </c:numRef>
          </c:val>
        </c:ser>
        <c:marker val="1"/>
        <c:axId val="97360512"/>
        <c:axId val="97395456"/>
      </c:lineChart>
      <c:catAx>
        <c:axId val="97360512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en-US"/>
          </a:p>
        </c:txPr>
        <c:crossAx val="97395456"/>
        <c:crosses val="autoZero"/>
        <c:auto val="1"/>
        <c:lblAlgn val="ctr"/>
        <c:lblOffset val="100"/>
      </c:catAx>
      <c:valAx>
        <c:axId val="9739545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973605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برنامه بیماریهای واگیر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'برنامه واگیر'!$B$7</c:f>
              <c:strCache>
                <c:ptCount val="1"/>
                <c:pt idx="0">
                  <c:v>گیلانغرب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واگیر'!$C$4:$J$4</c:f>
              <c:strCache>
                <c:ptCount val="8"/>
                <c:pt idx="0">
                  <c:v>قابل پیشگیری باواکسن </c:v>
                </c:pt>
                <c:pt idx="1">
                  <c:v>زئونوز </c:v>
                </c:pt>
                <c:pt idx="2">
                  <c:v>منتقله ازآب وغذا </c:v>
                </c:pt>
                <c:pt idx="3">
                  <c:v>سل </c:v>
                </c:pt>
                <c:pt idx="4">
                  <c:v>ایدزومقاربتی </c:v>
                </c:pt>
                <c:pt idx="5">
                  <c:v>ایمنسازی  </c:v>
                </c:pt>
                <c:pt idx="6">
                  <c:v>آنفلوآنزا </c:v>
                </c:pt>
                <c:pt idx="7">
                  <c:v>میانگین </c:v>
                </c:pt>
              </c:strCache>
            </c:strRef>
          </c:cat>
          <c:val>
            <c:numRef>
              <c:f>'برنامه واگیر'!$C$7:$J$7</c:f>
              <c:numCache>
                <c:formatCode>General</c:formatCode>
                <c:ptCount val="8"/>
                <c:pt idx="0">
                  <c:v>91</c:v>
                </c:pt>
                <c:pt idx="1">
                  <c:v>91</c:v>
                </c:pt>
                <c:pt idx="2">
                  <c:v>91</c:v>
                </c:pt>
                <c:pt idx="3">
                  <c:v>91</c:v>
                </c:pt>
                <c:pt idx="4">
                  <c:v>91</c:v>
                </c:pt>
                <c:pt idx="5">
                  <c:v>91</c:v>
                </c:pt>
                <c:pt idx="6">
                  <c:v>91</c:v>
                </c:pt>
                <c:pt idx="7">
                  <c:v>91</c:v>
                </c:pt>
              </c:numCache>
            </c:numRef>
          </c:val>
        </c:ser>
        <c:marker val="1"/>
        <c:axId val="97533312"/>
        <c:axId val="97814016"/>
      </c:lineChart>
      <c:catAx>
        <c:axId val="97533312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en-US"/>
          </a:p>
        </c:txPr>
        <c:crossAx val="97814016"/>
        <c:crosses val="autoZero"/>
        <c:auto val="1"/>
        <c:lblAlgn val="ctr"/>
        <c:lblOffset val="100"/>
      </c:catAx>
      <c:valAx>
        <c:axId val="9781401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975333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برنامه بیماریهای واگیر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'برنامه واگیر'!$B$5</c:f>
              <c:strCache>
                <c:ptCount val="1"/>
                <c:pt idx="0">
                  <c:v>جوانرود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واگیر'!$C$4:$H$4</c:f>
              <c:strCache>
                <c:ptCount val="6"/>
                <c:pt idx="0">
                  <c:v>برنامه ریزی</c:v>
                </c:pt>
                <c:pt idx="1">
                  <c:v>سازماندهی</c:v>
                </c:pt>
                <c:pt idx="2">
                  <c:v>پایش وارزش یابی</c:v>
                </c:pt>
                <c:pt idx="3">
                  <c:v>گزارش دهی</c:v>
                </c:pt>
                <c:pt idx="4">
                  <c:v>سایر فعالیت ها</c:v>
                </c:pt>
                <c:pt idx="5">
                  <c:v>میانگین</c:v>
                </c:pt>
              </c:strCache>
            </c:strRef>
          </c:cat>
          <c:val>
            <c:numRef>
              <c:f>'برنامه واگیر'!$C$5:$H$5</c:f>
              <c:numCache>
                <c:formatCode>0.0</c:formatCode>
                <c:ptCount val="6"/>
                <c:pt idx="0">
                  <c:v>91.5</c:v>
                </c:pt>
                <c:pt idx="1">
                  <c:v>95.2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97.34</c:v>
                </c:pt>
              </c:numCache>
            </c:numRef>
          </c:val>
        </c:ser>
        <c:marker val="1"/>
        <c:axId val="64643456"/>
        <c:axId val="64644992"/>
      </c:lineChart>
      <c:catAx>
        <c:axId val="64643456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en-US"/>
          </a:p>
        </c:txPr>
        <c:crossAx val="64644992"/>
        <c:crosses val="autoZero"/>
        <c:auto val="1"/>
        <c:lblAlgn val="ctr"/>
        <c:lblOffset val="100"/>
      </c:catAx>
      <c:valAx>
        <c:axId val="64644992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646434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برنامه بیماریهای واگیر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'برنامه واگیر'!$B$10</c:f>
              <c:strCache>
                <c:ptCount val="1"/>
                <c:pt idx="0">
                  <c:v>سرپل ذهاب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واگیر'!$C$4:$J$4</c:f>
              <c:strCache>
                <c:ptCount val="8"/>
                <c:pt idx="0">
                  <c:v>قابل پیشگیری باواکسن </c:v>
                </c:pt>
                <c:pt idx="1">
                  <c:v>زئونوز </c:v>
                </c:pt>
                <c:pt idx="2">
                  <c:v>منتقله ازآب وغذا </c:v>
                </c:pt>
                <c:pt idx="3">
                  <c:v>سل </c:v>
                </c:pt>
                <c:pt idx="4">
                  <c:v>ایدزومقاربتی </c:v>
                </c:pt>
                <c:pt idx="5">
                  <c:v>ایمنسازی  </c:v>
                </c:pt>
                <c:pt idx="6">
                  <c:v>آنفلوآنزا </c:v>
                </c:pt>
                <c:pt idx="7">
                  <c:v>میانگین </c:v>
                </c:pt>
              </c:strCache>
            </c:strRef>
          </c:cat>
          <c:val>
            <c:numRef>
              <c:f>'برنامه واگیر'!$C$10:$J$10</c:f>
              <c:numCache>
                <c:formatCode>General</c:formatCode>
                <c:ptCount val="8"/>
                <c:pt idx="0">
                  <c:v>83</c:v>
                </c:pt>
                <c:pt idx="1">
                  <c:v>83</c:v>
                </c:pt>
                <c:pt idx="2">
                  <c:v>83</c:v>
                </c:pt>
                <c:pt idx="3">
                  <c:v>83</c:v>
                </c:pt>
                <c:pt idx="4">
                  <c:v>83</c:v>
                </c:pt>
                <c:pt idx="5">
                  <c:v>83</c:v>
                </c:pt>
                <c:pt idx="6">
                  <c:v>83</c:v>
                </c:pt>
                <c:pt idx="7">
                  <c:v>83</c:v>
                </c:pt>
              </c:numCache>
            </c:numRef>
          </c:val>
        </c:ser>
        <c:marker val="1"/>
        <c:axId val="98804480"/>
        <c:axId val="99160064"/>
      </c:lineChart>
      <c:catAx>
        <c:axId val="98804480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en-US"/>
          </a:p>
        </c:txPr>
        <c:crossAx val="99160064"/>
        <c:crosses val="autoZero"/>
        <c:auto val="1"/>
        <c:lblAlgn val="ctr"/>
        <c:lblOffset val="100"/>
      </c:catAx>
      <c:valAx>
        <c:axId val="9916006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988044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en-US"/>
        </a:p>
      </c:txPr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برنامه بیماریهای واگیر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'برنامه واگیر'!$B$8</c:f>
              <c:strCache>
                <c:ptCount val="1"/>
                <c:pt idx="0">
                  <c:v>روانسر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واگیر'!$C$4:$J$4</c:f>
              <c:strCache>
                <c:ptCount val="8"/>
                <c:pt idx="0">
                  <c:v>قابل پیشگیری باواکسن </c:v>
                </c:pt>
                <c:pt idx="1">
                  <c:v>زئونوز </c:v>
                </c:pt>
                <c:pt idx="2">
                  <c:v>منتقله ازآب وغذا </c:v>
                </c:pt>
                <c:pt idx="3">
                  <c:v>سل </c:v>
                </c:pt>
                <c:pt idx="4">
                  <c:v>ایدزومقاربتی </c:v>
                </c:pt>
                <c:pt idx="5">
                  <c:v>ایمنسازی  </c:v>
                </c:pt>
                <c:pt idx="6">
                  <c:v>آنفلوآنزا </c:v>
                </c:pt>
                <c:pt idx="7">
                  <c:v>میانگین </c:v>
                </c:pt>
              </c:strCache>
            </c:strRef>
          </c:cat>
          <c:val>
            <c:numRef>
              <c:f>'برنامه واگیر'!$C$8:$J$8</c:f>
              <c:numCache>
                <c:formatCode>General</c:formatCode>
                <c:ptCount val="8"/>
                <c:pt idx="0">
                  <c:v>86.5</c:v>
                </c:pt>
                <c:pt idx="1">
                  <c:v>86.5</c:v>
                </c:pt>
                <c:pt idx="2">
                  <c:v>86.5</c:v>
                </c:pt>
                <c:pt idx="3">
                  <c:v>86.5</c:v>
                </c:pt>
                <c:pt idx="4">
                  <c:v>86.5</c:v>
                </c:pt>
                <c:pt idx="5">
                  <c:v>86.5</c:v>
                </c:pt>
                <c:pt idx="6">
                  <c:v>86.5</c:v>
                </c:pt>
                <c:pt idx="7">
                  <c:v>86.5</c:v>
                </c:pt>
              </c:numCache>
            </c:numRef>
          </c:val>
        </c:ser>
        <c:marker val="1"/>
        <c:axId val="98243328"/>
        <c:axId val="98245632"/>
      </c:lineChart>
      <c:catAx>
        <c:axId val="98243328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en-US"/>
          </a:p>
        </c:txPr>
        <c:crossAx val="98245632"/>
        <c:crosses val="autoZero"/>
        <c:auto val="1"/>
        <c:lblAlgn val="ctr"/>
        <c:lblOffset val="100"/>
      </c:catAx>
      <c:valAx>
        <c:axId val="9824563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982433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برنامه بیماریهای واگیر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'برنامه واگیر'!$B$9</c:f>
              <c:strCache>
                <c:ptCount val="1"/>
                <c:pt idx="0">
                  <c:v>اسلام آبادغرب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واگیر'!$C$4:$J$4</c:f>
              <c:strCache>
                <c:ptCount val="8"/>
                <c:pt idx="0">
                  <c:v>قابل پیشگیری باواکسن </c:v>
                </c:pt>
                <c:pt idx="1">
                  <c:v>زئونوز </c:v>
                </c:pt>
                <c:pt idx="2">
                  <c:v>منتقله ازآب وغذا </c:v>
                </c:pt>
                <c:pt idx="3">
                  <c:v>سل </c:v>
                </c:pt>
                <c:pt idx="4">
                  <c:v>ایدزومقاربتی </c:v>
                </c:pt>
                <c:pt idx="5">
                  <c:v>ایمنسازی  </c:v>
                </c:pt>
                <c:pt idx="6">
                  <c:v>آنفلوآنزا </c:v>
                </c:pt>
                <c:pt idx="7">
                  <c:v>میانگین </c:v>
                </c:pt>
              </c:strCache>
            </c:strRef>
          </c:cat>
          <c:val>
            <c:numRef>
              <c:f>'برنامه واگیر'!$C$9:$J$9</c:f>
              <c:numCache>
                <c:formatCode>General</c:formatCode>
                <c:ptCount val="8"/>
                <c:pt idx="0">
                  <c:v>82</c:v>
                </c:pt>
                <c:pt idx="1">
                  <c:v>86</c:v>
                </c:pt>
                <c:pt idx="2">
                  <c:v>83</c:v>
                </c:pt>
                <c:pt idx="3">
                  <c:v>82</c:v>
                </c:pt>
                <c:pt idx="4">
                  <c:v>89</c:v>
                </c:pt>
                <c:pt idx="5">
                  <c:v>79</c:v>
                </c:pt>
                <c:pt idx="6">
                  <c:v>88</c:v>
                </c:pt>
                <c:pt idx="7">
                  <c:v>84</c:v>
                </c:pt>
              </c:numCache>
            </c:numRef>
          </c:val>
        </c:ser>
        <c:marker val="1"/>
        <c:axId val="98498048"/>
        <c:axId val="98538624"/>
      </c:lineChart>
      <c:catAx>
        <c:axId val="98498048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en-US"/>
          </a:p>
        </c:txPr>
        <c:crossAx val="98538624"/>
        <c:crosses val="autoZero"/>
        <c:auto val="1"/>
        <c:lblAlgn val="ctr"/>
        <c:lblOffset val="100"/>
      </c:catAx>
      <c:valAx>
        <c:axId val="9853862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9849804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en-US"/>
        </a:p>
      </c:txPr>
    </c:legend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برنامه بیماریهای واگیر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'برنامه واگیر'!$B$11</c:f>
              <c:strCache>
                <c:ptCount val="1"/>
                <c:pt idx="0">
                  <c:v>کرمانشاه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واگیر'!$C$4:$J$4</c:f>
              <c:strCache>
                <c:ptCount val="8"/>
                <c:pt idx="0">
                  <c:v>قابل پیشگیری باواکسن </c:v>
                </c:pt>
                <c:pt idx="1">
                  <c:v>زئونوز </c:v>
                </c:pt>
                <c:pt idx="2">
                  <c:v>منتقله ازآب وغذا </c:v>
                </c:pt>
                <c:pt idx="3">
                  <c:v>سل </c:v>
                </c:pt>
                <c:pt idx="4">
                  <c:v>ایدزومقاربتی </c:v>
                </c:pt>
                <c:pt idx="5">
                  <c:v>ایمنسازی  </c:v>
                </c:pt>
                <c:pt idx="6">
                  <c:v>آنفلوآنزا </c:v>
                </c:pt>
                <c:pt idx="7">
                  <c:v>میانگین </c:v>
                </c:pt>
              </c:strCache>
            </c:strRef>
          </c:cat>
          <c:val>
            <c:numRef>
              <c:f>'برنامه واگیر'!$C$11:$J$11</c:f>
              <c:numCache>
                <c:formatCode>General</c:formatCode>
                <c:ptCount val="8"/>
                <c:pt idx="0">
                  <c:v>83</c:v>
                </c:pt>
                <c:pt idx="1">
                  <c:v>85</c:v>
                </c:pt>
                <c:pt idx="2">
                  <c:v>83</c:v>
                </c:pt>
                <c:pt idx="3">
                  <c:v>83</c:v>
                </c:pt>
                <c:pt idx="4">
                  <c:v>83</c:v>
                </c:pt>
                <c:pt idx="5">
                  <c:v>82</c:v>
                </c:pt>
                <c:pt idx="6">
                  <c:v>83</c:v>
                </c:pt>
                <c:pt idx="7">
                  <c:v>83</c:v>
                </c:pt>
              </c:numCache>
            </c:numRef>
          </c:val>
        </c:ser>
        <c:marker val="1"/>
        <c:axId val="98792576"/>
        <c:axId val="98794880"/>
      </c:lineChart>
      <c:catAx>
        <c:axId val="98792576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en-US"/>
          </a:p>
        </c:txPr>
        <c:crossAx val="98794880"/>
        <c:crosses val="autoZero"/>
        <c:auto val="1"/>
        <c:lblAlgn val="ctr"/>
        <c:lblOffset val="100"/>
      </c:catAx>
      <c:valAx>
        <c:axId val="9879488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987925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en-US"/>
        </a:p>
      </c:txPr>
    </c:legend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برنامه بیماریهای واگیر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'برنامه واگیر'!$B$12</c:f>
              <c:strCache>
                <c:ptCount val="1"/>
                <c:pt idx="0">
                  <c:v>کنگاور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واگیر'!$C$4:$J$4</c:f>
              <c:strCache>
                <c:ptCount val="8"/>
                <c:pt idx="0">
                  <c:v>قابل پیشگیری باواکسن </c:v>
                </c:pt>
                <c:pt idx="1">
                  <c:v>زئونوز </c:v>
                </c:pt>
                <c:pt idx="2">
                  <c:v>منتقله ازآب وغذا </c:v>
                </c:pt>
                <c:pt idx="3">
                  <c:v>سل </c:v>
                </c:pt>
                <c:pt idx="4">
                  <c:v>ایدزومقاربتی </c:v>
                </c:pt>
                <c:pt idx="5">
                  <c:v>ایمنسازی  </c:v>
                </c:pt>
                <c:pt idx="6">
                  <c:v>آنفلوآنزا </c:v>
                </c:pt>
                <c:pt idx="7">
                  <c:v>میانگین </c:v>
                </c:pt>
              </c:strCache>
            </c:strRef>
          </c:cat>
          <c:val>
            <c:numRef>
              <c:f>'برنامه واگیر'!$C$12:$J$12</c:f>
              <c:numCache>
                <c:formatCode>General</c:formatCode>
                <c:ptCount val="8"/>
                <c:pt idx="0">
                  <c:v>78.5</c:v>
                </c:pt>
                <c:pt idx="1">
                  <c:v>79.5</c:v>
                </c:pt>
                <c:pt idx="2">
                  <c:v>77.5</c:v>
                </c:pt>
                <c:pt idx="3">
                  <c:v>78.5</c:v>
                </c:pt>
                <c:pt idx="4">
                  <c:v>78.5</c:v>
                </c:pt>
                <c:pt idx="5">
                  <c:v>79.5</c:v>
                </c:pt>
                <c:pt idx="6">
                  <c:v>75.5</c:v>
                </c:pt>
                <c:pt idx="7">
                  <c:v>78.2</c:v>
                </c:pt>
              </c:numCache>
            </c:numRef>
          </c:val>
        </c:ser>
        <c:marker val="1"/>
        <c:axId val="99620352"/>
        <c:axId val="99624064"/>
      </c:lineChart>
      <c:catAx>
        <c:axId val="99620352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en-US"/>
          </a:p>
        </c:txPr>
        <c:crossAx val="99624064"/>
        <c:crosses val="autoZero"/>
        <c:auto val="1"/>
        <c:lblAlgn val="ctr"/>
        <c:lblOffset val="100"/>
      </c:catAx>
      <c:valAx>
        <c:axId val="9962406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996203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en-US"/>
        </a:p>
      </c:txPr>
    </c:legend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برنامه بیماریهای واگیر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'برنامه واگیر'!$B$13</c:f>
              <c:strCache>
                <c:ptCount val="1"/>
                <c:pt idx="0">
                  <c:v>قصرشیرین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واگیر'!$C$4:$J$4</c:f>
              <c:strCache>
                <c:ptCount val="8"/>
                <c:pt idx="0">
                  <c:v>قابل پیشگیری باواکسن </c:v>
                </c:pt>
                <c:pt idx="1">
                  <c:v>زئونوز </c:v>
                </c:pt>
                <c:pt idx="2">
                  <c:v>منتقله ازآب وغذا </c:v>
                </c:pt>
                <c:pt idx="3">
                  <c:v>سل </c:v>
                </c:pt>
                <c:pt idx="4">
                  <c:v>ایدزومقاربتی </c:v>
                </c:pt>
                <c:pt idx="5">
                  <c:v>ایمنسازی  </c:v>
                </c:pt>
                <c:pt idx="6">
                  <c:v>آنفلوآنزا </c:v>
                </c:pt>
                <c:pt idx="7">
                  <c:v>میانگین </c:v>
                </c:pt>
              </c:strCache>
            </c:strRef>
          </c:cat>
          <c:val>
            <c:numRef>
              <c:f>'برنامه واگیر'!$C$13:$J$13</c:f>
              <c:numCache>
                <c:formatCode>General</c:formatCode>
                <c:ptCount val="8"/>
                <c:pt idx="0">
                  <c:v>75</c:v>
                </c:pt>
                <c:pt idx="1">
                  <c:v>80</c:v>
                </c:pt>
                <c:pt idx="2">
                  <c:v>81</c:v>
                </c:pt>
                <c:pt idx="3">
                  <c:v>74</c:v>
                </c:pt>
                <c:pt idx="4">
                  <c:v>81</c:v>
                </c:pt>
                <c:pt idx="5">
                  <c:v>71</c:v>
                </c:pt>
                <c:pt idx="6">
                  <c:v>81</c:v>
                </c:pt>
                <c:pt idx="7">
                  <c:v>78</c:v>
                </c:pt>
              </c:numCache>
            </c:numRef>
          </c:val>
        </c:ser>
        <c:marker val="1"/>
        <c:axId val="117459584"/>
        <c:axId val="117485952"/>
      </c:lineChart>
      <c:catAx>
        <c:axId val="117459584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en-US"/>
          </a:p>
        </c:txPr>
        <c:crossAx val="117485952"/>
        <c:crosses val="autoZero"/>
        <c:auto val="1"/>
        <c:lblAlgn val="ctr"/>
        <c:lblOffset val="100"/>
      </c:catAx>
      <c:valAx>
        <c:axId val="11748595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174595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en-US"/>
        </a:p>
      </c:txPr>
    </c:legend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برنامه بیماریهای واگیر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'برنامه واگیر'!$B$14</c:f>
              <c:strCache>
                <c:ptCount val="1"/>
                <c:pt idx="0">
                  <c:v>دالاهو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واگیر'!$C$4:$J$4</c:f>
              <c:strCache>
                <c:ptCount val="8"/>
                <c:pt idx="0">
                  <c:v>قابل پیشگیری باواکسن </c:v>
                </c:pt>
                <c:pt idx="1">
                  <c:v>زئونوز </c:v>
                </c:pt>
                <c:pt idx="2">
                  <c:v>منتقله ازآب وغذا </c:v>
                </c:pt>
                <c:pt idx="3">
                  <c:v>سل </c:v>
                </c:pt>
                <c:pt idx="4">
                  <c:v>ایدزومقاربتی </c:v>
                </c:pt>
                <c:pt idx="5">
                  <c:v>ایمنسازی  </c:v>
                </c:pt>
                <c:pt idx="6">
                  <c:v>آنفلوآنزا </c:v>
                </c:pt>
                <c:pt idx="7">
                  <c:v>میانگین </c:v>
                </c:pt>
              </c:strCache>
            </c:strRef>
          </c:cat>
          <c:val>
            <c:numRef>
              <c:f>'برنامه واگیر'!$C$14:$J$14</c:f>
              <c:numCache>
                <c:formatCode>General</c:formatCode>
                <c:ptCount val="8"/>
                <c:pt idx="0">
                  <c:v>77</c:v>
                </c:pt>
                <c:pt idx="1">
                  <c:v>79</c:v>
                </c:pt>
                <c:pt idx="2">
                  <c:v>66</c:v>
                </c:pt>
                <c:pt idx="3">
                  <c:v>80</c:v>
                </c:pt>
                <c:pt idx="4">
                  <c:v>81</c:v>
                </c:pt>
                <c:pt idx="5">
                  <c:v>77</c:v>
                </c:pt>
                <c:pt idx="6">
                  <c:v>66</c:v>
                </c:pt>
                <c:pt idx="7">
                  <c:v>75</c:v>
                </c:pt>
              </c:numCache>
            </c:numRef>
          </c:val>
        </c:ser>
        <c:marker val="1"/>
        <c:axId val="75246592"/>
        <c:axId val="99764096"/>
      </c:lineChart>
      <c:catAx>
        <c:axId val="75246592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en-US"/>
          </a:p>
        </c:txPr>
        <c:crossAx val="99764096"/>
        <c:crosses val="autoZero"/>
        <c:auto val="1"/>
        <c:lblAlgn val="ctr"/>
        <c:lblOffset val="100"/>
      </c:catAx>
      <c:valAx>
        <c:axId val="9976409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52465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en-US"/>
        </a:p>
      </c:txPr>
    </c:legend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برنامه بیماریهای واگیر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'برنامه واگیر'!$B$15</c:f>
              <c:strCache>
                <c:ptCount val="1"/>
                <c:pt idx="0">
                  <c:v>پاوه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واگیر'!$C$4:$J$4</c:f>
              <c:strCache>
                <c:ptCount val="8"/>
                <c:pt idx="0">
                  <c:v>قابل پیشگیری باواکسن </c:v>
                </c:pt>
                <c:pt idx="1">
                  <c:v>زئونوز </c:v>
                </c:pt>
                <c:pt idx="2">
                  <c:v>منتقله ازآب وغذا </c:v>
                </c:pt>
                <c:pt idx="3">
                  <c:v>سل </c:v>
                </c:pt>
                <c:pt idx="4">
                  <c:v>ایدزومقاربتی </c:v>
                </c:pt>
                <c:pt idx="5">
                  <c:v>ایمنسازی  </c:v>
                </c:pt>
                <c:pt idx="6">
                  <c:v>آنفلوآنزا </c:v>
                </c:pt>
                <c:pt idx="7">
                  <c:v>میانگین </c:v>
                </c:pt>
              </c:strCache>
            </c:strRef>
          </c:cat>
          <c:val>
            <c:numRef>
              <c:f>'برنامه واگیر'!$C$15:$J$15</c:f>
              <c:numCache>
                <c:formatCode>General</c:formatCode>
                <c:ptCount val="8"/>
                <c:pt idx="0">
                  <c:v>74</c:v>
                </c:pt>
                <c:pt idx="1">
                  <c:v>71</c:v>
                </c:pt>
                <c:pt idx="2">
                  <c:v>69</c:v>
                </c:pt>
                <c:pt idx="3">
                  <c:v>68</c:v>
                </c:pt>
                <c:pt idx="4">
                  <c:v>71</c:v>
                </c:pt>
                <c:pt idx="5">
                  <c:v>74</c:v>
                </c:pt>
                <c:pt idx="6">
                  <c:v>69</c:v>
                </c:pt>
                <c:pt idx="7">
                  <c:v>70.849999999999994</c:v>
                </c:pt>
              </c:numCache>
            </c:numRef>
          </c:val>
        </c:ser>
        <c:marker val="1"/>
        <c:axId val="75559296"/>
        <c:axId val="75561600"/>
      </c:lineChart>
      <c:catAx>
        <c:axId val="75559296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en-US"/>
          </a:p>
        </c:txPr>
        <c:crossAx val="75561600"/>
        <c:crosses val="autoZero"/>
        <c:auto val="1"/>
        <c:lblAlgn val="ctr"/>
        <c:lblOffset val="100"/>
      </c:catAx>
      <c:valAx>
        <c:axId val="7556160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55592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en-US"/>
        </a:p>
      </c:txPr>
    </c:legend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برنامه بیماریهای واگیر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'برنامه واگیر'!$B$16</c:f>
              <c:strCache>
                <c:ptCount val="1"/>
                <c:pt idx="0">
                  <c:v>سنقر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واگیر'!$C$4:$J$4</c:f>
              <c:strCache>
                <c:ptCount val="8"/>
                <c:pt idx="0">
                  <c:v>قابل پیشگیری باواکسن </c:v>
                </c:pt>
                <c:pt idx="1">
                  <c:v>زئونوز </c:v>
                </c:pt>
                <c:pt idx="2">
                  <c:v>منتقله ازآب وغذا </c:v>
                </c:pt>
                <c:pt idx="3">
                  <c:v>سل </c:v>
                </c:pt>
                <c:pt idx="4">
                  <c:v>ایدزومقاربتی </c:v>
                </c:pt>
                <c:pt idx="5">
                  <c:v>ایمنسازی  </c:v>
                </c:pt>
                <c:pt idx="6">
                  <c:v>آنفلوآنزا </c:v>
                </c:pt>
                <c:pt idx="7">
                  <c:v>میانگین </c:v>
                </c:pt>
              </c:strCache>
            </c:strRef>
          </c:cat>
          <c:val>
            <c:numRef>
              <c:f>'برنامه واگیر'!$C$16:$J$16</c:f>
              <c:numCache>
                <c:formatCode>General</c:formatCode>
                <c:ptCount val="8"/>
                <c:pt idx="0">
                  <c:v>72</c:v>
                </c:pt>
                <c:pt idx="1">
                  <c:v>75</c:v>
                </c:pt>
                <c:pt idx="2">
                  <c:v>61</c:v>
                </c:pt>
                <c:pt idx="3">
                  <c:v>70</c:v>
                </c:pt>
                <c:pt idx="4">
                  <c:v>70</c:v>
                </c:pt>
                <c:pt idx="5">
                  <c:v>70</c:v>
                </c:pt>
                <c:pt idx="6">
                  <c:v>61</c:v>
                </c:pt>
                <c:pt idx="7">
                  <c:v>69</c:v>
                </c:pt>
              </c:numCache>
            </c:numRef>
          </c:val>
        </c:ser>
        <c:marker val="1"/>
        <c:axId val="75585408"/>
        <c:axId val="75596928"/>
      </c:lineChart>
      <c:catAx>
        <c:axId val="75585408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en-US"/>
          </a:p>
        </c:txPr>
        <c:crossAx val="75596928"/>
        <c:crosses val="autoZero"/>
        <c:auto val="1"/>
        <c:lblAlgn val="ctr"/>
        <c:lblOffset val="100"/>
      </c:catAx>
      <c:valAx>
        <c:axId val="7559692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55854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en-US"/>
        </a:p>
      </c:txPr>
    </c:legend>
    <c:plotVisOnly val="1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برنامه بیماریهای واگیر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'برنامه واگیر'!$B$17</c:f>
              <c:strCache>
                <c:ptCount val="1"/>
                <c:pt idx="0">
                  <c:v>ثلاث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واگیر'!$C$4:$J$4</c:f>
              <c:strCache>
                <c:ptCount val="8"/>
                <c:pt idx="0">
                  <c:v>قابل پیشگیری باواکسن </c:v>
                </c:pt>
                <c:pt idx="1">
                  <c:v>زئونوز </c:v>
                </c:pt>
                <c:pt idx="2">
                  <c:v>منتقله ازآب وغذا </c:v>
                </c:pt>
                <c:pt idx="3">
                  <c:v>سل </c:v>
                </c:pt>
                <c:pt idx="4">
                  <c:v>ایدزومقاربتی </c:v>
                </c:pt>
                <c:pt idx="5">
                  <c:v>ایمنسازی  </c:v>
                </c:pt>
                <c:pt idx="6">
                  <c:v>آنفلوآنزا </c:v>
                </c:pt>
                <c:pt idx="7">
                  <c:v>میانگین </c:v>
                </c:pt>
              </c:strCache>
            </c:strRef>
          </c:cat>
          <c:val>
            <c:numRef>
              <c:f>'برنامه واگیر'!$C$17:$J$17</c:f>
              <c:numCache>
                <c:formatCode>General</c:formatCode>
                <c:ptCount val="8"/>
                <c:pt idx="0">
                  <c:v>69.5</c:v>
                </c:pt>
                <c:pt idx="1">
                  <c:v>71</c:v>
                </c:pt>
                <c:pt idx="2">
                  <c:v>65</c:v>
                </c:pt>
                <c:pt idx="3">
                  <c:v>56</c:v>
                </c:pt>
                <c:pt idx="4">
                  <c:v>62</c:v>
                </c:pt>
                <c:pt idx="5">
                  <c:v>67.5</c:v>
                </c:pt>
                <c:pt idx="6">
                  <c:v>64</c:v>
                </c:pt>
                <c:pt idx="7">
                  <c:v>65</c:v>
                </c:pt>
              </c:numCache>
            </c:numRef>
          </c:val>
        </c:ser>
        <c:marker val="1"/>
        <c:axId val="75804032"/>
        <c:axId val="92532096"/>
      </c:lineChart>
      <c:catAx>
        <c:axId val="75804032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en-US"/>
          </a:p>
        </c:txPr>
        <c:crossAx val="92532096"/>
        <c:crosses val="autoZero"/>
        <c:auto val="1"/>
        <c:lblAlgn val="ctr"/>
        <c:lblOffset val="100"/>
      </c:catAx>
      <c:valAx>
        <c:axId val="9253209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58040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برنامه بیماریهای واگیر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'برنامه واگیر'!$B$6</c:f>
              <c:strCache>
                <c:ptCount val="1"/>
                <c:pt idx="0">
                  <c:v>صحنه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واگیر'!$C$4:$H$4</c:f>
              <c:strCache>
                <c:ptCount val="6"/>
                <c:pt idx="0">
                  <c:v>برنامه ریزی</c:v>
                </c:pt>
                <c:pt idx="1">
                  <c:v>سازماندهی</c:v>
                </c:pt>
                <c:pt idx="2">
                  <c:v>پایش وارزش یابی</c:v>
                </c:pt>
                <c:pt idx="3">
                  <c:v>گزارش دهی</c:v>
                </c:pt>
                <c:pt idx="4">
                  <c:v>سایر فعالیت ها</c:v>
                </c:pt>
                <c:pt idx="5">
                  <c:v>میانگین</c:v>
                </c:pt>
              </c:strCache>
            </c:strRef>
          </c:cat>
          <c:val>
            <c:numRef>
              <c:f>'برنامه واگیر'!$C$6:$H$6</c:f>
              <c:numCache>
                <c:formatCode>0.0</c:formatCode>
                <c:ptCount val="6"/>
                <c:pt idx="0">
                  <c:v>91.5</c:v>
                </c:pt>
                <c:pt idx="1">
                  <c:v>95.2</c:v>
                </c:pt>
                <c:pt idx="2">
                  <c:v>100</c:v>
                </c:pt>
                <c:pt idx="3">
                  <c:v>100</c:v>
                </c:pt>
                <c:pt idx="4">
                  <c:v>78.599999999999994</c:v>
                </c:pt>
                <c:pt idx="5">
                  <c:v>93.06</c:v>
                </c:pt>
              </c:numCache>
            </c:numRef>
          </c:val>
        </c:ser>
        <c:marker val="1"/>
        <c:axId val="64690432"/>
        <c:axId val="64696320"/>
      </c:lineChart>
      <c:catAx>
        <c:axId val="64690432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en-US"/>
          </a:p>
        </c:txPr>
        <c:crossAx val="64696320"/>
        <c:crosses val="autoZero"/>
        <c:auto val="1"/>
        <c:lblAlgn val="ctr"/>
        <c:lblOffset val="100"/>
      </c:catAx>
      <c:valAx>
        <c:axId val="64696320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646904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برنامه بیماریهای واگیر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'برنامه واگیر'!$B$18</c:f>
              <c:strCache>
                <c:ptCount val="1"/>
                <c:pt idx="0">
                  <c:v>هرسین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واگیر'!$C$4:$J$4</c:f>
              <c:strCache>
                <c:ptCount val="8"/>
                <c:pt idx="0">
                  <c:v>قابل پیشگیری باواکسن </c:v>
                </c:pt>
                <c:pt idx="1">
                  <c:v>زئونوز </c:v>
                </c:pt>
                <c:pt idx="2">
                  <c:v>منتقله ازآب وغذا </c:v>
                </c:pt>
                <c:pt idx="3">
                  <c:v>سل </c:v>
                </c:pt>
                <c:pt idx="4">
                  <c:v>ایدزومقاربتی </c:v>
                </c:pt>
                <c:pt idx="5">
                  <c:v>ایمنسازی  </c:v>
                </c:pt>
                <c:pt idx="6">
                  <c:v>آنفلوآنزا </c:v>
                </c:pt>
                <c:pt idx="7">
                  <c:v>میانگین </c:v>
                </c:pt>
              </c:strCache>
            </c:strRef>
          </c:cat>
          <c:val>
            <c:numRef>
              <c:f>'برنامه واگیر'!$C$18:$J$18</c:f>
              <c:numCache>
                <c:formatCode>General</c:formatCode>
                <c:ptCount val="8"/>
                <c:pt idx="0">
                  <c:v>55</c:v>
                </c:pt>
                <c:pt idx="1">
                  <c:v>47</c:v>
                </c:pt>
                <c:pt idx="2">
                  <c:v>49</c:v>
                </c:pt>
                <c:pt idx="3">
                  <c:v>50</c:v>
                </c:pt>
                <c:pt idx="4">
                  <c:v>47</c:v>
                </c:pt>
                <c:pt idx="5">
                  <c:v>47</c:v>
                </c:pt>
                <c:pt idx="6">
                  <c:v>43</c:v>
                </c:pt>
                <c:pt idx="7">
                  <c:v>55</c:v>
                </c:pt>
              </c:numCache>
            </c:numRef>
          </c:val>
        </c:ser>
        <c:marker val="1"/>
        <c:axId val="75949568"/>
        <c:axId val="76046720"/>
      </c:lineChart>
      <c:catAx>
        <c:axId val="75949568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en-US"/>
          </a:p>
        </c:txPr>
        <c:crossAx val="76046720"/>
        <c:crosses val="autoZero"/>
        <c:auto val="1"/>
        <c:lblAlgn val="ctr"/>
        <c:lblOffset val="100"/>
      </c:catAx>
      <c:valAx>
        <c:axId val="7604672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59495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en-US"/>
        </a:p>
      </c:txPr>
    </c:legend>
    <c:plotVisOnly val="1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برنامه بیماریهای واگیر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'برنامه واگیر'!$B$19</c:f>
              <c:strCache>
                <c:ptCount val="1"/>
                <c:pt idx="0">
                  <c:v>میانگین استان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واگیر'!$C$4:$J$4</c:f>
              <c:strCache>
                <c:ptCount val="8"/>
                <c:pt idx="0">
                  <c:v>قابل پیشگیری باواکسن </c:v>
                </c:pt>
                <c:pt idx="1">
                  <c:v>زئونوز </c:v>
                </c:pt>
                <c:pt idx="2">
                  <c:v>منتقله ازآب وغذا </c:v>
                </c:pt>
                <c:pt idx="3">
                  <c:v>سل </c:v>
                </c:pt>
                <c:pt idx="4">
                  <c:v>ایدزومقاربتی </c:v>
                </c:pt>
                <c:pt idx="5">
                  <c:v>ایمنسازی  </c:v>
                </c:pt>
                <c:pt idx="6">
                  <c:v>آنفلوآنزا </c:v>
                </c:pt>
                <c:pt idx="7">
                  <c:v>میانگین </c:v>
                </c:pt>
              </c:strCache>
            </c:strRef>
          </c:cat>
          <c:val>
            <c:numRef>
              <c:f>'برنامه واگیر'!$C$19:$J$19</c:f>
              <c:numCache>
                <c:formatCode>General</c:formatCode>
                <c:ptCount val="8"/>
                <c:pt idx="0">
                  <c:v>79.5</c:v>
                </c:pt>
                <c:pt idx="1">
                  <c:v>80</c:v>
                </c:pt>
                <c:pt idx="2">
                  <c:v>77.3</c:v>
                </c:pt>
                <c:pt idx="3">
                  <c:v>77.8</c:v>
                </c:pt>
                <c:pt idx="4">
                  <c:v>79.400000000000006</c:v>
                </c:pt>
                <c:pt idx="5">
                  <c:v>82.3</c:v>
                </c:pt>
                <c:pt idx="6">
                  <c:v>77</c:v>
                </c:pt>
                <c:pt idx="7">
                  <c:v>79</c:v>
                </c:pt>
              </c:numCache>
            </c:numRef>
          </c:val>
        </c:ser>
        <c:marker val="1"/>
        <c:axId val="76030720"/>
        <c:axId val="76033408"/>
      </c:lineChart>
      <c:catAx>
        <c:axId val="76030720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en-US"/>
          </a:p>
        </c:txPr>
        <c:crossAx val="76033408"/>
        <c:crosses val="autoZero"/>
        <c:auto val="1"/>
        <c:lblAlgn val="ctr"/>
        <c:lblOffset val="100"/>
      </c:catAx>
      <c:valAx>
        <c:axId val="7603340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60307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برنامه بیماریهای واگیر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'برنامه واگیر'!$B$7</c:f>
              <c:strCache>
                <c:ptCount val="1"/>
                <c:pt idx="0">
                  <c:v>گیلانغرب 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واگیر'!$C$4:$J$4</c:f>
              <c:strCache>
                <c:ptCount val="8"/>
                <c:pt idx="0">
                  <c:v>قابل پیشگیری باواکسن </c:v>
                </c:pt>
                <c:pt idx="1">
                  <c:v>زئونوز </c:v>
                </c:pt>
                <c:pt idx="2">
                  <c:v>منتقله ازآب وغذا </c:v>
                </c:pt>
                <c:pt idx="3">
                  <c:v>سل </c:v>
                </c:pt>
                <c:pt idx="4">
                  <c:v>ایدزومقاربتی </c:v>
                </c:pt>
                <c:pt idx="5">
                  <c:v>ایمنسازی  </c:v>
                </c:pt>
                <c:pt idx="6">
                  <c:v>آنفلوآنزا </c:v>
                </c:pt>
                <c:pt idx="7">
                  <c:v>میانگین </c:v>
                </c:pt>
              </c:strCache>
            </c:strRef>
          </c:cat>
          <c:val>
            <c:numRef>
              <c:f>'برنامه واگیر'!$C$7:$J$7</c:f>
              <c:numCache>
                <c:formatCode>General</c:formatCode>
                <c:ptCount val="8"/>
                <c:pt idx="0">
                  <c:v>91</c:v>
                </c:pt>
                <c:pt idx="1">
                  <c:v>91</c:v>
                </c:pt>
                <c:pt idx="2">
                  <c:v>91</c:v>
                </c:pt>
                <c:pt idx="3">
                  <c:v>91</c:v>
                </c:pt>
                <c:pt idx="4">
                  <c:v>91</c:v>
                </c:pt>
                <c:pt idx="5">
                  <c:v>91</c:v>
                </c:pt>
                <c:pt idx="6">
                  <c:v>91</c:v>
                </c:pt>
                <c:pt idx="7">
                  <c:v>91</c:v>
                </c:pt>
              </c:numCache>
            </c:numRef>
          </c:val>
        </c:ser>
        <c:marker val="1"/>
        <c:axId val="64713088"/>
        <c:axId val="64714624"/>
      </c:lineChart>
      <c:catAx>
        <c:axId val="64713088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en-US"/>
          </a:p>
        </c:txPr>
        <c:crossAx val="64714624"/>
        <c:crosses val="autoZero"/>
        <c:auto val="1"/>
        <c:lblAlgn val="ctr"/>
        <c:lblOffset val="100"/>
      </c:catAx>
      <c:valAx>
        <c:axId val="6471462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47130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برنامه بیماریهای واگیر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'برنامه واگیر'!$B$8</c:f>
              <c:strCache>
                <c:ptCount val="1"/>
                <c:pt idx="0">
                  <c:v>قصرشیرین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واگیر'!$C$4:$H$4</c:f>
              <c:strCache>
                <c:ptCount val="6"/>
                <c:pt idx="0">
                  <c:v>برنامه ریزی</c:v>
                </c:pt>
                <c:pt idx="1">
                  <c:v>سازماندهی</c:v>
                </c:pt>
                <c:pt idx="2">
                  <c:v>پایش وارزش یابی</c:v>
                </c:pt>
                <c:pt idx="3">
                  <c:v>گزارش دهی</c:v>
                </c:pt>
                <c:pt idx="4">
                  <c:v>سایر فعالیت ها</c:v>
                </c:pt>
                <c:pt idx="5">
                  <c:v>میانگین</c:v>
                </c:pt>
              </c:strCache>
            </c:strRef>
          </c:cat>
          <c:val>
            <c:numRef>
              <c:f>'برنامه واگیر'!$C$8:$H$8</c:f>
              <c:numCache>
                <c:formatCode>0.0</c:formatCode>
                <c:ptCount val="6"/>
                <c:pt idx="0">
                  <c:v>80.2</c:v>
                </c:pt>
                <c:pt idx="1">
                  <c:v>95.2</c:v>
                </c:pt>
                <c:pt idx="2">
                  <c:v>90</c:v>
                </c:pt>
                <c:pt idx="3">
                  <c:v>100</c:v>
                </c:pt>
                <c:pt idx="4">
                  <c:v>85.7</c:v>
                </c:pt>
                <c:pt idx="5">
                  <c:v>90.22</c:v>
                </c:pt>
              </c:numCache>
            </c:numRef>
          </c:val>
        </c:ser>
        <c:marker val="1"/>
        <c:axId val="64739584"/>
        <c:axId val="64745472"/>
      </c:lineChart>
      <c:catAx>
        <c:axId val="64739584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en-US"/>
          </a:p>
        </c:txPr>
        <c:crossAx val="64745472"/>
        <c:crosses val="autoZero"/>
        <c:auto val="1"/>
        <c:lblAlgn val="ctr"/>
        <c:lblOffset val="100"/>
      </c:catAx>
      <c:valAx>
        <c:axId val="64745472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647395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برنامه بیماریهای واگیر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'برنامه واگیر'!$B$9</c:f>
              <c:strCache>
                <c:ptCount val="1"/>
                <c:pt idx="0">
                  <c:v>اسلام آبادغرب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واگیر'!$C$4:$H$4</c:f>
              <c:strCache>
                <c:ptCount val="6"/>
                <c:pt idx="0">
                  <c:v>برنامه ریزی</c:v>
                </c:pt>
                <c:pt idx="1">
                  <c:v>سازماندهی</c:v>
                </c:pt>
                <c:pt idx="2">
                  <c:v>پایش وارزش یابی</c:v>
                </c:pt>
                <c:pt idx="3">
                  <c:v>گزارش دهی</c:v>
                </c:pt>
                <c:pt idx="4">
                  <c:v>سایر فعالیت ها</c:v>
                </c:pt>
                <c:pt idx="5">
                  <c:v>میانگین</c:v>
                </c:pt>
              </c:strCache>
            </c:strRef>
          </c:cat>
          <c:val>
            <c:numRef>
              <c:f>'برنامه واگیر'!$C$9:$H$9</c:f>
              <c:numCache>
                <c:formatCode>0.0</c:formatCode>
                <c:ptCount val="6"/>
                <c:pt idx="0">
                  <c:v>72.3</c:v>
                </c:pt>
                <c:pt idx="1">
                  <c:v>100</c:v>
                </c:pt>
                <c:pt idx="2">
                  <c:v>90</c:v>
                </c:pt>
                <c:pt idx="3">
                  <c:v>87.5</c:v>
                </c:pt>
                <c:pt idx="4">
                  <c:v>92.8</c:v>
                </c:pt>
                <c:pt idx="5">
                  <c:v>88.52000000000001</c:v>
                </c:pt>
              </c:numCache>
            </c:numRef>
          </c:val>
        </c:ser>
        <c:marker val="1"/>
        <c:axId val="64778624"/>
        <c:axId val="64780160"/>
      </c:lineChart>
      <c:catAx>
        <c:axId val="64778624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en-US"/>
          </a:p>
        </c:txPr>
        <c:crossAx val="64780160"/>
        <c:crosses val="autoZero"/>
        <c:auto val="1"/>
        <c:lblAlgn val="ctr"/>
        <c:lblOffset val="100"/>
      </c:catAx>
      <c:valAx>
        <c:axId val="64780160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6477862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en-U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برنامه بیماریهای واگیر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'برنامه واگیر'!$B$10</c:f>
              <c:strCache>
                <c:ptCount val="1"/>
                <c:pt idx="0">
                  <c:v>سرپل ذهاب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واگیر'!$C$4:$H$4</c:f>
              <c:strCache>
                <c:ptCount val="6"/>
                <c:pt idx="0">
                  <c:v>برنامه ریزی</c:v>
                </c:pt>
                <c:pt idx="1">
                  <c:v>سازماندهی</c:v>
                </c:pt>
                <c:pt idx="2">
                  <c:v>پایش وارزش یابی</c:v>
                </c:pt>
                <c:pt idx="3">
                  <c:v>گزارش دهی</c:v>
                </c:pt>
                <c:pt idx="4">
                  <c:v>سایر فعالیت ها</c:v>
                </c:pt>
                <c:pt idx="5">
                  <c:v>میانگین</c:v>
                </c:pt>
              </c:strCache>
            </c:strRef>
          </c:cat>
          <c:val>
            <c:numRef>
              <c:f>'برنامه واگیر'!$C$10:$H$10</c:f>
              <c:numCache>
                <c:formatCode>0.0</c:formatCode>
                <c:ptCount val="6"/>
                <c:pt idx="0">
                  <c:v>77.7</c:v>
                </c:pt>
                <c:pt idx="1">
                  <c:v>85.7</c:v>
                </c:pt>
                <c:pt idx="2">
                  <c:v>95</c:v>
                </c:pt>
                <c:pt idx="3">
                  <c:v>75</c:v>
                </c:pt>
                <c:pt idx="4">
                  <c:v>93</c:v>
                </c:pt>
                <c:pt idx="5">
                  <c:v>85.28</c:v>
                </c:pt>
              </c:numCache>
            </c:numRef>
          </c:val>
        </c:ser>
        <c:marker val="1"/>
        <c:axId val="64805120"/>
        <c:axId val="64806912"/>
      </c:lineChart>
      <c:catAx>
        <c:axId val="64805120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en-US"/>
          </a:p>
        </c:txPr>
        <c:crossAx val="64806912"/>
        <c:crosses val="autoZero"/>
        <c:auto val="1"/>
        <c:lblAlgn val="ctr"/>
        <c:lblOffset val="100"/>
      </c:catAx>
      <c:valAx>
        <c:axId val="64806912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648051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en-U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برنامه بیماریهای واگیر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'برنامه واگیر'!$B$11</c:f>
              <c:strCache>
                <c:ptCount val="1"/>
                <c:pt idx="0">
                  <c:v>دالاهو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واگیر'!$C$4:$H$4</c:f>
              <c:strCache>
                <c:ptCount val="6"/>
                <c:pt idx="0">
                  <c:v>برنامه ریزی</c:v>
                </c:pt>
                <c:pt idx="1">
                  <c:v>سازماندهی</c:v>
                </c:pt>
                <c:pt idx="2">
                  <c:v>پایش وارزش یابی</c:v>
                </c:pt>
                <c:pt idx="3">
                  <c:v>گزارش دهی</c:v>
                </c:pt>
                <c:pt idx="4">
                  <c:v>سایر فعالیت ها</c:v>
                </c:pt>
                <c:pt idx="5">
                  <c:v>میانگین</c:v>
                </c:pt>
              </c:strCache>
            </c:strRef>
          </c:cat>
          <c:val>
            <c:numRef>
              <c:f>'برنامه واگیر'!$C$11:$H$11</c:f>
              <c:numCache>
                <c:formatCode>0.0</c:formatCode>
                <c:ptCount val="6"/>
                <c:pt idx="0">
                  <c:v>55.3</c:v>
                </c:pt>
                <c:pt idx="1">
                  <c:v>96.7</c:v>
                </c:pt>
                <c:pt idx="2">
                  <c:v>90</c:v>
                </c:pt>
                <c:pt idx="3">
                  <c:v>87.5</c:v>
                </c:pt>
                <c:pt idx="4">
                  <c:v>93</c:v>
                </c:pt>
                <c:pt idx="5">
                  <c:v>84.5</c:v>
                </c:pt>
              </c:numCache>
            </c:numRef>
          </c:val>
        </c:ser>
        <c:marker val="1"/>
        <c:axId val="64901504"/>
        <c:axId val="64903040"/>
      </c:lineChart>
      <c:catAx>
        <c:axId val="64901504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en-US"/>
          </a:p>
        </c:txPr>
        <c:crossAx val="64903040"/>
        <c:crosses val="autoZero"/>
        <c:auto val="1"/>
        <c:lblAlgn val="ctr"/>
        <c:lblOffset val="100"/>
      </c:catAx>
      <c:valAx>
        <c:axId val="64903040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649015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en-US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fa-IR" sz="1800" b="1" i="0" u="none" strike="noStrike" baseline="0"/>
              <a:t>جدول نتایج پایش ستاد شهرستان های استان کرمانشاه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براساس چک لیست</a:t>
            </a:r>
            <a:r>
              <a:rPr lang="en-US" sz="1800" b="1" i="0" u="none" strike="noStrike" baseline="0"/>
              <a:t> FSH Monitoring </a:t>
            </a:r>
            <a:r>
              <a:rPr lang="fa-IR" sz="1800" b="1" i="0" u="none" strike="noStrike" baseline="0"/>
              <a:t>به تفکیک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برنامه بیماریهای واگیر</a:t>
            </a:r>
            <a:r>
              <a:rPr lang="en-US" sz="1800" b="1" i="0" u="none" strike="noStrike" baseline="0"/>
              <a:t> </a:t>
            </a:r>
            <a:r>
              <a:rPr lang="fa-IR" sz="1800" b="1" i="0" u="none" strike="noStrike" baseline="0"/>
              <a:t>دردی ماه سال 1393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4"/>
          <c:order val="0"/>
          <c:tx>
            <c:strRef>
              <c:f>'برنامه واگیر'!$B$12</c:f>
              <c:strCache>
                <c:ptCount val="1"/>
                <c:pt idx="0">
                  <c:v>پاوه</c:v>
                </c:pt>
              </c:strCache>
            </c:strRef>
          </c:tx>
          <c:spPr>
            <a:ln w="47625">
              <a:solidFill>
                <a:srgbClr val="C0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'برنامه واگیر'!$C$4:$H$4</c:f>
              <c:strCache>
                <c:ptCount val="6"/>
                <c:pt idx="0">
                  <c:v>برنامه ریزی</c:v>
                </c:pt>
                <c:pt idx="1">
                  <c:v>سازماندهی</c:v>
                </c:pt>
                <c:pt idx="2">
                  <c:v>پایش وارزش یابی</c:v>
                </c:pt>
                <c:pt idx="3">
                  <c:v>گزارش دهی</c:v>
                </c:pt>
                <c:pt idx="4">
                  <c:v>سایر فعالیت ها</c:v>
                </c:pt>
                <c:pt idx="5">
                  <c:v>میانگین</c:v>
                </c:pt>
              </c:strCache>
            </c:strRef>
          </c:cat>
          <c:val>
            <c:numRef>
              <c:f>'برنامه واگیر'!$C$12:$H$12</c:f>
              <c:numCache>
                <c:formatCode>0.0</c:formatCode>
                <c:ptCount val="6"/>
                <c:pt idx="0">
                  <c:v>59</c:v>
                </c:pt>
                <c:pt idx="1">
                  <c:v>95.2</c:v>
                </c:pt>
                <c:pt idx="2">
                  <c:v>70</c:v>
                </c:pt>
                <c:pt idx="3">
                  <c:v>100</c:v>
                </c:pt>
                <c:pt idx="4">
                  <c:v>93</c:v>
                </c:pt>
                <c:pt idx="5">
                  <c:v>83.440000000000012</c:v>
                </c:pt>
              </c:numCache>
            </c:numRef>
          </c:val>
        </c:ser>
        <c:marker val="1"/>
        <c:axId val="64911616"/>
        <c:axId val="64925696"/>
      </c:lineChart>
      <c:catAx>
        <c:axId val="64911616"/>
        <c:scaling>
          <c:orientation val="minMax"/>
        </c:scaling>
        <c:axPos val="b"/>
        <c:majorTickMark val="none"/>
        <c:tickLblPos val="nextTo"/>
        <c:txPr>
          <a:bodyPr rot="-5400000"/>
          <a:lstStyle/>
          <a:p>
            <a:pPr>
              <a:defRPr sz="1100" b="1"/>
            </a:pPr>
            <a:endParaRPr lang="en-US"/>
          </a:p>
        </c:txPr>
        <c:crossAx val="64925696"/>
        <c:crosses val="autoZero"/>
        <c:auto val="1"/>
        <c:lblAlgn val="ctr"/>
        <c:lblOffset val="100"/>
      </c:catAx>
      <c:valAx>
        <c:axId val="64925696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649116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en-US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1588;&#1607;&#1585;&#1587;&#1578;&#1575;&#1606;&#1607;&#1575;&#1740;%20&#1662;&#1575;&#1740;&#1588;%20&#1588;&#1583;&#1607;/&#1580;&#1583;&#1575;&#1608;&#1604;%20&#1580;&#1605;&#1593;%20&#1576;&#1606;&#1583;&#1740;%20&#1606;&#1578;&#1575;&#1740;&#1580;%20&#1662;&#1575;&#1740;&#1588;%20FSH%20Monitoring%20%20&#1705;&#1585;&#1605;&#1575;&#1606;&#1588;&#1575;&#1607;/&#1580;&#1583;&#1608;&#1604;%20&#1606;&#1578;&#1575;&#1740;&#1580;%20&#1606;&#1607;&#1575;&#1740;&#1740;%20&#1662;&#1575;&#1740;&#1588;%20&#1587;&#1578;&#1575;&#1583;%20&#1588;&#1607;&#1585;&#1587;&#1578;&#1575;&#1606;FSH%20MONITORING.xlsx" TargetMode="External"/><Relationship Id="rId2" Type="http://schemas.openxmlformats.org/officeDocument/2006/relationships/hyperlink" Target="&#1588;&#1607;&#1585;&#1587;&#1578;&#1575;&#1606;&#1607;&#1575;&#1740;%20&#1662;&#1575;&#1740;&#1588;%20&#1588;&#1583;&#1607;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C:\Documents and Settings\s-yarahmadi\My Documents\My Pictures\besma\besm339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8534400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91910" y="684439"/>
          <a:ext cx="7960179" cy="5489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91910" y="684439"/>
          <a:ext cx="7960179" cy="5489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91910" y="684439"/>
          <a:ext cx="7960179" cy="5489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91910" y="684439"/>
          <a:ext cx="7960179" cy="5489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91910" y="684439"/>
          <a:ext cx="7960179" cy="5489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91910" y="570139"/>
          <a:ext cx="7960179" cy="5717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91910" y="570139"/>
          <a:ext cx="7960179" cy="5717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91910" y="570139"/>
          <a:ext cx="7960179" cy="5717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91910" y="452029"/>
          <a:ext cx="7960179" cy="5953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91910" y="570139"/>
          <a:ext cx="7960179" cy="5717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304800" y="685800"/>
            <a:ext cx="8534400" cy="5355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1" algn="ctr" rtl="1" eaLnBrk="0" hangingPunct="0">
              <a:defRPr/>
            </a:pPr>
            <a:r>
              <a:rPr lang="fa-IR" sz="3800" b="1" dirty="0"/>
              <a:t>گزارش </a:t>
            </a:r>
            <a:br>
              <a:rPr lang="fa-IR" sz="3800" b="1" dirty="0"/>
            </a:br>
            <a:r>
              <a:rPr lang="en-US" sz="3800" b="1" dirty="0" smtClean="0"/>
              <a:t> </a:t>
            </a:r>
            <a:r>
              <a:rPr lang="fa-IR" sz="3800" b="1" dirty="0" smtClean="0"/>
              <a:t>پایش </a:t>
            </a:r>
            <a:r>
              <a:rPr lang="fa-IR" sz="3800" b="1" dirty="0"/>
              <a:t>وضعیت </a:t>
            </a:r>
            <a:r>
              <a:rPr lang="fa-IR" sz="3800" b="1" dirty="0" smtClean="0"/>
              <a:t>برنامه های گروه پیشگیری ومبارزه با بیماری </a:t>
            </a:r>
            <a:r>
              <a:rPr lang="fa-IR" sz="3800" b="1" dirty="0" smtClean="0"/>
              <a:t>های(واگیر)</a:t>
            </a:r>
            <a:r>
              <a:rPr lang="fa-IR" sz="3800" b="1" dirty="0"/>
              <a:t/>
            </a:r>
            <a:br>
              <a:rPr lang="fa-IR" sz="3800" b="1" dirty="0"/>
            </a:br>
            <a:r>
              <a:rPr lang="fa-IR" sz="3800" b="1" dirty="0"/>
              <a:t>در </a:t>
            </a:r>
            <a:br>
              <a:rPr lang="fa-IR" sz="3800" b="1" dirty="0"/>
            </a:br>
            <a:r>
              <a:rPr lang="fa-IR" sz="3800" b="1" dirty="0"/>
              <a:t>شهرستان </a:t>
            </a:r>
            <a:r>
              <a:rPr lang="fa-IR" sz="3800" b="1" dirty="0" smtClean="0"/>
              <a:t>های استان کرمانشاه </a:t>
            </a:r>
          </a:p>
          <a:p>
            <a:pPr algn="ctr" eaLnBrk="0" hangingPunct="0">
              <a:defRPr/>
            </a:pPr>
            <a:r>
              <a:rPr lang="fa-IR" sz="3800" b="1" dirty="0" smtClean="0"/>
              <a:t>بر اساس </a:t>
            </a:r>
          </a:p>
          <a:p>
            <a:pPr algn="ctr" rtl="1" eaLnBrk="0" hangingPunct="0">
              <a:defRPr/>
            </a:pPr>
            <a:r>
              <a:rPr lang="fa-IR" sz="3800" b="1" dirty="0" smtClean="0"/>
              <a:t>چک لیست</a:t>
            </a:r>
            <a:r>
              <a:rPr lang="fa-IR" sz="3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800" b="1" dirty="0" smtClean="0">
                <a:solidFill>
                  <a:srgbClr val="00B050"/>
                </a:solidFill>
              </a:rPr>
              <a:t>FSH Monitoring</a:t>
            </a:r>
            <a:r>
              <a:rPr lang="fa-IR" sz="3800" b="1" dirty="0" smtClean="0">
                <a:solidFill>
                  <a:srgbClr val="00B050"/>
                </a:solidFill>
              </a:rPr>
              <a:t> </a:t>
            </a:r>
          </a:p>
          <a:p>
            <a:pPr algn="ctr" rtl="1" eaLnBrk="0" hangingPunct="0">
              <a:defRPr/>
            </a:pPr>
            <a:r>
              <a:rPr lang="fa-IR" sz="3800" b="1" dirty="0" smtClean="0"/>
              <a:t> بهمن ماه 1393</a:t>
            </a:r>
            <a:endParaRPr lang="ar-SA" sz="3800" b="1" dirty="0"/>
          </a:p>
        </p:txBody>
      </p:sp>
    </p:spTree>
    <p:extLst>
      <p:ext uri="{BB962C8B-B14F-4D97-AF65-F5344CB8AC3E}">
        <p14:creationId xmlns="" xmlns:p14="http://schemas.microsoft.com/office/powerpoint/2010/main" val="405799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91910" y="452029"/>
          <a:ext cx="7960179" cy="5953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395759"/>
          <a:ext cx="8534399" cy="4972956"/>
        </p:xfrm>
        <a:graphic>
          <a:graphicData uri="http://schemas.openxmlformats.org/drawingml/2006/table">
            <a:tbl>
              <a:tblPr rtl="1"/>
              <a:tblGrid>
                <a:gridCol w="922638"/>
                <a:gridCol w="922638"/>
                <a:gridCol w="768864"/>
                <a:gridCol w="1057189"/>
                <a:gridCol w="903416"/>
                <a:gridCol w="749644"/>
                <a:gridCol w="941860"/>
                <a:gridCol w="711199"/>
                <a:gridCol w="711199"/>
                <a:gridCol w="845752"/>
              </a:tblGrid>
              <a:tr h="902550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قابل پیشگیری باواکسن 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زئونوز 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منتقله ازآب وغذا 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سل 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ایدزومقاربتی 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ایمنسازی  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آنفلوآنزا 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میانگین 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رتبه 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5917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جوانرود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2347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صحنه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2347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گیلانغرب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2347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روانسر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86.5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86.5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86.5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86.5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86.5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86.5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86.5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86.5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7295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اسلام آبادغرب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8014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سرپل ذهاب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9681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کرمانشاه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2347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کنگاور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78.5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79.5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77.5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78.5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78.5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79.5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75.5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78.2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7295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قصرشیرین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8929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دالاهو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2347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پاوه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70.85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3660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سنقر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2347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ثلاث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69.5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67.5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6670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هرسین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2347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میانگین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79.5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77.3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77.8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79.4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82.3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 Mitra"/>
                        </a:rPr>
                        <a:t>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 Mitra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/>
        </p:nvSpPr>
        <p:spPr>
          <a:xfrm>
            <a:off x="381000" y="304800"/>
            <a:ext cx="8458200" cy="1066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normAutofit fontScale="97500"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en-US" sz="1600" dirty="0">
                <a:cs typeface="B Mitra" pitchFamily="2" charset="-78"/>
              </a:rPr>
              <a:t> </a:t>
            </a:r>
            <a:r>
              <a:rPr lang="fa-IR" sz="1600" dirty="0">
                <a:cs typeface="B Mitra" pitchFamily="2" charset="-78"/>
              </a:rPr>
              <a:t>جدول نتایج پایش ستاد شهرستان های استان کرمانشاه</a:t>
            </a:r>
            <a:r>
              <a:rPr lang="en-US" sz="1600" dirty="0">
                <a:cs typeface="B Mitra" pitchFamily="2" charset="-78"/>
              </a:rPr>
              <a:t> </a:t>
            </a:r>
            <a:r>
              <a:rPr lang="fa-IR" sz="1600" dirty="0">
                <a:cs typeface="B Mitra" pitchFamily="2" charset="-78"/>
              </a:rPr>
              <a:t>براساس چک لیست</a:t>
            </a:r>
            <a:r>
              <a:rPr lang="en-US" sz="1600" dirty="0">
                <a:cs typeface="B Mitra" pitchFamily="2" charset="-78"/>
              </a:rPr>
              <a:t> FSH Monitoring </a:t>
            </a:r>
            <a:r>
              <a:rPr lang="fa-IR" sz="1600" dirty="0">
                <a:cs typeface="B Mitra" pitchFamily="2" charset="-78"/>
              </a:rPr>
              <a:t>به تفکیک</a:t>
            </a:r>
            <a:r>
              <a:rPr lang="en-US" sz="1600" dirty="0">
                <a:cs typeface="B Mitra" pitchFamily="2" charset="-78"/>
              </a:rPr>
              <a:t> </a:t>
            </a:r>
            <a:r>
              <a:rPr lang="fa-IR" sz="1600" dirty="0">
                <a:cs typeface="B Mitra" pitchFamily="2" charset="-78"/>
              </a:rPr>
              <a:t>برنامه بیماریهای واگیر</a:t>
            </a:r>
            <a:r>
              <a:rPr lang="en-US" sz="1600" dirty="0">
                <a:cs typeface="B Mitra" pitchFamily="2" charset="-78"/>
              </a:rPr>
              <a:t> </a:t>
            </a:r>
            <a:r>
              <a:rPr lang="fa-IR" sz="1600" dirty="0">
                <a:cs typeface="B Mitra" pitchFamily="2" charset="-78"/>
              </a:rPr>
              <a:t>دردی ماه سال 1393</a:t>
            </a:r>
            <a:r>
              <a:rPr lang="en-US" sz="2800" dirty="0"/>
              <a:t> </a:t>
            </a:r>
            <a:endParaRPr lang="fa-IR" sz="1400" dirty="0"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91910" y="779689"/>
          <a:ext cx="7960179" cy="5298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91910" y="779689"/>
          <a:ext cx="7960179" cy="5298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91910" y="684439"/>
          <a:ext cx="7960179" cy="5489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91910" y="684439"/>
          <a:ext cx="7960179" cy="5489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91910" y="684439"/>
          <a:ext cx="7960179" cy="5489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91910" y="684439"/>
          <a:ext cx="7960179" cy="5489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91910" y="684439"/>
          <a:ext cx="7960179" cy="5489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91910" y="684439"/>
          <a:ext cx="7960179" cy="5489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85800"/>
            <a:ext cx="8382000" cy="2590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4800" b="1" dirty="0" smtClean="0"/>
              <a:t>شروع برنامه پایش: </a:t>
            </a:r>
            <a:br>
              <a:rPr lang="fa-IR" sz="4800" b="1" dirty="0" smtClean="0"/>
            </a:br>
            <a:r>
              <a:rPr lang="fa-IR" sz="4800" b="1" dirty="0" smtClean="0"/>
              <a:t> از تاریخ 9 دی ماه لغایت 4 بهمن </a:t>
            </a:r>
            <a:r>
              <a:rPr lang="fa-IR" sz="4800" b="1" dirty="0"/>
              <a:t>1393</a:t>
            </a:r>
            <a:r>
              <a:rPr lang="fa-IR" sz="4800" b="1" dirty="0" smtClean="0"/>
              <a:t>  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352800"/>
            <a:ext cx="7924800" cy="28194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fa-IR" sz="2900" b="1" dirty="0" smtClean="0">
                <a:solidFill>
                  <a:schemeClr val="tx1"/>
                </a:solidFill>
              </a:rPr>
              <a:t>ابزار پایش : چک لیست 100 سؤالی با لحاظ نمودن امتیاز بر حسب </a:t>
            </a:r>
            <a:r>
              <a:rPr lang="fa-IR" b="1" dirty="0" smtClean="0">
                <a:solidFill>
                  <a:schemeClr val="tx1"/>
                </a:solidFill>
              </a:rPr>
              <a:t>فرآیندهای مرتبط با برنامه ها  به تفکیک برنامه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fa-IR" b="1" dirty="0" smtClean="0">
                <a:solidFill>
                  <a:schemeClr val="tx1"/>
                </a:solidFill>
              </a:rPr>
              <a:t> </a:t>
            </a:r>
            <a:r>
              <a:rPr lang="fa-IR" b="1" dirty="0" smtClean="0">
                <a:solidFill>
                  <a:schemeClr val="tx1"/>
                </a:solidFill>
                <a:hlinkClick r:id="rId2" action="ppaction://hlinkfile"/>
              </a:rPr>
              <a:t>شهرستانهای پایش شده</a:t>
            </a:r>
            <a:r>
              <a:rPr lang="fa-IR" b="1" dirty="0" smtClean="0">
                <a:solidFill>
                  <a:schemeClr val="tx1"/>
                </a:solidFill>
              </a:rPr>
              <a:t> </a:t>
            </a:r>
          </a:p>
          <a:p>
            <a:pPr rtl="1"/>
            <a:r>
              <a:rPr lang="fa-IR" sz="3800" b="1" dirty="0" smtClean="0">
                <a:solidFill>
                  <a:schemeClr val="tx1"/>
                </a:solidFill>
              </a:rPr>
              <a:t>جمع بندی </a:t>
            </a:r>
            <a:r>
              <a:rPr lang="fa-IR" b="1" dirty="0" smtClean="0">
                <a:solidFill>
                  <a:schemeClr val="tx1"/>
                </a:solidFill>
              </a:rPr>
              <a:t>: نتایج در جدول جمع بندی نتایج جمع آوری شده و بر حسب برنامه نمودار مقایسه ای تهیه شد.</a:t>
            </a:r>
            <a:r>
              <a:rPr lang="fa-IR" b="1" dirty="0" smtClean="0">
                <a:solidFill>
                  <a:schemeClr val="tx1"/>
                </a:solidFill>
                <a:hlinkClick r:id="rId3" action="ppaction://hlinkfile"/>
              </a:rPr>
              <a:t> 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406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91910" y="684439"/>
          <a:ext cx="7960179" cy="5489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91910" y="979714"/>
          <a:ext cx="7960179" cy="4898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91910" y="452029"/>
          <a:ext cx="7960179" cy="5953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91910" y="452029"/>
          <a:ext cx="7960179" cy="5953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91910" y="452029"/>
          <a:ext cx="7960179" cy="5953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91910" y="979714"/>
          <a:ext cx="7960179" cy="4898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91910" y="452029"/>
          <a:ext cx="7960179" cy="5953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799" y="609605"/>
          <a:ext cx="8305801" cy="6019797"/>
        </p:xfrm>
        <a:graphic>
          <a:graphicData uri="http://schemas.openxmlformats.org/drawingml/2006/table">
            <a:tbl>
              <a:tblPr rtl="1"/>
              <a:tblGrid>
                <a:gridCol w="1098288"/>
                <a:gridCol w="1098288"/>
                <a:gridCol w="915240"/>
                <a:gridCol w="1258455"/>
                <a:gridCol w="1075406"/>
                <a:gridCol w="892358"/>
                <a:gridCol w="1121169"/>
                <a:gridCol w="846597"/>
              </a:tblGrid>
              <a:tr h="779104">
                <a:tc>
                  <a:txBody>
                    <a:bodyPr/>
                    <a:lstStyle/>
                    <a:p>
                      <a:pPr algn="r" rtl="1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72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برنامه ریزی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سازماندهی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پایش وارزش یابی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Mitra"/>
                        </a:rPr>
                        <a:t>گزارش دهی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سایر فعالیت ها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latin typeface="Mitra"/>
                        </a:rPr>
                        <a:t>میانگین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رتبه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4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جوانرود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91.5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95.2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100.0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100.0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100.0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97.3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49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صحنه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91.5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95.2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100.0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100.0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78.6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93.1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49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گیلانغرب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91.5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100.0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80.0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87.5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100.0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91.8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84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قصرشیرین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80.2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95.2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90.0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100.0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85.7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Mitra"/>
                        </a:rPr>
                        <a:t>90.2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29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اسلام آبادغرب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72.3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100.0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90.0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87.5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92.8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88.5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319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سرپل ذهاب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77.7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85.7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95.0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75.0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93.0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85.3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8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دالاهو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55.3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96.7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90.0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87.5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93.0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84.5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49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پاوه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59.0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95.2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70.0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100.0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93.0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83.4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49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کرمانشاه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83.8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90.5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80.0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98.8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62.0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83.0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3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روانسر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90.4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90.5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75.0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75.0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82.0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82.6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49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کنگاور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86.2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90.5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60.0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100.0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73.6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82.1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79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سنقر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66.0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90.5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90.0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75.0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67.0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77.7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49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ثلاث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51.5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81.0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55.0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100.0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64.3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70.4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79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هرسین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44.7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71.4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40.0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87.5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57.0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60.1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49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میانگین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74.4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91.3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79.6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91.0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81.6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Mitra"/>
                        </a:rPr>
                        <a:t>83.6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Mitr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9457" name="Title 1"/>
          <p:cNvPicPr>
            <a:picLocks noGrp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04800"/>
            <a:ext cx="75819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28600" y="381000"/>
          <a:ext cx="83820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91910" y="779689"/>
          <a:ext cx="7960179" cy="5298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91910" y="684439"/>
          <a:ext cx="7960179" cy="5489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81000" y="304800"/>
          <a:ext cx="8305800" cy="6172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91910" y="684439"/>
          <a:ext cx="7960179" cy="5489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176</TotalTime>
  <Words>1054</Words>
  <Application>Microsoft Office PowerPoint</Application>
  <PresentationFormat>On-screen Show (4:3)</PresentationFormat>
  <Paragraphs>327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Aspect</vt:lpstr>
      <vt:lpstr>Slide 1</vt:lpstr>
      <vt:lpstr>Slide 2</vt:lpstr>
      <vt:lpstr>شروع برنامه پایش:   از تاریخ 9 دی ماه لغایت 4 بهمن 1393 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noavaran</cp:lastModifiedBy>
  <cp:revision>61</cp:revision>
  <dcterms:created xsi:type="dcterms:W3CDTF">2006-08-16T00:00:00Z</dcterms:created>
  <dcterms:modified xsi:type="dcterms:W3CDTF">2015-02-20T21:58:00Z</dcterms:modified>
</cp:coreProperties>
</file>