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71" r:id="rId3"/>
    <p:sldId id="272" r:id="rId4"/>
    <p:sldId id="275" r:id="rId5"/>
    <p:sldId id="276" r:id="rId6"/>
    <p:sldId id="268" r:id="rId7"/>
    <p:sldId id="263" r:id="rId8"/>
    <p:sldId id="269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r\My%20Document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r\My%20Document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plotArea>
      <c:layout>
        <c:manualLayout>
          <c:layoutTarget val="inner"/>
          <c:xMode val="edge"/>
          <c:yMode val="edge"/>
          <c:x val="0.1973388743073782"/>
          <c:y val="0.16702631596861162"/>
          <c:w val="0.72802031690483204"/>
          <c:h val="0.71483482392569675"/>
        </c:manualLayout>
      </c:layout>
      <c:lineChart>
        <c:grouping val="standard"/>
        <c:ser>
          <c:idx val="0"/>
          <c:order val="0"/>
          <c:tx>
            <c:strRef>
              <c:f>Sheet3!$B$1</c:f>
              <c:strCache>
                <c:ptCount val="1"/>
                <c:pt idx="0">
                  <c:v>جمع</c:v>
                </c:pt>
              </c:strCache>
            </c:strRef>
          </c:tx>
          <c:cat>
            <c:strRef>
              <c:f>Sheet3!$A$2:$A$16</c:f>
              <c:strCache>
                <c:ptCount val="15"/>
                <c:pt idx="0">
                  <c:v>اسلام آباد </c:v>
                </c:pt>
                <c:pt idx="1">
                  <c:v>پاوه </c:v>
                </c:pt>
                <c:pt idx="2">
                  <c:v>ثلاث </c:v>
                </c:pt>
                <c:pt idx="3">
                  <c:v>جوانرود </c:v>
                </c:pt>
                <c:pt idx="4">
                  <c:v>دالاهو </c:v>
                </c:pt>
                <c:pt idx="5">
                  <c:v>روانسر </c:v>
                </c:pt>
                <c:pt idx="6">
                  <c:v>سنقر </c:v>
                </c:pt>
                <c:pt idx="7">
                  <c:v>صحنه </c:v>
                </c:pt>
                <c:pt idx="8">
                  <c:v>قصرشیرین </c:v>
                </c:pt>
                <c:pt idx="9">
                  <c:v>کرمانشاه </c:v>
                </c:pt>
                <c:pt idx="10">
                  <c:v>کنگاور </c:v>
                </c:pt>
                <c:pt idx="11">
                  <c:v>گیلانغرب </c:v>
                </c:pt>
                <c:pt idx="12">
                  <c:v>هرسین </c:v>
                </c:pt>
                <c:pt idx="13">
                  <c:v>سرپلذهاب </c:v>
                </c:pt>
                <c:pt idx="14">
                  <c:v>میانگین </c:v>
                </c:pt>
              </c:strCache>
            </c:strRef>
          </c:cat>
          <c:val>
            <c:numRef>
              <c:f>Sheet3!$B$2:$B$16</c:f>
              <c:numCache>
                <c:formatCode>General</c:formatCode>
                <c:ptCount val="15"/>
                <c:pt idx="0">
                  <c:v>82</c:v>
                </c:pt>
                <c:pt idx="1">
                  <c:v>67</c:v>
                </c:pt>
                <c:pt idx="2">
                  <c:v>79</c:v>
                </c:pt>
                <c:pt idx="3">
                  <c:v>82</c:v>
                </c:pt>
                <c:pt idx="4">
                  <c:v>96</c:v>
                </c:pt>
                <c:pt idx="5">
                  <c:v>99</c:v>
                </c:pt>
                <c:pt idx="6">
                  <c:v>97</c:v>
                </c:pt>
                <c:pt idx="7">
                  <c:v>80</c:v>
                </c:pt>
                <c:pt idx="8">
                  <c:v>50</c:v>
                </c:pt>
                <c:pt idx="9">
                  <c:v>91</c:v>
                </c:pt>
                <c:pt idx="10">
                  <c:v>60</c:v>
                </c:pt>
                <c:pt idx="11">
                  <c:v>97</c:v>
                </c:pt>
                <c:pt idx="12">
                  <c:v>60</c:v>
                </c:pt>
                <c:pt idx="13">
                  <c:v>90</c:v>
                </c:pt>
                <c:pt idx="14">
                  <c:v>81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سازماندهی </c:v>
                </c:pt>
              </c:strCache>
            </c:strRef>
          </c:tx>
          <c:cat>
            <c:strRef>
              <c:f>Sheet3!$A$2:$A$16</c:f>
              <c:strCache>
                <c:ptCount val="15"/>
                <c:pt idx="0">
                  <c:v>اسلام آباد </c:v>
                </c:pt>
                <c:pt idx="1">
                  <c:v>پاوه </c:v>
                </c:pt>
                <c:pt idx="2">
                  <c:v>ثلاث </c:v>
                </c:pt>
                <c:pt idx="3">
                  <c:v>جوانرود </c:v>
                </c:pt>
                <c:pt idx="4">
                  <c:v>دالاهو </c:v>
                </c:pt>
                <c:pt idx="5">
                  <c:v>روانسر </c:v>
                </c:pt>
                <c:pt idx="6">
                  <c:v>سنقر </c:v>
                </c:pt>
                <c:pt idx="7">
                  <c:v>صحنه </c:v>
                </c:pt>
                <c:pt idx="8">
                  <c:v>قصرشیرین </c:v>
                </c:pt>
                <c:pt idx="9">
                  <c:v>کرمانشاه </c:v>
                </c:pt>
                <c:pt idx="10">
                  <c:v>کنگاور </c:v>
                </c:pt>
                <c:pt idx="11">
                  <c:v>گیلانغرب </c:v>
                </c:pt>
                <c:pt idx="12">
                  <c:v>هرسین </c:v>
                </c:pt>
                <c:pt idx="13">
                  <c:v>سرپلذهاب </c:v>
                </c:pt>
                <c:pt idx="14">
                  <c:v>میانگین </c:v>
                </c:pt>
              </c:strCache>
            </c:strRef>
          </c:cat>
          <c:val>
            <c:numRef>
              <c:f>Sheet3!$C$2:$C$16</c:f>
              <c:numCache>
                <c:formatCode>General</c:formatCode>
                <c:ptCount val="15"/>
                <c:pt idx="0">
                  <c:v>39</c:v>
                </c:pt>
                <c:pt idx="1">
                  <c:v>39</c:v>
                </c:pt>
                <c:pt idx="2">
                  <c:v>41</c:v>
                </c:pt>
                <c:pt idx="3">
                  <c:v>39</c:v>
                </c:pt>
                <c:pt idx="4">
                  <c:v>43</c:v>
                </c:pt>
                <c:pt idx="5">
                  <c:v>45</c:v>
                </c:pt>
                <c:pt idx="6">
                  <c:v>45</c:v>
                </c:pt>
                <c:pt idx="7">
                  <c:v>35</c:v>
                </c:pt>
                <c:pt idx="8">
                  <c:v>32</c:v>
                </c:pt>
                <c:pt idx="9">
                  <c:v>41</c:v>
                </c:pt>
                <c:pt idx="10">
                  <c:v>31</c:v>
                </c:pt>
                <c:pt idx="11">
                  <c:v>44</c:v>
                </c:pt>
                <c:pt idx="12">
                  <c:v>33</c:v>
                </c:pt>
                <c:pt idx="13">
                  <c:v>41</c:v>
                </c:pt>
                <c:pt idx="14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پایش وارزشیابی </c:v>
                </c:pt>
              </c:strCache>
            </c:strRef>
          </c:tx>
          <c:cat>
            <c:strRef>
              <c:f>Sheet3!$A$2:$A$16</c:f>
              <c:strCache>
                <c:ptCount val="15"/>
                <c:pt idx="0">
                  <c:v>اسلام آباد </c:v>
                </c:pt>
                <c:pt idx="1">
                  <c:v>پاوه </c:v>
                </c:pt>
                <c:pt idx="2">
                  <c:v>ثلاث </c:v>
                </c:pt>
                <c:pt idx="3">
                  <c:v>جوانرود </c:v>
                </c:pt>
                <c:pt idx="4">
                  <c:v>دالاهو </c:v>
                </c:pt>
                <c:pt idx="5">
                  <c:v>روانسر </c:v>
                </c:pt>
                <c:pt idx="6">
                  <c:v>سنقر </c:v>
                </c:pt>
                <c:pt idx="7">
                  <c:v>صحنه </c:v>
                </c:pt>
                <c:pt idx="8">
                  <c:v>قصرشیرین </c:v>
                </c:pt>
                <c:pt idx="9">
                  <c:v>کرمانشاه </c:v>
                </c:pt>
                <c:pt idx="10">
                  <c:v>کنگاور </c:v>
                </c:pt>
                <c:pt idx="11">
                  <c:v>گیلانغرب </c:v>
                </c:pt>
                <c:pt idx="12">
                  <c:v>هرسین </c:v>
                </c:pt>
                <c:pt idx="13">
                  <c:v>سرپلذهاب </c:v>
                </c:pt>
                <c:pt idx="14">
                  <c:v>میانگین </c:v>
                </c:pt>
              </c:strCache>
            </c:strRef>
          </c:cat>
          <c:val>
            <c:numRef>
              <c:f>Sheet3!$D$2:$D$16</c:f>
              <c:numCache>
                <c:formatCode>General</c:formatCode>
                <c:ptCount val="15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13</c:v>
                </c:pt>
                <c:pt idx="5">
                  <c:v>13</c:v>
                </c:pt>
                <c:pt idx="6">
                  <c:v>12</c:v>
                </c:pt>
                <c:pt idx="7">
                  <c:v>9</c:v>
                </c:pt>
                <c:pt idx="8">
                  <c:v>0</c:v>
                </c:pt>
                <c:pt idx="9">
                  <c:v>13</c:v>
                </c:pt>
                <c:pt idx="10">
                  <c:v>5</c:v>
                </c:pt>
                <c:pt idx="11">
                  <c:v>13</c:v>
                </c:pt>
                <c:pt idx="12">
                  <c:v>7</c:v>
                </c:pt>
                <c:pt idx="13">
                  <c:v>13</c:v>
                </c:pt>
                <c:pt idx="14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سایر فعالیت ها </c:v>
                </c:pt>
              </c:strCache>
            </c:strRef>
          </c:tx>
          <c:cat>
            <c:strRef>
              <c:f>Sheet3!$A$2:$A$16</c:f>
              <c:strCache>
                <c:ptCount val="15"/>
                <c:pt idx="0">
                  <c:v>اسلام آباد </c:v>
                </c:pt>
                <c:pt idx="1">
                  <c:v>پاوه </c:v>
                </c:pt>
                <c:pt idx="2">
                  <c:v>ثلاث </c:v>
                </c:pt>
                <c:pt idx="3">
                  <c:v>جوانرود </c:v>
                </c:pt>
                <c:pt idx="4">
                  <c:v>دالاهو </c:v>
                </c:pt>
                <c:pt idx="5">
                  <c:v>روانسر </c:v>
                </c:pt>
                <c:pt idx="6">
                  <c:v>سنقر </c:v>
                </c:pt>
                <c:pt idx="7">
                  <c:v>صحنه </c:v>
                </c:pt>
                <c:pt idx="8">
                  <c:v>قصرشیرین </c:v>
                </c:pt>
                <c:pt idx="9">
                  <c:v>کرمانشاه </c:v>
                </c:pt>
                <c:pt idx="10">
                  <c:v>کنگاور </c:v>
                </c:pt>
                <c:pt idx="11">
                  <c:v>گیلانغرب </c:v>
                </c:pt>
                <c:pt idx="12">
                  <c:v>هرسین </c:v>
                </c:pt>
                <c:pt idx="13">
                  <c:v>سرپلذهاب </c:v>
                </c:pt>
                <c:pt idx="14">
                  <c:v>میانگین </c:v>
                </c:pt>
              </c:strCache>
            </c:strRef>
          </c:cat>
          <c:val>
            <c:numRef>
              <c:f>Sheet3!$E$2:$E$16</c:f>
              <c:numCache>
                <c:formatCode>General</c:formatCode>
                <c:ptCount val="15"/>
                <c:pt idx="0">
                  <c:v>36</c:v>
                </c:pt>
                <c:pt idx="1">
                  <c:v>28</c:v>
                </c:pt>
                <c:pt idx="2">
                  <c:v>38</c:v>
                </c:pt>
                <c:pt idx="3">
                  <c:v>34</c:v>
                </c:pt>
                <c:pt idx="4">
                  <c:v>40</c:v>
                </c:pt>
                <c:pt idx="5">
                  <c:v>41</c:v>
                </c:pt>
                <c:pt idx="6">
                  <c:v>40</c:v>
                </c:pt>
                <c:pt idx="7">
                  <c:v>36</c:v>
                </c:pt>
                <c:pt idx="8">
                  <c:v>18</c:v>
                </c:pt>
                <c:pt idx="9">
                  <c:v>37</c:v>
                </c:pt>
                <c:pt idx="10">
                  <c:v>24</c:v>
                </c:pt>
                <c:pt idx="11">
                  <c:v>40</c:v>
                </c:pt>
                <c:pt idx="12">
                  <c:v>20</c:v>
                </c:pt>
                <c:pt idx="13">
                  <c:v>36</c:v>
                </c:pt>
                <c:pt idx="14">
                  <c:v>34</c:v>
                </c:pt>
              </c:numCache>
            </c:numRef>
          </c:val>
        </c:ser>
        <c:marker val="1"/>
        <c:axId val="73487104"/>
        <c:axId val="73488640"/>
      </c:lineChart>
      <c:catAx>
        <c:axId val="73487104"/>
        <c:scaling>
          <c:orientation val="maxMin"/>
        </c:scaling>
        <c:axPos val="b"/>
        <c:tickLblPos val="nextTo"/>
        <c:crossAx val="73488640"/>
        <c:crosses val="autoZero"/>
        <c:auto val="1"/>
        <c:lblAlgn val="ctr"/>
        <c:lblOffset val="100"/>
      </c:catAx>
      <c:valAx>
        <c:axId val="73488640"/>
        <c:scaling>
          <c:orientation val="minMax"/>
        </c:scaling>
        <c:axPos val="r"/>
        <c:majorGridlines/>
        <c:numFmt formatCode="General" sourceLinked="1"/>
        <c:tickLblPos val="nextTo"/>
        <c:crossAx val="73487104"/>
        <c:crosses val="autoZero"/>
        <c:crossBetween val="between"/>
      </c:valAx>
    </c:plotArea>
    <c:legend>
      <c:legendPos val="l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>
        <c:manualLayout>
          <c:layoutTarget val="inner"/>
          <c:xMode val="edge"/>
          <c:yMode val="edge"/>
          <c:x val="0.11324390006804709"/>
          <c:y val="0.10699163026023951"/>
          <c:w val="0.72024302517740835"/>
          <c:h val="0.61331930003550361"/>
        </c:manualLayout>
      </c:layout>
      <c:lineChart>
        <c:grouping val="stacked"/>
        <c:ser>
          <c:idx val="0"/>
          <c:order val="0"/>
          <c:tx>
            <c:strRef>
              <c:f>Sheet3!$B$1</c:f>
              <c:strCache>
                <c:ptCount val="1"/>
                <c:pt idx="0">
                  <c:v>جمع</c:v>
                </c:pt>
              </c:strCache>
            </c:strRef>
          </c:tx>
          <c:cat>
            <c:strRef>
              <c:f>Sheet3!$A$2:$A$16</c:f>
              <c:strCache>
                <c:ptCount val="15"/>
                <c:pt idx="0">
                  <c:v>اسلام آباد </c:v>
                </c:pt>
                <c:pt idx="1">
                  <c:v>پاوه </c:v>
                </c:pt>
                <c:pt idx="2">
                  <c:v>ثلاث </c:v>
                </c:pt>
                <c:pt idx="3">
                  <c:v>جوانرود </c:v>
                </c:pt>
                <c:pt idx="4">
                  <c:v>دالاهو </c:v>
                </c:pt>
                <c:pt idx="5">
                  <c:v>روانسر </c:v>
                </c:pt>
                <c:pt idx="6">
                  <c:v>سنقر </c:v>
                </c:pt>
                <c:pt idx="7">
                  <c:v>صحنه </c:v>
                </c:pt>
                <c:pt idx="8">
                  <c:v>قصرشیرین </c:v>
                </c:pt>
                <c:pt idx="9">
                  <c:v>کرمانشاه </c:v>
                </c:pt>
                <c:pt idx="10">
                  <c:v>کنگاور </c:v>
                </c:pt>
                <c:pt idx="11">
                  <c:v>گیلانغرب </c:v>
                </c:pt>
                <c:pt idx="12">
                  <c:v>هرسین </c:v>
                </c:pt>
                <c:pt idx="13">
                  <c:v>سرپلذهاب </c:v>
                </c:pt>
                <c:pt idx="14">
                  <c:v>میانگین </c:v>
                </c:pt>
              </c:strCache>
            </c:strRef>
          </c:cat>
          <c:val>
            <c:numRef>
              <c:f>Sheet3!$B$2:$B$16</c:f>
              <c:numCache>
                <c:formatCode>General</c:formatCode>
                <c:ptCount val="15"/>
                <c:pt idx="0">
                  <c:v>82</c:v>
                </c:pt>
                <c:pt idx="1">
                  <c:v>67</c:v>
                </c:pt>
                <c:pt idx="2">
                  <c:v>79</c:v>
                </c:pt>
                <c:pt idx="3">
                  <c:v>82</c:v>
                </c:pt>
                <c:pt idx="4">
                  <c:v>96</c:v>
                </c:pt>
                <c:pt idx="5">
                  <c:v>99</c:v>
                </c:pt>
                <c:pt idx="6">
                  <c:v>97</c:v>
                </c:pt>
                <c:pt idx="7">
                  <c:v>80</c:v>
                </c:pt>
                <c:pt idx="8">
                  <c:v>50</c:v>
                </c:pt>
                <c:pt idx="9">
                  <c:v>91</c:v>
                </c:pt>
                <c:pt idx="10">
                  <c:v>60</c:v>
                </c:pt>
                <c:pt idx="11">
                  <c:v>97</c:v>
                </c:pt>
                <c:pt idx="12">
                  <c:v>60</c:v>
                </c:pt>
                <c:pt idx="13">
                  <c:v>90</c:v>
                </c:pt>
                <c:pt idx="14">
                  <c:v>81</c:v>
                </c:pt>
              </c:numCache>
            </c:numRef>
          </c:val>
        </c:ser>
        <c:marker val="1"/>
        <c:axId val="83402112"/>
        <c:axId val="71177344"/>
      </c:lineChart>
      <c:catAx>
        <c:axId val="83402112"/>
        <c:scaling>
          <c:orientation val="maxMin"/>
        </c:scaling>
        <c:axPos val="b"/>
        <c:tickLblPos val="nextTo"/>
        <c:crossAx val="71177344"/>
        <c:crosses val="autoZero"/>
        <c:auto val="1"/>
        <c:lblAlgn val="ctr"/>
        <c:lblOffset val="100"/>
      </c:catAx>
      <c:valAx>
        <c:axId val="71177344"/>
        <c:scaling>
          <c:orientation val="minMax"/>
        </c:scaling>
        <c:axPos val="r"/>
        <c:majorGridlines/>
        <c:numFmt formatCode="General" sourceLinked="1"/>
        <c:tickLblPos val="nextTo"/>
        <c:crossAx val="83402112"/>
        <c:crosses val="autoZero"/>
        <c:crossBetween val="between"/>
      </c:valAx>
    </c:plotArea>
    <c:legend>
      <c:legendPos val="l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B4357A-0383-4C7C-8EEB-B8185C0540F9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250CC4-0A5B-4906-A761-38496B7F1AD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بنام خدا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نتایج پایشهای سه ماهه چهارم </a:t>
            </a:r>
          </a:p>
          <a:p>
            <a:r>
              <a:rPr lang="fa-IR" dirty="0" smtClean="0"/>
              <a:t>واحد داروئی 93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00166" y="642918"/>
            <a:ext cx="65722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78050" algn="l"/>
                <a:tab pos="3094038" algn="ctr"/>
              </a:tabLst>
            </a:pPr>
            <a:r>
              <a:rPr lang="fa-IR" sz="4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گزارش پایش وضعیت برنامه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78050" algn="l"/>
                <a:tab pos="3094038" algn="ctr"/>
              </a:tabLst>
            </a:pPr>
            <a:r>
              <a:rPr lang="fa-IR" sz="4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واحد داروئی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78050" algn="l"/>
                <a:tab pos="3094038" algn="ctr"/>
              </a:tabLst>
            </a:pPr>
            <a:endParaRPr lang="en-US" sz="4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l"/>
                <a:tab pos="3094038" algn="ctr"/>
              </a:tabLst>
            </a:pPr>
            <a:r>
              <a:rPr lang="fa-IR" sz="4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در</a:t>
            </a:r>
            <a:endParaRPr lang="en-US" sz="4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l"/>
                <a:tab pos="3094038" algn="ctr"/>
              </a:tabLst>
            </a:pPr>
            <a:r>
              <a:rPr lang="fa-IR" sz="4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شهرستانهای استان کرمانشاه براساس</a:t>
            </a:r>
            <a:endParaRPr lang="en-US" sz="4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l"/>
                <a:tab pos="3094038" algn="ctr"/>
              </a:tabLst>
            </a:pPr>
            <a:r>
              <a:rPr lang="fa-IR" sz="4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چک لیست </a:t>
            </a:r>
            <a:r>
              <a:rPr lang="en-US" sz="44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fsh</a:t>
            </a:r>
            <a:r>
              <a:rPr lang="en-US" sz="4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monitoring</a:t>
            </a:r>
            <a:endParaRPr lang="en-US" sz="4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l"/>
                <a:tab pos="3094038" algn="ctr"/>
              </a:tabLst>
            </a:pPr>
            <a:r>
              <a:rPr lang="fa-IR" sz="4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بهمن ماه 93</a:t>
            </a:r>
            <a:endParaRPr lang="fa-I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/>
          <a:lstStyle/>
          <a:p>
            <a:r>
              <a:rPr lang="fa-IR" dirty="0" smtClean="0"/>
              <a:t>ابزار پایش :</a:t>
            </a:r>
          </a:p>
          <a:p>
            <a:r>
              <a:rPr lang="fa-IR" dirty="0" smtClean="0"/>
              <a:t>چک لیست با لحاظ امتیاز کل 100 جهت کل  چک لیست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72476" cy="2357454"/>
          </a:xfrm>
        </p:spPr>
        <p:txBody>
          <a:bodyPr/>
          <a:lstStyle/>
          <a:p>
            <a:pPr algn="r" rtl="0"/>
            <a:r>
              <a:rPr lang="fa-IR" dirty="0" smtClean="0"/>
              <a:t>  شروع برنامه پایش :  </a:t>
            </a:r>
            <a:br>
              <a:rPr lang="fa-IR" dirty="0" smtClean="0"/>
            </a:br>
            <a:r>
              <a:rPr lang="fa-IR" dirty="0" smtClean="0"/>
              <a:t>از تاریخ 9 دیماه لغایت 4 بهمن 93</a:t>
            </a:r>
            <a:r>
              <a:rPr lang="en-US" dirty="0" smtClean="0"/>
              <a:t>   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3" y="714357"/>
          <a:ext cx="7715304" cy="61436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0673"/>
                <a:gridCol w="1189663"/>
                <a:gridCol w="1647227"/>
                <a:gridCol w="1860756"/>
                <a:gridCol w="1326985"/>
              </a:tblGrid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شهرستانها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سازماندهی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پایش وارزشیابی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سایر فعالیت ها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جمع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اسلام آباد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82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پاوه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67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ثلاث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79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جوانرود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82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دالاهو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96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روانسر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99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سنقر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97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صحنه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80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قصرشیرین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50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کرمانشاه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91</a:t>
                      </a:r>
                      <a:endParaRPr lang="fa-IR" dirty="0"/>
                    </a:p>
                  </a:txBody>
                  <a:tcPr/>
                </a:tc>
              </a:tr>
              <a:tr h="411445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کنگاور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60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گیلانغرب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97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هرسین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60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سرپلذهاب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90</a:t>
                      </a:r>
                      <a:endParaRPr lang="fa-IR" dirty="0"/>
                    </a:p>
                  </a:txBody>
                  <a:tcPr/>
                </a:tc>
              </a:tr>
              <a:tr h="38214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میانگین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81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fa-IR" sz="1800" dirty="0" smtClean="0"/>
              <a:t>جدول نتایج پایش ستاد شهرستانها استان کرمانشاه براساس </a:t>
            </a:r>
            <a:r>
              <a:rPr lang="en-US" sz="1800" dirty="0" err="1" smtClean="0"/>
              <a:t>fsh</a:t>
            </a:r>
            <a:r>
              <a:rPr lang="en-US" sz="1800" dirty="0" smtClean="0"/>
              <a:t> monitoring </a:t>
            </a:r>
            <a:r>
              <a:rPr lang="fa-IR" sz="1800" dirty="0" smtClean="0"/>
              <a:t>به تفکیک فرایند در دی ماه</a:t>
            </a:r>
            <a:endParaRPr lang="fa-I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022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a-IR" dirty="0" smtClean="0"/>
              <a:t>نمودار مقایسه ای فرایندها    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229600" cy="595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نمودار امتیاز شهرستانها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7" y="1285855"/>
          <a:ext cx="7829576" cy="54774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4443"/>
                <a:gridCol w="1871649"/>
                <a:gridCol w="1943087"/>
                <a:gridCol w="2900397"/>
              </a:tblGrid>
              <a:tr h="352528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ردیف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نام شهرستان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اولویت اول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اولویت دوم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به روز کردن نرم افزار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خرید مکمل ها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تحویل انبار به مسئول جدید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معاوضه داروهای تاریخ نزدیک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هرسین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پایش ها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خرید مکمل ها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پاوه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پایش ها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رده میانی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پایش ها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رده میانی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پایش ها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رده میانی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اسلام اباد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پایش ها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رده میانی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رادیاتور انبار داروئی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استقرار دفتر داروئی</a:t>
                      </a:r>
                    </a:p>
                  </a:txBody>
                  <a:tcPr marL="9525" marR="9525" marT="9525" marB="0" anchor="b"/>
                </a:tc>
              </a:tr>
              <a:tr h="542029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سرپلذهاب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به رده میانی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خرید مکمل ها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تعمیر انبار داروئی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خرید مکمل ها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به رده میانی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خرید مکمل ها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آموزش به رده میانی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هماهنگی با واحدهای مرتبط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گیلانغرب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نگهداشتن وضع موجود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52528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نگهداشتن وضع موجود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pPr algn="r" rtl="0"/>
            <a:r>
              <a:rPr lang="fa-IR" dirty="0" smtClean="0"/>
              <a:t>اولویت شهرستانها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endParaRPr lang="fa-IR" dirty="0" smtClean="0">
              <a:solidFill>
                <a:srgbClr val="000000"/>
              </a:solidFill>
              <a:latin typeface="Arial"/>
            </a:endParaRPr>
          </a:p>
          <a:p>
            <a:pPr fontAlgn="b"/>
            <a:endParaRPr lang="fa-I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پایان</a:t>
            </a:r>
            <a:endParaRPr lang="fa-IR" dirty="0"/>
          </a:p>
        </p:txBody>
      </p:sp>
      <p:pic>
        <p:nvPicPr>
          <p:cNvPr id="6" name="Picture 5" descr="lg_9336c_dsc_11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43174" y="2214554"/>
            <a:ext cx="37147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a-IR" sz="96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پایان</a:t>
            </a:r>
            <a:endParaRPr lang="fa-IR" sz="9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279</Words>
  <Application>Microsoft Office PowerPoint</Application>
  <PresentationFormat>On-screen Show (4:3)</PresentationFormat>
  <Paragraphs>160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بنام خدا</vt:lpstr>
      <vt:lpstr>Slide 2</vt:lpstr>
      <vt:lpstr>  شروع برنامه پایش :   از تاریخ 9 دیماه لغایت 4 بهمن 93    </vt:lpstr>
      <vt:lpstr>جدول نتایج پایش ستاد شهرستانها استان کرمانشاه براساس fsh monitoring به تفکیک فرایند در دی ماه</vt:lpstr>
      <vt:lpstr>نمودار مقایسه ای فرایندها     </vt:lpstr>
      <vt:lpstr>نمودار امتیاز شهرستانها </vt:lpstr>
      <vt:lpstr>اولویت شهرستانها</vt:lpstr>
      <vt:lpstr>پایان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بنام خدا</dc:title>
  <dc:creator>dr</dc:creator>
  <cp:lastModifiedBy>dr</cp:lastModifiedBy>
  <cp:revision>39</cp:revision>
  <dcterms:created xsi:type="dcterms:W3CDTF">2015-02-17T06:25:11Z</dcterms:created>
  <dcterms:modified xsi:type="dcterms:W3CDTF">2015-03-02T08:59:40Z</dcterms:modified>
</cp:coreProperties>
</file>