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a-IR"/>
              <a:t>امتیاز</a:t>
            </a:r>
            <a:r>
              <a:rPr lang="fa-IR" baseline="0"/>
              <a:t> پایش شهرستانها در بهمن1393</a:t>
            </a:r>
            <a:endParaRPr lang="en-US"/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روانسر  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دالاهو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قصرشیرین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Sheet1!$B$4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سرپل ذهاب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Sheet1!$B$5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جوانرود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Sheet1!$B$6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اسلام آباد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Sheet1!$B$7</c:f>
              <c:numCache>
                <c:formatCode>General</c:formatCode>
                <c:ptCount val="1"/>
                <c:pt idx="0">
                  <c:v>46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کرمانشاه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Sheet1!$B$8</c:f>
              <c:numCache>
                <c:formatCode>General</c:formatCode>
                <c:ptCount val="1"/>
                <c:pt idx="0">
                  <c:v>45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سنقر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Sheet1!$B$9</c:f>
              <c:numCache>
                <c:formatCode>General</c:formatCode>
                <c:ptCount val="1"/>
                <c:pt idx="0">
                  <c:v>35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پاوه 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Sheet1!$B$10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گیلانغرب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Sheet1!$B$11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smooth val="0"/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هرسین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smooth val="0"/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کنگاور</c:v>
                </c:pt>
              </c:strCache>
            </c:strRef>
          </c:tx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Sheet1!$B$13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smooth val="0"/>
        </c:ser>
        <c:ser>
          <c:idx val="12"/>
          <c:order val="12"/>
          <c:tx>
            <c:strRef>
              <c:f>Sheet1!$A$14</c:f>
              <c:strCache>
                <c:ptCount val="1"/>
                <c:pt idx="0">
                  <c:v>ثلاث باباجانی</c:v>
                </c:pt>
              </c:strCache>
            </c:strRef>
          </c:tx>
          <c:marker>
            <c:symbol val="circle"/>
            <c:size val="7"/>
            <c:spPr>
              <a:solidFill>
                <a:srgbClr val="92D050"/>
              </a:solidFill>
            </c:spPr>
          </c:marker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Sheet1!$B$14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smooth val="0"/>
        </c:ser>
        <c:ser>
          <c:idx val="13"/>
          <c:order val="13"/>
          <c:tx>
            <c:strRef>
              <c:f>Sheet1!$A$15</c:f>
              <c:strCache>
                <c:ptCount val="1"/>
                <c:pt idx="0">
                  <c:v>صحنه </c:v>
                </c:pt>
              </c:strCache>
            </c:strRef>
          </c:tx>
          <c:marker>
            <c:symbol val="circle"/>
            <c:size val="7"/>
            <c:spPr>
              <a:solidFill>
                <a:srgbClr val="FF0000"/>
              </a:solidFill>
            </c:spPr>
          </c:marker>
          <c:cat>
            <c:strRef>
              <c:f>Sheet1!$B$1</c:f>
              <c:strCache>
                <c:ptCount val="1"/>
                <c:pt idx="0">
                  <c:v>امتیاز</c:v>
                </c:pt>
              </c:strCache>
            </c:strRef>
          </c:cat>
          <c:val>
            <c:numRef>
              <c:f>Sheet1!$B$15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717056"/>
        <c:axId val="92718976"/>
      </c:lineChart>
      <c:catAx>
        <c:axId val="92717056"/>
        <c:scaling>
          <c:orientation val="minMax"/>
        </c:scaling>
        <c:delete val="0"/>
        <c:axPos val="b"/>
        <c:majorTickMark val="out"/>
        <c:minorTickMark val="none"/>
        <c:tickLblPos val="nextTo"/>
        <c:crossAx val="92718976"/>
        <c:crosses val="autoZero"/>
        <c:auto val="1"/>
        <c:lblAlgn val="ctr"/>
        <c:lblOffset val="100"/>
        <c:noMultiLvlLbl val="0"/>
      </c:catAx>
      <c:valAx>
        <c:axId val="9271897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General" sourceLinked="1"/>
        <c:majorTickMark val="none"/>
        <c:minorTickMark val="none"/>
        <c:tickLblPos val="nextTo"/>
        <c:crossAx val="927170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ln w="9525">
            <a:noFill/>
          </a:ln>
        </c:spPr>
      </c:dTable>
      <c:spPr>
        <a:solidFill>
          <a:schemeClr val="accent6">
            <a:lumMod val="20000"/>
            <a:lumOff val="80000"/>
          </a:schemeClr>
        </a:solidFill>
      </c:spPr>
    </c:plotArea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Sheet4!$A$13</c:f>
              <c:strCache>
                <c:ptCount val="1"/>
                <c:pt idx="0">
                  <c:v>معاینه و آموزش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Sheet4!$B$13:$O$13</c:f>
              <c:numCache>
                <c:formatCode>General</c:formatCode>
                <c:ptCount val="14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20</c:v>
                </c:pt>
                <c:pt idx="10">
                  <c:v>20</c:v>
                </c:pt>
                <c:pt idx="11">
                  <c:v>10</c:v>
                </c:pt>
                <c:pt idx="12">
                  <c:v>20</c:v>
                </c:pt>
                <c:pt idx="13">
                  <c:v>10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Sheet4!$A$14</c:f>
              <c:strCache>
                <c:ptCount val="1"/>
                <c:pt idx="0">
                  <c:v>جرم گیری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Sheet4!$B$14:$O$14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10</c:v>
                </c:pt>
                <c:pt idx="6">
                  <c:v>5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Sheet4!$A$15</c:f>
              <c:strCache>
                <c:ptCount val="1"/>
                <c:pt idx="0">
                  <c:v>فیشورسیلانت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Sheet4!$B$15:$O$15</c:f>
              <c:numCache>
                <c:formatCode>General</c:formatCode>
                <c:ptCount val="14"/>
                <c:pt idx="0">
                  <c:v>20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13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Sheet4!$A$16</c:f>
              <c:strCache>
                <c:ptCount val="1"/>
                <c:pt idx="0">
                  <c:v>وارنیش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Sheet4!$B$16:$O$16</c:f>
              <c:numCache>
                <c:formatCode>General</c:formatCode>
                <c:ptCount val="14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7</c:v>
                </c:pt>
                <c:pt idx="6">
                  <c:v>10</c:v>
                </c:pt>
                <c:pt idx="7">
                  <c:v>15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  <c:pt idx="11">
                  <c:v>10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Sheet4!$A$17</c:f>
              <c:strCache>
                <c:ptCount val="1"/>
                <c:pt idx="0">
                  <c:v>ترمیم دندان پوسیده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Sheet4!$B$17:$O$17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6</c:v>
                </c:pt>
                <c:pt idx="6">
                  <c:v>10</c:v>
                </c:pt>
                <c:pt idx="7">
                  <c:v>15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Sheet4!$A$18</c:f>
              <c:strCache>
                <c:ptCount val="1"/>
                <c:pt idx="0">
                  <c:v>مجموع امتیاز</c:v>
                </c:pt>
              </c:strCache>
            </c:strRef>
          </c:tx>
          <c:cat>
            <c:strRef>
              <c:f>Sheet4!$B$12:$O$12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Sheet4!$B$18:$O$18</c:f>
              <c:numCache>
                <c:formatCode>General</c:formatCode>
                <c:ptCount val="14"/>
                <c:pt idx="0">
                  <c:v>60</c:v>
                </c:pt>
                <c:pt idx="1">
                  <c:v>50</c:v>
                </c:pt>
                <c:pt idx="2">
                  <c:v>42</c:v>
                </c:pt>
                <c:pt idx="3">
                  <c:v>50</c:v>
                </c:pt>
                <c:pt idx="4">
                  <c:v>48</c:v>
                </c:pt>
                <c:pt idx="5">
                  <c:v>46</c:v>
                </c:pt>
                <c:pt idx="6">
                  <c:v>45</c:v>
                </c:pt>
                <c:pt idx="7">
                  <c:v>35</c:v>
                </c:pt>
                <c:pt idx="8">
                  <c:v>40</c:v>
                </c:pt>
                <c:pt idx="9">
                  <c:v>20</c:v>
                </c:pt>
                <c:pt idx="10">
                  <c:v>25</c:v>
                </c:pt>
                <c:pt idx="11">
                  <c:v>25</c:v>
                </c:pt>
                <c:pt idx="12">
                  <c:v>20</c:v>
                </c:pt>
                <c:pt idx="13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813120"/>
        <c:axId val="23827200"/>
      </c:lineChart>
      <c:catAx>
        <c:axId val="23813120"/>
        <c:scaling>
          <c:orientation val="maxMin"/>
        </c:scaling>
        <c:delete val="0"/>
        <c:axPos val="b"/>
        <c:majorTickMark val="out"/>
        <c:minorTickMark val="none"/>
        <c:tickLblPos val="nextTo"/>
        <c:crossAx val="23827200"/>
        <c:crosses val="autoZero"/>
        <c:auto val="1"/>
        <c:lblAlgn val="ctr"/>
        <c:lblOffset val="100"/>
        <c:noMultiLvlLbl val="0"/>
      </c:catAx>
      <c:valAx>
        <c:axId val="2382720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3813120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>
        <c:manualLayout>
          <c:layoutTarget val="inner"/>
          <c:xMode val="edge"/>
          <c:yMode val="edge"/>
          <c:x val="0.21116445513755228"/>
          <c:y val="8.6432876274065873E-2"/>
          <c:w val="0.73209147467677649"/>
          <c:h val="0.73983371052746127"/>
        </c:manualLayout>
      </c:layout>
      <c:lineChart>
        <c:grouping val="standard"/>
        <c:varyColors val="0"/>
        <c:ser>
          <c:idx val="0"/>
          <c:order val="0"/>
          <c:tx>
            <c:strRef>
              <c:f>Sheet5!$A$17</c:f>
              <c:strCache>
                <c:ptCount val="1"/>
                <c:pt idx="0">
                  <c:v>معاینه و آموزش</c:v>
                </c:pt>
              </c:strCache>
            </c:strRef>
          </c:tx>
          <c:cat>
            <c:strRef>
              <c:f>Sheet5!$B$16:$O$16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Sheet5!$B$17:$O$17</c:f>
              <c:numCache>
                <c:formatCode>General</c:formatCode>
                <c:ptCount val="14"/>
                <c:pt idx="0">
                  <c:v>15</c:v>
                </c:pt>
                <c:pt idx="1">
                  <c:v>15</c:v>
                </c:pt>
                <c:pt idx="2">
                  <c:v>10</c:v>
                </c:pt>
                <c:pt idx="3">
                  <c:v>10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10</c:v>
                </c:pt>
                <c:pt idx="8">
                  <c:v>10</c:v>
                </c:pt>
                <c:pt idx="9">
                  <c:v>20</c:v>
                </c:pt>
                <c:pt idx="10">
                  <c:v>20</c:v>
                </c:pt>
                <c:pt idx="11">
                  <c:v>10</c:v>
                </c:pt>
                <c:pt idx="12">
                  <c:v>20</c:v>
                </c:pt>
                <c:pt idx="13">
                  <c:v>10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261760"/>
        <c:axId val="24263296"/>
      </c:lineChart>
      <c:catAx>
        <c:axId val="24261760"/>
        <c:scaling>
          <c:orientation val="maxMin"/>
        </c:scaling>
        <c:delete val="0"/>
        <c:axPos val="b"/>
        <c:majorTickMark val="out"/>
        <c:minorTickMark val="none"/>
        <c:tickLblPos val="nextTo"/>
        <c:crossAx val="24263296"/>
        <c:crosses val="autoZero"/>
        <c:auto val="1"/>
        <c:lblAlgn val="ctr"/>
        <c:lblOffset val="100"/>
        <c:noMultiLvlLbl val="0"/>
      </c:catAx>
      <c:valAx>
        <c:axId val="24263296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4261760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>
        <c:manualLayout>
          <c:layoutTarget val="inner"/>
          <c:xMode val="edge"/>
          <c:yMode val="edge"/>
          <c:x val="0.18420020414114902"/>
          <c:y val="0.11729923554390524"/>
          <c:w val="0.75805701370662004"/>
          <c:h val="0.73983371052746127"/>
        </c:manualLayout>
      </c:layout>
      <c:lineChart>
        <c:grouping val="standard"/>
        <c:varyColors val="0"/>
        <c:ser>
          <c:idx val="0"/>
          <c:order val="0"/>
          <c:tx>
            <c:strRef>
              <c:f>Sheet6!$A$18</c:f>
              <c:strCache>
                <c:ptCount val="1"/>
                <c:pt idx="0">
                  <c:v>جرم گیری</c:v>
                </c:pt>
              </c:strCache>
            </c:strRef>
          </c:tx>
          <c:cat>
            <c:strRef>
              <c:f>Sheet6!$B$17:$O$17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Sheet6!$B$18:$O$18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2</c:v>
                </c:pt>
                <c:pt idx="3">
                  <c:v>5</c:v>
                </c:pt>
                <c:pt idx="4">
                  <c:v>0</c:v>
                </c:pt>
                <c:pt idx="5">
                  <c:v>10</c:v>
                </c:pt>
                <c:pt idx="6">
                  <c:v>5</c:v>
                </c:pt>
                <c:pt idx="7">
                  <c:v>0</c:v>
                </c:pt>
                <c:pt idx="8">
                  <c:v>10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904256"/>
        <c:axId val="23905792"/>
      </c:lineChart>
      <c:catAx>
        <c:axId val="23904256"/>
        <c:scaling>
          <c:orientation val="maxMin"/>
        </c:scaling>
        <c:delete val="0"/>
        <c:axPos val="b"/>
        <c:majorTickMark val="out"/>
        <c:minorTickMark val="none"/>
        <c:tickLblPos val="nextTo"/>
        <c:crossAx val="23905792"/>
        <c:crosses val="autoZero"/>
        <c:auto val="1"/>
        <c:lblAlgn val="ctr"/>
        <c:lblOffset val="100"/>
        <c:noMultiLvlLbl val="0"/>
      </c:catAx>
      <c:valAx>
        <c:axId val="23905792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3904256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Sheet7!$A$18</c:f>
              <c:strCache>
                <c:ptCount val="1"/>
                <c:pt idx="0">
                  <c:v>فیشورسیلانت</c:v>
                </c:pt>
              </c:strCache>
            </c:strRef>
          </c:tx>
          <c:cat>
            <c:strRef>
              <c:f>Sheet7!$B$17:$O$17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Sheet7!$B$18:$O$18</c:f>
              <c:numCache>
                <c:formatCode>General</c:formatCode>
                <c:ptCount val="14"/>
                <c:pt idx="0">
                  <c:v>20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13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5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481536"/>
        <c:axId val="22491520"/>
      </c:lineChart>
      <c:catAx>
        <c:axId val="22481536"/>
        <c:scaling>
          <c:orientation val="maxMin"/>
        </c:scaling>
        <c:delete val="0"/>
        <c:axPos val="b"/>
        <c:majorTickMark val="out"/>
        <c:minorTickMark val="none"/>
        <c:tickLblPos val="nextTo"/>
        <c:crossAx val="22491520"/>
        <c:crosses val="autoZero"/>
        <c:auto val="1"/>
        <c:lblAlgn val="ctr"/>
        <c:lblOffset val="100"/>
        <c:noMultiLvlLbl val="0"/>
      </c:catAx>
      <c:valAx>
        <c:axId val="2249152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2481536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Sheet8!$A$18</c:f>
              <c:strCache>
                <c:ptCount val="1"/>
                <c:pt idx="0">
                  <c:v>وارنیش</c:v>
                </c:pt>
              </c:strCache>
            </c:strRef>
          </c:tx>
          <c:cat>
            <c:strRef>
              <c:f>Sheet8!$B$17:$O$17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Sheet8!$B$18:$O$18</c:f>
              <c:numCache>
                <c:formatCode>General</c:formatCode>
                <c:ptCount val="14"/>
                <c:pt idx="0">
                  <c:v>15</c:v>
                </c:pt>
                <c:pt idx="1">
                  <c:v>15</c:v>
                </c:pt>
                <c:pt idx="2">
                  <c:v>15</c:v>
                </c:pt>
                <c:pt idx="3">
                  <c:v>15</c:v>
                </c:pt>
                <c:pt idx="4">
                  <c:v>14</c:v>
                </c:pt>
                <c:pt idx="5">
                  <c:v>7</c:v>
                </c:pt>
                <c:pt idx="6">
                  <c:v>10</c:v>
                </c:pt>
                <c:pt idx="7">
                  <c:v>15</c:v>
                </c:pt>
                <c:pt idx="8">
                  <c:v>0</c:v>
                </c:pt>
                <c:pt idx="9">
                  <c:v>0</c:v>
                </c:pt>
                <c:pt idx="10">
                  <c:v>5</c:v>
                </c:pt>
                <c:pt idx="11">
                  <c:v>10</c:v>
                </c:pt>
                <c:pt idx="12">
                  <c:v>0</c:v>
                </c:pt>
                <c:pt idx="1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47392"/>
        <c:axId val="24350080"/>
      </c:lineChart>
      <c:catAx>
        <c:axId val="24347392"/>
        <c:scaling>
          <c:orientation val="maxMin"/>
        </c:scaling>
        <c:delete val="0"/>
        <c:axPos val="b"/>
        <c:majorTickMark val="out"/>
        <c:minorTickMark val="none"/>
        <c:tickLblPos val="nextTo"/>
        <c:crossAx val="24350080"/>
        <c:crosses val="autoZero"/>
        <c:auto val="1"/>
        <c:lblAlgn val="ctr"/>
        <c:lblOffset val="100"/>
        <c:noMultiLvlLbl val="0"/>
      </c:catAx>
      <c:valAx>
        <c:axId val="2435008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4347392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Sheet9!$A$18</c:f>
              <c:strCache>
                <c:ptCount val="1"/>
                <c:pt idx="0">
                  <c:v>ترمیم دندان پوسیده</c:v>
                </c:pt>
              </c:strCache>
            </c:strRef>
          </c:tx>
          <c:cat>
            <c:strRef>
              <c:f>Sheet9!$B$17:$O$17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Sheet9!$B$18:$O$18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10</c:v>
                </c:pt>
                <c:pt idx="5">
                  <c:v>6</c:v>
                </c:pt>
                <c:pt idx="6">
                  <c:v>10</c:v>
                </c:pt>
                <c:pt idx="7">
                  <c:v>15</c:v>
                </c:pt>
                <c:pt idx="8">
                  <c:v>15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706880"/>
        <c:axId val="97632640"/>
      </c:lineChart>
      <c:catAx>
        <c:axId val="29706880"/>
        <c:scaling>
          <c:orientation val="maxMin"/>
        </c:scaling>
        <c:delete val="0"/>
        <c:axPos val="b"/>
        <c:majorTickMark val="out"/>
        <c:minorTickMark val="none"/>
        <c:tickLblPos val="nextTo"/>
        <c:crossAx val="97632640"/>
        <c:crosses val="autoZero"/>
        <c:auto val="1"/>
        <c:lblAlgn val="ctr"/>
        <c:lblOffset val="100"/>
        <c:noMultiLvlLbl val="0"/>
      </c:catAx>
      <c:valAx>
        <c:axId val="9763264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29706880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a-I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fa-IR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Sheet10!$A$18</c:f>
              <c:strCache>
                <c:ptCount val="1"/>
                <c:pt idx="0">
                  <c:v>مجموع امتیاز</c:v>
                </c:pt>
              </c:strCache>
            </c:strRef>
          </c:tx>
          <c:cat>
            <c:strRef>
              <c:f>Sheet10!$B$17:$O$17</c:f>
              <c:strCache>
                <c:ptCount val="14"/>
                <c:pt idx="0">
                  <c:v>روانسر  </c:v>
                </c:pt>
                <c:pt idx="1">
                  <c:v>دالاهو</c:v>
                </c:pt>
                <c:pt idx="2">
                  <c:v>قصرشیرین</c:v>
                </c:pt>
                <c:pt idx="3">
                  <c:v>سرپل ذهاب</c:v>
                </c:pt>
                <c:pt idx="4">
                  <c:v>جوانرود</c:v>
                </c:pt>
                <c:pt idx="5">
                  <c:v>اسلام آباد</c:v>
                </c:pt>
                <c:pt idx="6">
                  <c:v>کرمانشاه</c:v>
                </c:pt>
                <c:pt idx="7">
                  <c:v>سنقر</c:v>
                </c:pt>
                <c:pt idx="8">
                  <c:v>پاوه </c:v>
                </c:pt>
                <c:pt idx="9">
                  <c:v>گیلانغرب</c:v>
                </c:pt>
                <c:pt idx="10">
                  <c:v>هرسین</c:v>
                </c:pt>
                <c:pt idx="11">
                  <c:v>کنگاور</c:v>
                </c:pt>
                <c:pt idx="12">
                  <c:v>ثلاث باباجانی</c:v>
                </c:pt>
                <c:pt idx="13">
                  <c:v>صحنه </c:v>
                </c:pt>
              </c:strCache>
            </c:strRef>
          </c:cat>
          <c:val>
            <c:numRef>
              <c:f>Sheet10!$B$18:$O$18</c:f>
              <c:numCache>
                <c:formatCode>General</c:formatCode>
                <c:ptCount val="14"/>
                <c:pt idx="0">
                  <c:v>60</c:v>
                </c:pt>
                <c:pt idx="1">
                  <c:v>50</c:v>
                </c:pt>
                <c:pt idx="2">
                  <c:v>42</c:v>
                </c:pt>
                <c:pt idx="3">
                  <c:v>50</c:v>
                </c:pt>
                <c:pt idx="4">
                  <c:v>48</c:v>
                </c:pt>
                <c:pt idx="5">
                  <c:v>46</c:v>
                </c:pt>
                <c:pt idx="6">
                  <c:v>45</c:v>
                </c:pt>
                <c:pt idx="7">
                  <c:v>35</c:v>
                </c:pt>
                <c:pt idx="8">
                  <c:v>40</c:v>
                </c:pt>
                <c:pt idx="9">
                  <c:v>20</c:v>
                </c:pt>
                <c:pt idx="10">
                  <c:v>25</c:v>
                </c:pt>
                <c:pt idx="11">
                  <c:v>25</c:v>
                </c:pt>
                <c:pt idx="12">
                  <c:v>20</c:v>
                </c:pt>
                <c:pt idx="13">
                  <c:v>20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597696"/>
        <c:axId val="97603584"/>
      </c:lineChart>
      <c:catAx>
        <c:axId val="97597696"/>
        <c:scaling>
          <c:orientation val="maxMin"/>
        </c:scaling>
        <c:delete val="0"/>
        <c:axPos val="b"/>
        <c:majorTickMark val="out"/>
        <c:minorTickMark val="none"/>
        <c:tickLblPos val="nextTo"/>
        <c:crossAx val="97603584"/>
        <c:crosses val="autoZero"/>
        <c:auto val="1"/>
        <c:lblAlgn val="ctr"/>
        <c:lblOffset val="100"/>
        <c:noMultiLvlLbl val="0"/>
      </c:catAx>
      <c:valAx>
        <c:axId val="97603584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97597696"/>
        <c:crosses val="autoZero"/>
        <c:crossBetween val="between"/>
      </c:valAx>
    </c:plotArea>
    <c:legend>
      <c:legendPos val="l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7B97C93-81F8-4E21-B32E-53018A384654}" type="datetimeFigureOut">
              <a:rPr lang="fa-IR" smtClean="0"/>
              <a:t>04/08/1436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12D2F1D-508E-4B48-9A1D-1394F584994B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pic>
        <p:nvPicPr>
          <p:cNvPr id="1026" name="Picture 2" descr="Besmeallah-03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6984776" cy="473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760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4693026"/>
              </p:ext>
            </p:extLst>
          </p:nvPr>
        </p:nvGraphicFramePr>
        <p:xfrm>
          <a:off x="467544" y="2606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605882"/>
              </p:ext>
            </p:extLst>
          </p:nvPr>
        </p:nvGraphicFramePr>
        <p:xfrm>
          <a:off x="467542" y="4725144"/>
          <a:ext cx="8352930" cy="136815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</a:tblGrid>
              <a:tr h="436871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 dirty="0">
                          <a:effectLst/>
                        </a:rPr>
                        <a:t>شهرستان</a:t>
                      </a:r>
                      <a:endParaRPr lang="fa-IR" sz="1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  <a:tr h="931281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ترمیم دندان پوسیده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 smtClean="0">
                          <a:effectLst/>
                        </a:rPr>
                        <a:t>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837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2546941"/>
              </p:ext>
            </p:extLst>
          </p:nvPr>
        </p:nvGraphicFramePr>
        <p:xfrm>
          <a:off x="467544" y="2606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5076973"/>
              </p:ext>
            </p:extLst>
          </p:nvPr>
        </p:nvGraphicFramePr>
        <p:xfrm>
          <a:off x="395529" y="4653136"/>
          <a:ext cx="8301615" cy="136815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  <a:gridCol w="553441"/>
              </a:tblGrid>
              <a:tr h="472970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شهرستان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  <a:tr h="676001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مجموع امتیاز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60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35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  <a:tr h="219181"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rtl="0" fontAlgn="b"/>
                      <a:endParaRPr lang="fa-IR" sz="9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4452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a-IR" sz="4800" dirty="0">
              <a:cs typeface="2  Titr" pitchFamily="2" charset="-78"/>
            </a:endParaRPr>
          </a:p>
          <a:p>
            <a:pPr algn="ctr"/>
            <a:endParaRPr lang="fa-IR" sz="4800" dirty="0">
              <a:cs typeface="2  Tit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4400" dirty="0">
                <a:cs typeface="2  Titr" pitchFamily="2" charset="-78"/>
              </a:rPr>
              <a:t>با تشکر از حسن توجه شما خوبان</a:t>
            </a:r>
            <a:br>
              <a:rPr lang="fa-IR" sz="4400" dirty="0">
                <a:cs typeface="2  Titr" pitchFamily="2" charset="-78"/>
              </a:rPr>
            </a:br>
            <a:endParaRPr lang="fa-IR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36490"/>
            <a:ext cx="6454509" cy="484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2892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a-IR" sz="6600" dirty="0" smtClean="0">
                <a:cs typeface="2  Titr" pitchFamily="2" charset="-78"/>
              </a:rPr>
              <a:t>امتیاز پایش شهرستانها</a:t>
            </a:r>
          </a:p>
          <a:p>
            <a:pPr algn="ctr"/>
            <a:endParaRPr lang="fa-IR" dirty="0" smtClean="0">
              <a:cs typeface="2  Titr" pitchFamily="2" charset="-78"/>
            </a:endParaRPr>
          </a:p>
          <a:p>
            <a:pPr algn="ctr"/>
            <a:r>
              <a:rPr lang="fa-IR" dirty="0" smtClean="0">
                <a:cs typeface="2  Titr" pitchFamily="2" charset="-78"/>
              </a:rPr>
              <a:t>معاونت بهداشتی </a:t>
            </a:r>
          </a:p>
          <a:p>
            <a:pPr algn="ctr"/>
            <a:r>
              <a:rPr lang="fa-IR" dirty="0" smtClean="0">
                <a:cs typeface="2  Titr" pitchFamily="2" charset="-78"/>
              </a:rPr>
              <a:t>واحد سلامت دهان و دندان </a:t>
            </a:r>
          </a:p>
          <a:p>
            <a:pPr algn="ctr"/>
            <a:endParaRPr lang="fa-I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93713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117702"/>
              </p:ext>
            </p:extLst>
          </p:nvPr>
        </p:nvGraphicFramePr>
        <p:xfrm>
          <a:off x="827584" y="620688"/>
          <a:ext cx="7776863" cy="58326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2415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4073193"/>
              </p:ext>
            </p:extLst>
          </p:nvPr>
        </p:nvGraphicFramePr>
        <p:xfrm>
          <a:off x="179512" y="1628800"/>
          <a:ext cx="8758816" cy="3888435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812024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  <a:gridCol w="567628"/>
              </a:tblGrid>
              <a:tr h="65970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 dirty="0">
                          <a:effectLst/>
                        </a:rPr>
                        <a:t>شهرستان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روانسر  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دالاهو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قصرشیرین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سرپل ذهاب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جوانرود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اسلام آباد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کرمانشاه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سنقر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پاوه 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گیلانغرب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هرسین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کنگاور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ثلاث باباجانی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صحنه 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65970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معاینه و آموزش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416537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جرم گیری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416537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فیشوسیلنت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800" u="none" strike="noStrike" dirty="0" smtClean="0">
                          <a:effectLst/>
                        </a:rPr>
                        <a:t>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416537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فلورایتراپی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7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65970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ترمیم دندان پوسیده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  <a:tr h="65970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مجموع امتیاز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60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48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46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35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40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410" marR="7410" marT="7410" marB="0" anchor="b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>
                <a:cs typeface="B Nazanin" pitchFamily="2" charset="-78"/>
              </a:rPr>
              <a:t>امتیاز پایش شهرستان ها بر اساس عملکرد </a:t>
            </a:r>
            <a:endParaRPr lang="fa-IR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8925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fa-IR" sz="2800" dirty="0" smtClean="0">
                <a:cs typeface="B Nazanin" pitchFamily="2" charset="-78"/>
              </a:rPr>
              <a:t>نمودار نقطه ای خدمات ارائه شده شهرستانها در کلیه آیتم ها</a:t>
            </a:r>
            <a:endParaRPr lang="fa-IR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0067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1447340"/>
              </p:ext>
            </p:extLst>
          </p:nvPr>
        </p:nvGraphicFramePr>
        <p:xfrm>
          <a:off x="467544" y="2606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77406"/>
              </p:ext>
            </p:extLst>
          </p:nvPr>
        </p:nvGraphicFramePr>
        <p:xfrm>
          <a:off x="251524" y="5085184"/>
          <a:ext cx="8712965" cy="1152128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613429"/>
                <a:gridCol w="613429"/>
                <a:gridCol w="613429"/>
                <a:gridCol w="613429"/>
                <a:gridCol w="613429"/>
                <a:gridCol w="613429"/>
                <a:gridCol w="613429"/>
                <a:gridCol w="613429"/>
                <a:gridCol w="613429"/>
                <a:gridCol w="613429"/>
                <a:gridCol w="533911"/>
                <a:gridCol w="431673"/>
                <a:gridCol w="386233"/>
                <a:gridCol w="613429"/>
                <a:gridCol w="613429"/>
              </a:tblGrid>
              <a:tr h="344536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 dirty="0">
                          <a:effectLst/>
                        </a:rPr>
                        <a:t>شهرستان</a:t>
                      </a:r>
                      <a:endParaRPr lang="fa-IR" sz="1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</a:tr>
              <a:tr h="807592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500" u="none" strike="noStrike">
                          <a:effectLst/>
                        </a:rPr>
                        <a:t>معاینه و آموزش</a:t>
                      </a:r>
                      <a:endParaRPr lang="fa-IR" sz="15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20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8047" marR="8047" marT="804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98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1228449"/>
              </p:ext>
            </p:extLst>
          </p:nvPr>
        </p:nvGraphicFramePr>
        <p:xfrm>
          <a:off x="467544" y="332656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43304"/>
              </p:ext>
            </p:extLst>
          </p:nvPr>
        </p:nvGraphicFramePr>
        <p:xfrm>
          <a:off x="467542" y="4941168"/>
          <a:ext cx="8352930" cy="1440160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</a:tblGrid>
              <a:tr h="590229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 dirty="0">
                          <a:effectLst/>
                        </a:rPr>
                        <a:t>شهرستان</a:t>
                      </a:r>
                      <a:endParaRPr lang="fa-IR" sz="1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  <a:tr h="849931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جرم گیری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0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0574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185489"/>
              </p:ext>
            </p:extLst>
          </p:nvPr>
        </p:nvGraphicFramePr>
        <p:xfrm>
          <a:off x="467544" y="26064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398989"/>
              </p:ext>
            </p:extLst>
          </p:nvPr>
        </p:nvGraphicFramePr>
        <p:xfrm>
          <a:off x="395534" y="4797152"/>
          <a:ext cx="8352930" cy="136815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  <a:gridCol w="556862"/>
              </a:tblGrid>
              <a:tr h="563195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 dirty="0">
                          <a:effectLst/>
                        </a:rPr>
                        <a:t>شهرستان</a:t>
                      </a:r>
                      <a:endParaRPr lang="fa-IR" sz="1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  <a:tr h="804957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 dirty="0">
                          <a:effectLst/>
                        </a:rPr>
                        <a:t>فیشورسیلانت</a:t>
                      </a:r>
                      <a:endParaRPr lang="fa-IR" sz="14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20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13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5393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160253"/>
              </p:ext>
            </p:extLst>
          </p:nvPr>
        </p:nvGraphicFramePr>
        <p:xfrm>
          <a:off x="467544" y="18864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83107"/>
              </p:ext>
            </p:extLst>
          </p:nvPr>
        </p:nvGraphicFramePr>
        <p:xfrm>
          <a:off x="395535" y="4941168"/>
          <a:ext cx="8496945" cy="1368152"/>
        </p:xfrm>
        <a:graphic>
          <a:graphicData uri="http://schemas.openxmlformats.org/drawingml/2006/table">
            <a:tbl>
              <a:tblPr rtl="1">
                <a:tableStyleId>{5C22544A-7EE6-4342-B048-85BDC9FD1C3A}</a:tableStyleId>
              </a:tblPr>
              <a:tblGrid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  <a:gridCol w="566463"/>
              </a:tblGrid>
              <a:tr h="710728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 dirty="0">
                          <a:effectLst/>
                        </a:rPr>
                        <a:t>شهرستان</a:t>
                      </a:r>
                      <a:endParaRPr lang="fa-IR" sz="10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روانسر 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دالاهو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قصرشیرین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سرپل ذهاب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جوانرود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اسلام آباد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کرمانشاه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سنقر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پاوه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گیلانغرب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هرسین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کنگاور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ثلاث باباجانی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000" u="none" strike="noStrike">
                          <a:effectLst/>
                        </a:rPr>
                        <a:t>صحنه </a:t>
                      </a:r>
                      <a:endParaRPr lang="fa-IR" sz="10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  <a:tr h="657424">
                <a:tc>
                  <a:txBody>
                    <a:bodyPr/>
                    <a:lstStyle/>
                    <a:p>
                      <a:pPr algn="r" rtl="1" fontAlgn="b"/>
                      <a:r>
                        <a:rPr lang="fa-IR" sz="1400" u="none" strike="noStrike">
                          <a:effectLst/>
                        </a:rPr>
                        <a:t>وارنیش</a:t>
                      </a:r>
                      <a:endParaRPr lang="fa-IR" sz="14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15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14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7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5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10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>
                          <a:effectLst/>
                        </a:rPr>
                        <a:t>0</a:t>
                      </a:r>
                      <a:endParaRPr lang="fa-IR" sz="1800" b="0" i="0" u="none" strike="noStrike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fa-IR" sz="1800" u="none" strike="noStrike" dirty="0">
                          <a:effectLst/>
                        </a:rPr>
                        <a:t>5</a:t>
                      </a:r>
                      <a:endParaRPr lang="fa-IR" sz="1800" b="0" i="0" u="none" strike="noStrike" dirty="0">
                        <a:solidFill>
                          <a:srgbClr val="000000"/>
                        </a:solidFill>
                        <a:effectLst/>
                        <a:latin typeface="B Nazanin"/>
                      </a:endParaRP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8763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372</Words>
  <Application>Microsoft Office PowerPoint</Application>
  <PresentationFormat>On-screen Show (4:3)</PresentationFormat>
  <Paragraphs>300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PowerPoint Presentation</vt:lpstr>
      <vt:lpstr>PowerPoint Presentation</vt:lpstr>
      <vt:lpstr>امتیاز پایش شهرستان ها بر اساس عملکرد </vt:lpstr>
      <vt:lpstr>نمودار نقطه ای خدمات ارائه شده شهرستانها در کلیه آیتم ها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با تشکر از حسن توجه شما خوبان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R!!!</dc:creator>
  <cp:lastModifiedBy>R!!!</cp:lastModifiedBy>
  <cp:revision>7</cp:revision>
  <dcterms:created xsi:type="dcterms:W3CDTF">2015-01-27T19:43:52Z</dcterms:created>
  <dcterms:modified xsi:type="dcterms:W3CDTF">2015-01-28T06:20:22Z</dcterms:modified>
</cp:coreProperties>
</file>