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5" r:id="rId3"/>
    <p:sldId id="268" r:id="rId4"/>
    <p:sldId id="267" r:id="rId5"/>
    <p:sldId id="266" r:id="rId6"/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didian\Documents\Book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didian\Documents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069285139791013E-2"/>
          <c:y val="2.8619347175564216E-2"/>
          <c:w val="0.7792586375143421"/>
          <c:h val="0.90680414312961721"/>
        </c:manualLayout>
      </c:layout>
      <c:bubbleChart>
        <c:varyColors val="0"/>
        <c:ser>
          <c:idx val="0"/>
          <c:order val="0"/>
          <c:tx>
            <c:strRef>
              <c:f>Sheet1!$P$8</c:f>
              <c:strCache>
                <c:ptCount val="1"/>
                <c:pt idx="0">
                  <c:v>کرمانشاه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xVal>
            <c:strRef>
              <c:f>Sheet1!$O$7</c:f>
              <c:strCache>
                <c:ptCount val="1"/>
                <c:pt idx="0">
                  <c:v>امتیاز کل</c:v>
                </c:pt>
              </c:strCache>
            </c:strRef>
          </c:xVal>
          <c:yVal>
            <c:numRef>
              <c:f>Sheet1!$O$8</c:f>
              <c:numCache>
                <c:formatCode>General</c:formatCode>
                <c:ptCount val="1"/>
                <c:pt idx="0">
                  <c:v>90</c:v>
                </c:pt>
              </c:numCache>
            </c:numRef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ser>
          <c:idx val="1"/>
          <c:order val="1"/>
          <c:tx>
            <c:strRef>
              <c:f>Sheet1!$P$9</c:f>
              <c:strCache>
                <c:ptCount val="1"/>
                <c:pt idx="0">
                  <c:v>صحنه</c:v>
                </c:pt>
              </c:strCache>
            </c:strRef>
          </c:tx>
          <c:invertIfNegative val="0"/>
          <c:xVal>
            <c:strRef>
              <c:f>Sheet1!$O$7</c:f>
              <c:strCache>
                <c:ptCount val="1"/>
                <c:pt idx="0">
                  <c:v>امتیاز کل</c:v>
                </c:pt>
              </c:strCache>
            </c:strRef>
          </c:xVal>
          <c:yVal>
            <c:numRef>
              <c:f>Sheet1!$O$9</c:f>
              <c:numCache>
                <c:formatCode>General</c:formatCode>
                <c:ptCount val="1"/>
                <c:pt idx="0">
                  <c:v>83</c:v>
                </c:pt>
              </c:numCache>
            </c:numRef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ser>
          <c:idx val="2"/>
          <c:order val="2"/>
          <c:tx>
            <c:strRef>
              <c:f>Sheet1!$P$10</c:f>
              <c:strCache>
                <c:ptCount val="1"/>
                <c:pt idx="0">
                  <c:v>کنگاور</c:v>
                </c:pt>
              </c:strCache>
            </c:strRef>
          </c:tx>
          <c:invertIfNegative val="0"/>
          <c:xVal>
            <c:strRef>
              <c:f>Sheet1!$O$7</c:f>
              <c:strCache>
                <c:ptCount val="1"/>
                <c:pt idx="0">
                  <c:v>امتیاز کل</c:v>
                </c:pt>
              </c:strCache>
            </c:strRef>
          </c:xVal>
          <c:yVal>
            <c:numRef>
              <c:f>Sheet1!$O$10</c:f>
              <c:numCache>
                <c:formatCode>General</c:formatCode>
                <c:ptCount val="1"/>
                <c:pt idx="0">
                  <c:v>82</c:v>
                </c:pt>
              </c:numCache>
            </c:numRef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ser>
          <c:idx val="3"/>
          <c:order val="3"/>
          <c:tx>
            <c:strRef>
              <c:f>Sheet1!$P$11</c:f>
              <c:strCache>
                <c:ptCount val="1"/>
                <c:pt idx="0">
                  <c:v>جوانرود</c:v>
                </c:pt>
              </c:strCache>
            </c:strRef>
          </c:tx>
          <c:invertIfNegative val="0"/>
          <c:xVal>
            <c:strRef>
              <c:f>Sheet1!$O$7</c:f>
              <c:strCache>
                <c:ptCount val="1"/>
                <c:pt idx="0">
                  <c:v>امتیاز کل</c:v>
                </c:pt>
              </c:strCache>
            </c:strRef>
          </c:xVal>
          <c:yVal>
            <c:numRef>
              <c:f>Sheet1!$O$11</c:f>
              <c:numCache>
                <c:formatCode>General</c:formatCode>
                <c:ptCount val="1"/>
                <c:pt idx="0">
                  <c:v>80</c:v>
                </c:pt>
              </c:numCache>
            </c:numRef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ser>
          <c:idx val="4"/>
          <c:order val="4"/>
          <c:tx>
            <c:strRef>
              <c:f>Sheet1!$P$12</c:f>
              <c:strCache>
                <c:ptCount val="1"/>
                <c:pt idx="0">
                  <c:v>دالاهو</c:v>
                </c:pt>
              </c:strCache>
            </c:strRef>
          </c:tx>
          <c:invertIfNegative val="0"/>
          <c:xVal>
            <c:strRef>
              <c:f>Sheet1!$O$7</c:f>
              <c:strCache>
                <c:ptCount val="1"/>
                <c:pt idx="0">
                  <c:v>امتیاز کل</c:v>
                </c:pt>
              </c:strCache>
            </c:strRef>
          </c:xVal>
          <c:yVal>
            <c:numRef>
              <c:f>Sheet1!$O$12</c:f>
              <c:numCache>
                <c:formatCode>General</c:formatCode>
                <c:ptCount val="1"/>
                <c:pt idx="0">
                  <c:v>79</c:v>
                </c:pt>
              </c:numCache>
            </c:numRef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ser>
          <c:idx val="5"/>
          <c:order val="5"/>
          <c:tx>
            <c:strRef>
              <c:f>Sheet1!$P$13</c:f>
              <c:strCache>
                <c:ptCount val="1"/>
                <c:pt idx="0">
                  <c:v>قصرشیرین</c:v>
                </c:pt>
              </c:strCache>
            </c:strRef>
          </c:tx>
          <c:invertIfNegative val="0"/>
          <c:xVal>
            <c:strRef>
              <c:f>Sheet1!$O$7</c:f>
              <c:strCache>
                <c:ptCount val="1"/>
                <c:pt idx="0">
                  <c:v>امتیاز کل</c:v>
                </c:pt>
              </c:strCache>
            </c:strRef>
          </c:xVal>
          <c:yVal>
            <c:numRef>
              <c:f>Sheet1!$O$13</c:f>
              <c:numCache>
                <c:formatCode>General</c:formatCode>
                <c:ptCount val="1"/>
                <c:pt idx="0">
                  <c:v>73</c:v>
                </c:pt>
              </c:numCache>
            </c:numRef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ser>
          <c:idx val="6"/>
          <c:order val="6"/>
          <c:tx>
            <c:strRef>
              <c:f>Sheet1!$P$14</c:f>
              <c:strCache>
                <c:ptCount val="1"/>
                <c:pt idx="0">
                  <c:v>اسلام آباد</c:v>
                </c:pt>
              </c:strCache>
            </c:strRef>
          </c:tx>
          <c:invertIfNegative val="0"/>
          <c:xVal>
            <c:strRef>
              <c:f>Sheet1!$O$7</c:f>
              <c:strCache>
                <c:ptCount val="1"/>
                <c:pt idx="0">
                  <c:v>امتیاز کل</c:v>
                </c:pt>
              </c:strCache>
            </c:strRef>
          </c:xVal>
          <c:yVal>
            <c:numRef>
              <c:f>Sheet1!$O$14</c:f>
              <c:numCache>
                <c:formatCode>General</c:formatCode>
                <c:ptCount val="1"/>
                <c:pt idx="0">
                  <c:v>73</c:v>
                </c:pt>
              </c:numCache>
            </c:numRef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ser>
          <c:idx val="7"/>
          <c:order val="7"/>
          <c:tx>
            <c:strRef>
              <c:f>Sheet1!$P$15</c:f>
              <c:strCache>
                <c:ptCount val="1"/>
                <c:pt idx="0">
                  <c:v>روانسر</c:v>
                </c:pt>
              </c:strCache>
            </c:strRef>
          </c:tx>
          <c:invertIfNegative val="0"/>
          <c:xVal>
            <c:strRef>
              <c:f>Sheet1!$O$7</c:f>
              <c:strCache>
                <c:ptCount val="1"/>
                <c:pt idx="0">
                  <c:v>امتیاز کل</c:v>
                </c:pt>
              </c:strCache>
            </c:strRef>
          </c:xVal>
          <c:yVal>
            <c:numRef>
              <c:f>Sheet1!$O$15</c:f>
              <c:numCache>
                <c:formatCode>General</c:formatCode>
                <c:ptCount val="1"/>
                <c:pt idx="0">
                  <c:v>70</c:v>
                </c:pt>
              </c:numCache>
            </c:numRef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ser>
          <c:idx val="8"/>
          <c:order val="8"/>
          <c:tx>
            <c:strRef>
              <c:f>Sheet1!$P$16</c:f>
              <c:strCache>
                <c:ptCount val="1"/>
                <c:pt idx="0">
                  <c:v>گیلانغرب</c:v>
                </c:pt>
              </c:strCache>
            </c:strRef>
          </c:tx>
          <c:invertIfNegative val="0"/>
          <c:xVal>
            <c:strRef>
              <c:f>Sheet1!$O$7</c:f>
              <c:strCache>
                <c:ptCount val="1"/>
                <c:pt idx="0">
                  <c:v>امتیاز کل</c:v>
                </c:pt>
              </c:strCache>
            </c:strRef>
          </c:xVal>
          <c:yVal>
            <c:numRef>
              <c:f>Sheet1!$O$16</c:f>
              <c:numCache>
                <c:formatCode>General</c:formatCode>
                <c:ptCount val="1"/>
                <c:pt idx="0">
                  <c:v>68</c:v>
                </c:pt>
              </c:numCache>
            </c:numRef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ser>
          <c:idx val="9"/>
          <c:order val="9"/>
          <c:tx>
            <c:strRef>
              <c:f>Sheet1!$P$17</c:f>
              <c:strCache>
                <c:ptCount val="1"/>
                <c:pt idx="0">
                  <c:v>هرسین</c:v>
                </c:pt>
              </c:strCache>
            </c:strRef>
          </c:tx>
          <c:invertIfNegative val="0"/>
          <c:xVal>
            <c:strRef>
              <c:f>Sheet1!$O$7</c:f>
              <c:strCache>
                <c:ptCount val="1"/>
                <c:pt idx="0">
                  <c:v>امتیاز کل</c:v>
                </c:pt>
              </c:strCache>
            </c:strRef>
          </c:xVal>
          <c:yVal>
            <c:numRef>
              <c:f>Sheet1!$O$17</c:f>
              <c:numCache>
                <c:formatCode>General</c:formatCode>
                <c:ptCount val="1"/>
                <c:pt idx="0">
                  <c:v>66</c:v>
                </c:pt>
              </c:numCache>
            </c:numRef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ser>
          <c:idx val="10"/>
          <c:order val="10"/>
          <c:tx>
            <c:strRef>
              <c:f>Sheet1!$P$18</c:f>
              <c:strCache>
                <c:ptCount val="1"/>
                <c:pt idx="0">
                  <c:v>ثلاث باباجانی</c:v>
                </c:pt>
              </c:strCache>
            </c:strRef>
          </c:tx>
          <c:invertIfNegative val="0"/>
          <c:xVal>
            <c:strRef>
              <c:f>Sheet1!$O$7</c:f>
              <c:strCache>
                <c:ptCount val="1"/>
                <c:pt idx="0">
                  <c:v>امتیاز کل</c:v>
                </c:pt>
              </c:strCache>
            </c:strRef>
          </c:xVal>
          <c:yVal>
            <c:numRef>
              <c:f>Sheet1!$O$18</c:f>
              <c:numCache>
                <c:formatCode>General</c:formatCode>
                <c:ptCount val="1"/>
                <c:pt idx="0">
                  <c:v>65</c:v>
                </c:pt>
              </c:numCache>
            </c:numRef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ser>
          <c:idx val="11"/>
          <c:order val="11"/>
          <c:tx>
            <c:strRef>
              <c:f>Sheet1!$P$19</c:f>
              <c:strCache>
                <c:ptCount val="1"/>
                <c:pt idx="0">
                  <c:v>سنقر</c:v>
                </c:pt>
              </c:strCache>
            </c:strRef>
          </c:tx>
          <c:invertIfNegative val="0"/>
          <c:xVal>
            <c:strRef>
              <c:f>Sheet1!$O$7</c:f>
              <c:strCache>
                <c:ptCount val="1"/>
                <c:pt idx="0">
                  <c:v>امتیاز کل</c:v>
                </c:pt>
              </c:strCache>
            </c:strRef>
          </c:xVal>
          <c:yVal>
            <c:numRef>
              <c:f>Sheet1!$O$19</c:f>
              <c:numCache>
                <c:formatCode>General</c:formatCode>
                <c:ptCount val="1"/>
                <c:pt idx="0">
                  <c:v>65</c:v>
                </c:pt>
              </c:numCache>
            </c:numRef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ser>
          <c:idx val="12"/>
          <c:order val="12"/>
          <c:tx>
            <c:strRef>
              <c:f>Sheet1!$P$20</c:f>
              <c:strCache>
                <c:ptCount val="1"/>
                <c:pt idx="0">
                  <c:v>سرپل ذهاب</c:v>
                </c:pt>
              </c:strCache>
            </c:strRef>
          </c:tx>
          <c:invertIfNegative val="0"/>
          <c:xVal>
            <c:strRef>
              <c:f>Sheet1!$O$7</c:f>
              <c:strCache>
                <c:ptCount val="1"/>
                <c:pt idx="0">
                  <c:v>امتیاز کل</c:v>
                </c:pt>
              </c:strCache>
            </c:strRef>
          </c:xVal>
          <c:yVal>
            <c:numRef>
              <c:f>Sheet1!$O$20</c:f>
              <c:numCache>
                <c:formatCode>General</c:formatCode>
                <c:ptCount val="1"/>
                <c:pt idx="0">
                  <c:v>60</c:v>
                </c:pt>
              </c:numCache>
            </c:numRef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ser>
          <c:idx val="13"/>
          <c:order val="13"/>
          <c:tx>
            <c:strRef>
              <c:f>Sheet1!$P$21</c:f>
              <c:strCache>
                <c:ptCount val="1"/>
                <c:pt idx="0">
                  <c:v>پاوه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xVal>
            <c:strRef>
              <c:f>Sheet1!$O$7</c:f>
              <c:strCache>
                <c:ptCount val="1"/>
                <c:pt idx="0">
                  <c:v>امتیاز کل</c:v>
                </c:pt>
              </c:strCache>
            </c:strRef>
          </c:xVal>
          <c:yVal>
            <c:numRef>
              <c:f>Sheet1!$O$21</c:f>
              <c:numCache>
                <c:formatCode>General</c:formatCode>
                <c:ptCount val="1"/>
                <c:pt idx="0">
                  <c:v>45</c:v>
                </c:pt>
              </c:numCache>
            </c:numRef>
          </c:yVal>
          <c:bubbleSize>
            <c:numLit>
              <c:formatCode>General</c:formatCode>
              <c:ptCount val="1"/>
              <c:pt idx="0">
                <c:v>1</c:v>
              </c:pt>
            </c:numLit>
          </c:bubbleSize>
          <c:bubble3D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28137728"/>
        <c:axId val="28151808"/>
      </c:bubbleChart>
      <c:valAx>
        <c:axId val="28137728"/>
        <c:scaling>
          <c:orientation val="minMax"/>
        </c:scaling>
        <c:delete val="0"/>
        <c:axPos val="b"/>
        <c:majorTickMark val="out"/>
        <c:minorTickMark val="none"/>
        <c:tickLblPos val="nextTo"/>
        <c:crossAx val="28151808"/>
        <c:crosses val="autoZero"/>
        <c:crossBetween val="midCat"/>
      </c:valAx>
      <c:valAx>
        <c:axId val="28151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137728"/>
        <c:crosses val="autoZero"/>
        <c:crossBetween val="midCat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85344977324990845"/>
          <c:y val="1.1067614379861037E-2"/>
          <c:w val="0.13627405393129691"/>
          <c:h val="0.97270909942281081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solidFill>
      <a:schemeClr val="accent2">
        <a:lumMod val="40000"/>
        <a:lumOff val="60000"/>
      </a:schemeClr>
    </a:solidFill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pivotSource>
    <c:name>[Book1.xlsx]Sheet4!PivotTable1</c:name>
    <c:fmtId val="88"/>
  </c:pivotSource>
  <c:chart>
    <c:title>
      <c:tx>
        <c:rich>
          <a:bodyPr/>
          <a:lstStyle/>
          <a:p>
            <a:pPr>
              <a:defRPr/>
            </a:pPr>
            <a:r>
              <a:rPr lang="fa-IR" dirty="0" smtClean="0"/>
              <a:t>بیمه روستایی</a:t>
            </a:r>
            <a:endParaRPr lang="fa-IR" dirty="0"/>
          </a:p>
        </c:rich>
      </c:tx>
      <c:layout>
        <c:manualLayout>
          <c:xMode val="edge"/>
          <c:yMode val="edge"/>
          <c:x val="0.43467009015177455"/>
          <c:y val="8.9432991839239514E-4"/>
        </c:manualLayout>
      </c:layout>
      <c:overlay val="0"/>
    </c:title>
    <c:autoTitleDeleted val="0"/>
    <c:pivotFmts>
      <c:pivotFmt>
        <c:idx val="0"/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</c:pivotFmt>
      <c:pivotFmt>
        <c:idx val="11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2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3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4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5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6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7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8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9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0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>
        <c:manualLayout>
          <c:layoutTarget val="inner"/>
          <c:xMode val="edge"/>
          <c:yMode val="edge"/>
          <c:x val="0.10736351706036745"/>
          <c:y val="7.8042067658209383E-2"/>
          <c:w val="0.91462226596675411"/>
          <c:h val="0.69087343248760569"/>
        </c:manualLayout>
      </c:layout>
      <c:lineChart>
        <c:grouping val="standar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Sheet4!$A$2:$A$16</c:f>
              <c:strCache>
                <c:ptCount val="14"/>
                <c:pt idx="0">
                  <c:v>اسلام آباد</c:v>
                </c:pt>
                <c:pt idx="1">
                  <c:v>پاوه</c:v>
                </c:pt>
                <c:pt idx="2">
                  <c:v>ثلاث باباجانی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Sheet4!$B$2:$B$16</c:f>
              <c:numCache>
                <c:formatCode>0.00</c:formatCode>
                <c:ptCount val="14"/>
                <c:pt idx="0">
                  <c:v>85.714285714285708</c:v>
                </c:pt>
                <c:pt idx="1">
                  <c:v>85.714285714285708</c:v>
                </c:pt>
                <c:pt idx="2">
                  <c:v>100</c:v>
                </c:pt>
                <c:pt idx="3">
                  <c:v>85.714285714285708</c:v>
                </c:pt>
                <c:pt idx="4">
                  <c:v>100</c:v>
                </c:pt>
                <c:pt idx="5">
                  <c:v>100</c:v>
                </c:pt>
                <c:pt idx="6">
                  <c:v>85.714285714285708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85.714285714285708</c:v>
                </c:pt>
                <c:pt idx="12">
                  <c:v>85.714285714285708</c:v>
                </c:pt>
                <c:pt idx="13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631104"/>
        <c:axId val="147649280"/>
      </c:lineChart>
      <c:catAx>
        <c:axId val="147631104"/>
        <c:scaling>
          <c:orientation val="minMax"/>
        </c:scaling>
        <c:delete val="0"/>
        <c:axPos val="b"/>
        <c:majorTickMark val="out"/>
        <c:minorTickMark val="none"/>
        <c:tickLblPos val="nextTo"/>
        <c:crossAx val="147649280"/>
        <c:crosses val="autoZero"/>
        <c:auto val="1"/>
        <c:lblAlgn val="ctr"/>
        <c:lblOffset val="100"/>
        <c:noMultiLvlLbl val="0"/>
      </c:catAx>
      <c:valAx>
        <c:axId val="14764928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47631104"/>
        <c:crosses val="autoZero"/>
        <c:crossBetween val="between"/>
      </c:valAx>
      <c:spPr>
        <a:solidFill>
          <a:srgbClr val="FFFFFF"/>
        </a:solidFill>
      </c:spPr>
    </c:plotArea>
    <c:plotVisOnly val="1"/>
    <c:dispBlanksAs val="gap"/>
    <c:showDLblsOverMax val="0"/>
  </c:chart>
  <c:spPr>
    <a:solidFill>
      <a:schemeClr val="accent3">
        <a:lumMod val="40000"/>
        <a:lumOff val="60000"/>
      </a:schemeClr>
    </a:solidFill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[Book1.xlsx]Sheet4!PivotTable1</c:name>
    <c:fmtId val="69"/>
  </c:pivotSource>
  <c:chart>
    <c:autoTitleDeleted val="1"/>
    <c:pivotFmts>
      <c:pivotFmt>
        <c:idx val="0"/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</c:pivotFmt>
      <c:pivotFmt>
        <c:idx val="11"/>
      </c:pivotFmt>
      <c:pivotFmt>
        <c:idx val="12"/>
        <c:dLbl>
          <c:idx val="0"/>
          <c:delete val="1"/>
        </c:dLbl>
      </c:pivotFmt>
      <c:pivotFmt>
        <c:idx val="13"/>
        <c:dLbl>
          <c:idx val="0"/>
          <c:delete val="1"/>
        </c:dLbl>
      </c:pivotFmt>
      <c:pivotFmt>
        <c:idx val="14"/>
        <c:dLbl>
          <c:idx val="0"/>
          <c:delete val="1"/>
        </c:dLbl>
      </c:pivotFmt>
      <c:pivotFmt>
        <c:idx val="15"/>
        <c:dLbl>
          <c:idx val="0"/>
          <c:delete val="1"/>
        </c:dLbl>
      </c:pivotFmt>
      <c:pivotFmt>
        <c:idx val="16"/>
        <c:dLbl>
          <c:idx val="0"/>
          <c:delete val="1"/>
        </c:dLbl>
      </c:pivotFmt>
      <c:pivotFmt>
        <c:idx val="17"/>
        <c:dLbl>
          <c:idx val="0"/>
          <c:delete val="1"/>
        </c:dLbl>
      </c:pivotFmt>
      <c:pivotFmt>
        <c:idx val="18"/>
        <c:dLbl>
          <c:idx val="0"/>
          <c:delete val="1"/>
        </c:dLbl>
      </c:pivotFmt>
      <c:pivotFmt>
        <c:idx val="19"/>
        <c:dLbl>
          <c:idx val="0"/>
          <c:delete val="1"/>
        </c:dLbl>
      </c:pivotFmt>
      <c:pivotFmt>
        <c:idx val="20"/>
      </c:pivotFmt>
      <c:pivotFmt>
        <c:idx val="21"/>
      </c:pivotFmt>
      <c:pivotFmt>
        <c:idx val="22"/>
      </c:pivotFmt>
      <c:pivotFmt>
        <c:idx val="23"/>
      </c:pivotFmt>
      <c:pivotFmt>
        <c:idx val="24"/>
      </c:pivotFmt>
      <c:pivotFmt>
        <c:idx val="25"/>
      </c:pivotFmt>
      <c:pivotFmt>
        <c:idx val="26"/>
      </c:pivotFmt>
      <c:pivotFmt>
        <c:idx val="27"/>
      </c:pivotFmt>
      <c:pivotFmt>
        <c:idx val="28"/>
      </c:pivotFmt>
      <c:pivotFmt>
        <c:idx val="29"/>
      </c:pivotFmt>
      <c:pivotFmt>
        <c:idx val="30"/>
      </c:pivotFmt>
      <c:pivotFmt>
        <c:idx val="31"/>
      </c:pivotFmt>
      <c:pivotFmt>
        <c:idx val="32"/>
      </c:pivotFmt>
      <c:pivotFmt>
        <c:idx val="33"/>
      </c:pivotFmt>
      <c:pivotFmt>
        <c:idx val="34"/>
      </c:pivotFmt>
      <c:pivotFmt>
        <c:idx val="35"/>
      </c:pivotFmt>
      <c:pivotFmt>
        <c:idx val="36"/>
      </c:pivotFmt>
      <c:pivotFmt>
        <c:idx val="37"/>
      </c:pivotFmt>
      <c:pivotFmt>
        <c:idx val="38"/>
      </c:pivotFmt>
      <c:pivotFmt>
        <c:idx val="39"/>
      </c:pivotFmt>
      <c:pivotFmt>
        <c:idx val="40"/>
      </c:pivotFmt>
      <c:pivotFmt>
        <c:idx val="41"/>
      </c:pivotFmt>
      <c:pivotFmt>
        <c:idx val="42"/>
      </c:pivotFmt>
      <c:pivotFmt>
        <c:idx val="43"/>
      </c:pivotFmt>
      <c:pivotFmt>
        <c:idx val="44"/>
      </c:pivotFmt>
      <c:pivotFmt>
        <c:idx val="45"/>
      </c:pivotFmt>
      <c:pivotFmt>
        <c:idx val="46"/>
      </c:pivotFmt>
      <c:pivotFmt>
        <c:idx val="47"/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Sheet4!$B$1:$B$2</c:f>
              <c:strCache>
                <c:ptCount val="1"/>
                <c:pt idx="0">
                  <c:v>اسلام آباد</c:v>
                </c:pt>
              </c:strCache>
            </c:strRef>
          </c:tx>
          <c:cat>
            <c:strRef>
              <c:f>Sheet4!$A$3:$A$8</c:f>
              <c:strCache>
                <c:ptCount val="6"/>
                <c:pt idx="0">
                  <c:v>Sum of بخش سل</c:v>
                </c:pt>
                <c:pt idx="1">
                  <c:v>Sum of بخش تالاسمی</c:v>
                </c:pt>
                <c:pt idx="2">
                  <c:v>Sum of بخش التور،سالمونلا ،شیگلا</c:v>
                </c:pt>
                <c:pt idx="3">
                  <c:v>Sum of بخش مواد مخدر</c:v>
                </c:pt>
                <c:pt idx="4">
                  <c:v>Sum of بخش مالاریا</c:v>
                </c:pt>
                <c:pt idx="5">
                  <c:v>Sum of بیمه روستایی</c:v>
                </c:pt>
              </c:strCache>
            </c:strRef>
          </c:cat>
          <c:val>
            <c:numRef>
              <c:f>Sheet4!$B$3:$B$8</c:f>
              <c:numCache>
                <c:formatCode>General</c:formatCode>
                <c:ptCount val="6"/>
                <c:pt idx="0">
                  <c:v>78.94736842105263</c:v>
                </c:pt>
                <c:pt idx="1">
                  <c:v>53.571428571428569</c:v>
                </c:pt>
                <c:pt idx="2">
                  <c:v>78.94736842105263</c:v>
                </c:pt>
                <c:pt idx="3">
                  <c:v>76.470588235294116</c:v>
                </c:pt>
                <c:pt idx="4">
                  <c:v>90</c:v>
                </c:pt>
                <c:pt idx="5">
                  <c:v>85.714285714285708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Sheet4!$C$1:$C$2</c:f>
              <c:strCache>
                <c:ptCount val="1"/>
                <c:pt idx="0">
                  <c:v>پاوه</c:v>
                </c:pt>
              </c:strCache>
            </c:strRef>
          </c:tx>
          <c:cat>
            <c:strRef>
              <c:f>Sheet4!$A$3:$A$8</c:f>
              <c:strCache>
                <c:ptCount val="6"/>
                <c:pt idx="0">
                  <c:v>Sum of بخش سل</c:v>
                </c:pt>
                <c:pt idx="1">
                  <c:v>Sum of بخش تالاسمی</c:v>
                </c:pt>
                <c:pt idx="2">
                  <c:v>Sum of بخش التور،سالمونلا ،شیگلا</c:v>
                </c:pt>
                <c:pt idx="3">
                  <c:v>Sum of بخش مواد مخدر</c:v>
                </c:pt>
                <c:pt idx="4">
                  <c:v>Sum of بخش مالاریا</c:v>
                </c:pt>
                <c:pt idx="5">
                  <c:v>Sum of بیمه روستایی</c:v>
                </c:pt>
              </c:strCache>
            </c:strRef>
          </c:cat>
          <c:val>
            <c:numRef>
              <c:f>Sheet4!$C$3:$C$8</c:f>
              <c:numCache>
                <c:formatCode>General</c:formatCode>
                <c:ptCount val="6"/>
                <c:pt idx="0">
                  <c:v>63.157894736842103</c:v>
                </c:pt>
                <c:pt idx="1">
                  <c:v>39.285714285714285</c:v>
                </c:pt>
                <c:pt idx="2">
                  <c:v>31.578947368421051</c:v>
                </c:pt>
                <c:pt idx="3">
                  <c:v>29.411764705882351</c:v>
                </c:pt>
                <c:pt idx="4">
                  <c:v>50</c:v>
                </c:pt>
                <c:pt idx="5">
                  <c:v>85.714285714285708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Sheet4!$D$1:$D$2</c:f>
              <c:strCache>
                <c:ptCount val="1"/>
                <c:pt idx="0">
                  <c:v>ثلاث باباجانی</c:v>
                </c:pt>
              </c:strCache>
            </c:strRef>
          </c:tx>
          <c:cat>
            <c:strRef>
              <c:f>Sheet4!$A$3:$A$8</c:f>
              <c:strCache>
                <c:ptCount val="6"/>
                <c:pt idx="0">
                  <c:v>Sum of بخش سل</c:v>
                </c:pt>
                <c:pt idx="1">
                  <c:v>Sum of بخش تالاسمی</c:v>
                </c:pt>
                <c:pt idx="2">
                  <c:v>Sum of بخش التور،سالمونلا ،شیگلا</c:v>
                </c:pt>
                <c:pt idx="3">
                  <c:v>Sum of بخش مواد مخدر</c:v>
                </c:pt>
                <c:pt idx="4">
                  <c:v>Sum of بخش مالاریا</c:v>
                </c:pt>
                <c:pt idx="5">
                  <c:v>Sum of بیمه روستایی</c:v>
                </c:pt>
              </c:strCache>
            </c:strRef>
          </c:cat>
          <c:val>
            <c:numRef>
              <c:f>Sheet4!$D$3:$D$8</c:f>
              <c:numCache>
                <c:formatCode>General</c:formatCode>
                <c:ptCount val="6"/>
                <c:pt idx="0">
                  <c:v>73.684210526315795</c:v>
                </c:pt>
                <c:pt idx="1">
                  <c:v>64.285714285714292</c:v>
                </c:pt>
                <c:pt idx="2">
                  <c:v>52.631578947368418</c:v>
                </c:pt>
                <c:pt idx="3">
                  <c:v>52.941176470588232</c:v>
                </c:pt>
                <c:pt idx="4">
                  <c:v>70</c:v>
                </c:pt>
                <c:pt idx="5">
                  <c:v>100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Sheet4!$E$1:$E$2</c:f>
              <c:strCache>
                <c:ptCount val="1"/>
                <c:pt idx="0">
                  <c:v>جوانرود</c:v>
                </c:pt>
              </c:strCache>
            </c:strRef>
          </c:tx>
          <c:cat>
            <c:strRef>
              <c:f>Sheet4!$A$3:$A$8</c:f>
              <c:strCache>
                <c:ptCount val="6"/>
                <c:pt idx="0">
                  <c:v>Sum of بخش سل</c:v>
                </c:pt>
                <c:pt idx="1">
                  <c:v>Sum of بخش تالاسمی</c:v>
                </c:pt>
                <c:pt idx="2">
                  <c:v>Sum of بخش التور،سالمونلا ،شیگلا</c:v>
                </c:pt>
                <c:pt idx="3">
                  <c:v>Sum of بخش مواد مخدر</c:v>
                </c:pt>
                <c:pt idx="4">
                  <c:v>Sum of بخش مالاریا</c:v>
                </c:pt>
                <c:pt idx="5">
                  <c:v>Sum of بیمه روستایی</c:v>
                </c:pt>
              </c:strCache>
            </c:strRef>
          </c:cat>
          <c:val>
            <c:numRef>
              <c:f>Sheet4!$E$3:$E$8</c:f>
              <c:numCache>
                <c:formatCode>General</c:formatCode>
                <c:ptCount val="6"/>
                <c:pt idx="0">
                  <c:v>89.473684210526315</c:v>
                </c:pt>
                <c:pt idx="1">
                  <c:v>67.857142857142861</c:v>
                </c:pt>
                <c:pt idx="2">
                  <c:v>78.94736842105263</c:v>
                </c:pt>
                <c:pt idx="3">
                  <c:v>82.352941176470594</c:v>
                </c:pt>
                <c:pt idx="4">
                  <c:v>90</c:v>
                </c:pt>
                <c:pt idx="5">
                  <c:v>85.714285714285708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Sheet4!$F$1:$F$2</c:f>
              <c:strCache>
                <c:ptCount val="1"/>
                <c:pt idx="0">
                  <c:v>دالاهو</c:v>
                </c:pt>
              </c:strCache>
            </c:strRef>
          </c:tx>
          <c:cat>
            <c:strRef>
              <c:f>Sheet4!$A$3:$A$8</c:f>
              <c:strCache>
                <c:ptCount val="6"/>
                <c:pt idx="0">
                  <c:v>Sum of بخش سل</c:v>
                </c:pt>
                <c:pt idx="1">
                  <c:v>Sum of بخش تالاسمی</c:v>
                </c:pt>
                <c:pt idx="2">
                  <c:v>Sum of بخش التور،سالمونلا ،شیگلا</c:v>
                </c:pt>
                <c:pt idx="3">
                  <c:v>Sum of بخش مواد مخدر</c:v>
                </c:pt>
                <c:pt idx="4">
                  <c:v>Sum of بخش مالاریا</c:v>
                </c:pt>
                <c:pt idx="5">
                  <c:v>Sum of بیمه روستایی</c:v>
                </c:pt>
              </c:strCache>
            </c:strRef>
          </c:cat>
          <c:val>
            <c:numRef>
              <c:f>Sheet4!$F$3:$F$8</c:f>
              <c:numCache>
                <c:formatCode>General</c:formatCode>
                <c:ptCount val="6"/>
                <c:pt idx="0">
                  <c:v>84.21052631578948</c:v>
                </c:pt>
                <c:pt idx="1">
                  <c:v>71.428571428571431</c:v>
                </c:pt>
                <c:pt idx="2">
                  <c:v>84.21052631578948</c:v>
                </c:pt>
                <c:pt idx="3">
                  <c:v>82.352941176470594</c:v>
                </c:pt>
                <c:pt idx="4">
                  <c:v>80</c:v>
                </c:pt>
                <c:pt idx="5">
                  <c:v>100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Sheet4!$G$1:$G$2</c:f>
              <c:strCache>
                <c:ptCount val="1"/>
                <c:pt idx="0">
                  <c:v>روانسر</c:v>
                </c:pt>
              </c:strCache>
            </c:strRef>
          </c:tx>
          <c:cat>
            <c:strRef>
              <c:f>Sheet4!$A$3:$A$8</c:f>
              <c:strCache>
                <c:ptCount val="6"/>
                <c:pt idx="0">
                  <c:v>Sum of بخش سل</c:v>
                </c:pt>
                <c:pt idx="1">
                  <c:v>Sum of بخش تالاسمی</c:v>
                </c:pt>
                <c:pt idx="2">
                  <c:v>Sum of بخش التور،سالمونلا ،شیگلا</c:v>
                </c:pt>
                <c:pt idx="3">
                  <c:v>Sum of بخش مواد مخدر</c:v>
                </c:pt>
                <c:pt idx="4">
                  <c:v>Sum of بخش مالاریا</c:v>
                </c:pt>
                <c:pt idx="5">
                  <c:v>Sum of بیمه روستایی</c:v>
                </c:pt>
              </c:strCache>
            </c:strRef>
          </c:cat>
          <c:val>
            <c:numRef>
              <c:f>Sheet4!$G$3:$G$8</c:f>
              <c:numCache>
                <c:formatCode>General</c:formatCode>
                <c:ptCount val="6"/>
                <c:pt idx="0">
                  <c:v>94.736842105263165</c:v>
                </c:pt>
                <c:pt idx="1">
                  <c:v>53.571428571428569</c:v>
                </c:pt>
                <c:pt idx="2">
                  <c:v>68.421052631578945</c:v>
                </c:pt>
                <c:pt idx="3">
                  <c:v>52.941176470588232</c:v>
                </c:pt>
                <c:pt idx="4">
                  <c:v>80</c:v>
                </c:pt>
                <c:pt idx="5">
                  <c:v>100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Sheet4!$H$1:$H$2</c:f>
              <c:strCache>
                <c:ptCount val="1"/>
                <c:pt idx="0">
                  <c:v>سرپل ذهاب</c:v>
                </c:pt>
              </c:strCache>
            </c:strRef>
          </c:tx>
          <c:cat>
            <c:strRef>
              <c:f>Sheet4!$A$3:$A$8</c:f>
              <c:strCache>
                <c:ptCount val="6"/>
                <c:pt idx="0">
                  <c:v>Sum of بخش سل</c:v>
                </c:pt>
                <c:pt idx="1">
                  <c:v>Sum of بخش تالاسمی</c:v>
                </c:pt>
                <c:pt idx="2">
                  <c:v>Sum of بخش التور،سالمونلا ،شیگلا</c:v>
                </c:pt>
                <c:pt idx="3">
                  <c:v>Sum of بخش مواد مخدر</c:v>
                </c:pt>
                <c:pt idx="4">
                  <c:v>Sum of بخش مالاریا</c:v>
                </c:pt>
                <c:pt idx="5">
                  <c:v>Sum of بیمه روستایی</c:v>
                </c:pt>
              </c:strCache>
            </c:strRef>
          </c:cat>
          <c:val>
            <c:numRef>
              <c:f>Sheet4!$H$3:$H$8</c:f>
              <c:numCache>
                <c:formatCode>General</c:formatCode>
                <c:ptCount val="6"/>
                <c:pt idx="0">
                  <c:v>84.21052631578948</c:v>
                </c:pt>
                <c:pt idx="1">
                  <c:v>57.142857142857146</c:v>
                </c:pt>
                <c:pt idx="2">
                  <c:v>47.368421052631582</c:v>
                </c:pt>
                <c:pt idx="3">
                  <c:v>29.411764705882351</c:v>
                </c:pt>
                <c:pt idx="4">
                  <c:v>80</c:v>
                </c:pt>
                <c:pt idx="5">
                  <c:v>85.714285714285708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Sheet4!$I$1:$I$2</c:f>
              <c:strCache>
                <c:ptCount val="1"/>
                <c:pt idx="0">
                  <c:v>سنقر</c:v>
                </c:pt>
              </c:strCache>
            </c:strRef>
          </c:tx>
          <c:cat>
            <c:strRef>
              <c:f>Sheet4!$A$3:$A$8</c:f>
              <c:strCache>
                <c:ptCount val="6"/>
                <c:pt idx="0">
                  <c:v>Sum of بخش سل</c:v>
                </c:pt>
                <c:pt idx="1">
                  <c:v>Sum of بخش تالاسمی</c:v>
                </c:pt>
                <c:pt idx="2">
                  <c:v>Sum of بخش التور،سالمونلا ،شیگلا</c:v>
                </c:pt>
                <c:pt idx="3">
                  <c:v>Sum of بخش مواد مخدر</c:v>
                </c:pt>
                <c:pt idx="4">
                  <c:v>Sum of بخش مالاریا</c:v>
                </c:pt>
                <c:pt idx="5">
                  <c:v>Sum of بیمه روستایی</c:v>
                </c:pt>
              </c:strCache>
            </c:strRef>
          </c:cat>
          <c:val>
            <c:numRef>
              <c:f>Sheet4!$I$3:$I$8</c:f>
              <c:numCache>
                <c:formatCode>General</c:formatCode>
                <c:ptCount val="6"/>
                <c:pt idx="0">
                  <c:v>68.421052631578945</c:v>
                </c:pt>
                <c:pt idx="1">
                  <c:v>75</c:v>
                </c:pt>
                <c:pt idx="2">
                  <c:v>31.578947368421051</c:v>
                </c:pt>
                <c:pt idx="3">
                  <c:v>70.588235294117652</c:v>
                </c:pt>
                <c:pt idx="4">
                  <c:v>60</c:v>
                </c:pt>
                <c:pt idx="5">
                  <c:v>100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Sheet4!$J$1:$J$2</c:f>
              <c:strCache>
                <c:ptCount val="1"/>
                <c:pt idx="0">
                  <c:v>صحنه</c:v>
                </c:pt>
              </c:strCache>
            </c:strRef>
          </c:tx>
          <c:cat>
            <c:strRef>
              <c:f>Sheet4!$A$3:$A$8</c:f>
              <c:strCache>
                <c:ptCount val="6"/>
                <c:pt idx="0">
                  <c:v>Sum of بخش سل</c:v>
                </c:pt>
                <c:pt idx="1">
                  <c:v>Sum of بخش تالاسمی</c:v>
                </c:pt>
                <c:pt idx="2">
                  <c:v>Sum of بخش التور،سالمونلا ،شیگلا</c:v>
                </c:pt>
                <c:pt idx="3">
                  <c:v>Sum of بخش مواد مخدر</c:v>
                </c:pt>
                <c:pt idx="4">
                  <c:v>Sum of بخش مالاریا</c:v>
                </c:pt>
                <c:pt idx="5">
                  <c:v>Sum of بیمه روستایی</c:v>
                </c:pt>
              </c:strCache>
            </c:strRef>
          </c:cat>
          <c:val>
            <c:numRef>
              <c:f>Sheet4!$J$3:$J$8</c:f>
              <c:numCache>
                <c:formatCode>General</c:formatCode>
                <c:ptCount val="6"/>
                <c:pt idx="0">
                  <c:v>73.684210526315795</c:v>
                </c:pt>
                <c:pt idx="1">
                  <c:v>85.714285714285708</c:v>
                </c:pt>
                <c:pt idx="2">
                  <c:v>78.94736842105263</c:v>
                </c:pt>
                <c:pt idx="3">
                  <c:v>76.470588235294116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Sheet4!$K$1:$K$2</c:f>
              <c:strCache>
                <c:ptCount val="1"/>
                <c:pt idx="0">
                  <c:v>قصرشیرین</c:v>
                </c:pt>
              </c:strCache>
            </c:strRef>
          </c:tx>
          <c:cat>
            <c:strRef>
              <c:f>Sheet4!$A$3:$A$8</c:f>
              <c:strCache>
                <c:ptCount val="6"/>
                <c:pt idx="0">
                  <c:v>Sum of بخش سل</c:v>
                </c:pt>
                <c:pt idx="1">
                  <c:v>Sum of بخش تالاسمی</c:v>
                </c:pt>
                <c:pt idx="2">
                  <c:v>Sum of بخش التور،سالمونلا ،شیگلا</c:v>
                </c:pt>
                <c:pt idx="3">
                  <c:v>Sum of بخش مواد مخدر</c:v>
                </c:pt>
                <c:pt idx="4">
                  <c:v>Sum of بخش مالاریا</c:v>
                </c:pt>
                <c:pt idx="5">
                  <c:v>Sum of بیمه روستایی</c:v>
                </c:pt>
              </c:strCache>
            </c:strRef>
          </c:cat>
          <c:val>
            <c:numRef>
              <c:f>Sheet4!$K$3:$K$8</c:f>
              <c:numCache>
                <c:formatCode>General</c:formatCode>
                <c:ptCount val="6"/>
                <c:pt idx="0">
                  <c:v>94.736842105263165</c:v>
                </c:pt>
                <c:pt idx="1">
                  <c:v>67.857142857142861</c:v>
                </c:pt>
                <c:pt idx="2">
                  <c:v>73.684210526315795</c:v>
                </c:pt>
                <c:pt idx="3">
                  <c:v>29.411764705882351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Sheet4!$L$1:$L$2</c:f>
              <c:strCache>
                <c:ptCount val="1"/>
                <c:pt idx="0">
                  <c:v>کرمانشاه</c:v>
                </c:pt>
              </c:strCache>
            </c:strRef>
          </c:tx>
          <c:cat>
            <c:strRef>
              <c:f>Sheet4!$A$3:$A$8</c:f>
              <c:strCache>
                <c:ptCount val="6"/>
                <c:pt idx="0">
                  <c:v>Sum of بخش سل</c:v>
                </c:pt>
                <c:pt idx="1">
                  <c:v>Sum of بخش تالاسمی</c:v>
                </c:pt>
                <c:pt idx="2">
                  <c:v>Sum of بخش التور،سالمونلا ،شیگلا</c:v>
                </c:pt>
                <c:pt idx="3">
                  <c:v>Sum of بخش مواد مخدر</c:v>
                </c:pt>
                <c:pt idx="4">
                  <c:v>Sum of بخش مالاریا</c:v>
                </c:pt>
                <c:pt idx="5">
                  <c:v>Sum of بیمه روستایی</c:v>
                </c:pt>
              </c:strCache>
            </c:strRef>
          </c:cat>
          <c:val>
            <c:numRef>
              <c:f>Sheet4!$L$3:$L$8</c:f>
              <c:numCache>
                <c:formatCode>General</c:formatCode>
                <c:ptCount val="6"/>
                <c:pt idx="0">
                  <c:v>100</c:v>
                </c:pt>
                <c:pt idx="1">
                  <c:v>89.285714285714292</c:v>
                </c:pt>
                <c:pt idx="2">
                  <c:v>78.94736842105263</c:v>
                </c:pt>
                <c:pt idx="3">
                  <c:v>94.117647058823536</c:v>
                </c:pt>
                <c:pt idx="4">
                  <c:v>80</c:v>
                </c:pt>
                <c:pt idx="5">
                  <c:v>100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Sheet4!$M$1:$M$2</c:f>
              <c:strCache>
                <c:ptCount val="1"/>
                <c:pt idx="0">
                  <c:v>کنگاور</c:v>
                </c:pt>
              </c:strCache>
            </c:strRef>
          </c:tx>
          <c:cat>
            <c:strRef>
              <c:f>Sheet4!$A$3:$A$8</c:f>
              <c:strCache>
                <c:ptCount val="6"/>
                <c:pt idx="0">
                  <c:v>Sum of بخش سل</c:v>
                </c:pt>
                <c:pt idx="1">
                  <c:v>Sum of بخش تالاسمی</c:v>
                </c:pt>
                <c:pt idx="2">
                  <c:v>Sum of بخش التور،سالمونلا ،شیگلا</c:v>
                </c:pt>
                <c:pt idx="3">
                  <c:v>Sum of بخش مواد مخدر</c:v>
                </c:pt>
                <c:pt idx="4">
                  <c:v>Sum of بخش مالاریا</c:v>
                </c:pt>
                <c:pt idx="5">
                  <c:v>Sum of بیمه روستایی</c:v>
                </c:pt>
              </c:strCache>
            </c:strRef>
          </c:cat>
          <c:val>
            <c:numRef>
              <c:f>Sheet4!$M$3:$M$8</c:f>
              <c:numCache>
                <c:formatCode>General</c:formatCode>
                <c:ptCount val="6"/>
                <c:pt idx="0">
                  <c:v>100</c:v>
                </c:pt>
                <c:pt idx="1">
                  <c:v>89.285714285714292</c:v>
                </c:pt>
                <c:pt idx="2">
                  <c:v>42.10526315789474</c:v>
                </c:pt>
                <c:pt idx="3">
                  <c:v>88.235294117647058</c:v>
                </c:pt>
                <c:pt idx="4">
                  <c:v>90</c:v>
                </c:pt>
                <c:pt idx="5">
                  <c:v>85.714285714285708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Sheet4!$N$1:$N$2</c:f>
              <c:strCache>
                <c:ptCount val="1"/>
                <c:pt idx="0">
                  <c:v>گیلانغرب</c:v>
                </c:pt>
              </c:strCache>
            </c:strRef>
          </c:tx>
          <c:cat>
            <c:strRef>
              <c:f>Sheet4!$A$3:$A$8</c:f>
              <c:strCache>
                <c:ptCount val="6"/>
                <c:pt idx="0">
                  <c:v>Sum of بخش سل</c:v>
                </c:pt>
                <c:pt idx="1">
                  <c:v>Sum of بخش تالاسمی</c:v>
                </c:pt>
                <c:pt idx="2">
                  <c:v>Sum of بخش التور،سالمونلا ،شیگلا</c:v>
                </c:pt>
                <c:pt idx="3">
                  <c:v>Sum of بخش مواد مخدر</c:v>
                </c:pt>
                <c:pt idx="4">
                  <c:v>Sum of بخش مالاریا</c:v>
                </c:pt>
                <c:pt idx="5">
                  <c:v>Sum of بیمه روستایی</c:v>
                </c:pt>
              </c:strCache>
            </c:strRef>
          </c:cat>
          <c:val>
            <c:numRef>
              <c:f>Sheet4!$N$3:$N$8</c:f>
              <c:numCache>
                <c:formatCode>General</c:formatCode>
                <c:ptCount val="6"/>
                <c:pt idx="0">
                  <c:v>73.684210526315795</c:v>
                </c:pt>
                <c:pt idx="1">
                  <c:v>67.857142857142861</c:v>
                </c:pt>
                <c:pt idx="2">
                  <c:v>68.421052631578945</c:v>
                </c:pt>
                <c:pt idx="3">
                  <c:v>47.058823529411768</c:v>
                </c:pt>
                <c:pt idx="4">
                  <c:v>80</c:v>
                </c:pt>
                <c:pt idx="5">
                  <c:v>85.714285714285708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Sheet4!$O$1:$O$2</c:f>
              <c:strCache>
                <c:ptCount val="1"/>
                <c:pt idx="0">
                  <c:v>هرسین</c:v>
                </c:pt>
              </c:strCache>
            </c:strRef>
          </c:tx>
          <c:cat>
            <c:strRef>
              <c:f>Sheet4!$A$3:$A$8</c:f>
              <c:strCache>
                <c:ptCount val="6"/>
                <c:pt idx="0">
                  <c:v>Sum of بخش سل</c:v>
                </c:pt>
                <c:pt idx="1">
                  <c:v>Sum of بخش تالاسمی</c:v>
                </c:pt>
                <c:pt idx="2">
                  <c:v>Sum of بخش التور،سالمونلا ،شیگلا</c:v>
                </c:pt>
                <c:pt idx="3">
                  <c:v>Sum of بخش مواد مخدر</c:v>
                </c:pt>
                <c:pt idx="4">
                  <c:v>Sum of بخش مالاریا</c:v>
                </c:pt>
                <c:pt idx="5">
                  <c:v>Sum of بیمه روستایی</c:v>
                </c:pt>
              </c:strCache>
            </c:strRef>
          </c:cat>
          <c:val>
            <c:numRef>
              <c:f>Sheet4!$O$3:$O$8</c:f>
              <c:numCache>
                <c:formatCode>General</c:formatCode>
                <c:ptCount val="6"/>
                <c:pt idx="0">
                  <c:v>68.421052631578945</c:v>
                </c:pt>
                <c:pt idx="1">
                  <c:v>53.571428571428569</c:v>
                </c:pt>
                <c:pt idx="2">
                  <c:v>47.368421052631582</c:v>
                </c:pt>
                <c:pt idx="3">
                  <c:v>82.352941176470594</c:v>
                </c:pt>
                <c:pt idx="4">
                  <c:v>80</c:v>
                </c:pt>
                <c:pt idx="5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996096"/>
        <c:axId val="108997632"/>
      </c:lineChart>
      <c:catAx>
        <c:axId val="108996096"/>
        <c:scaling>
          <c:orientation val="minMax"/>
        </c:scaling>
        <c:delete val="0"/>
        <c:axPos val="b"/>
        <c:majorTickMark val="none"/>
        <c:minorTickMark val="none"/>
        <c:tickLblPos val="nextTo"/>
        <c:crossAx val="108997632"/>
        <c:crosses val="autoZero"/>
        <c:auto val="1"/>
        <c:lblAlgn val="ctr"/>
        <c:lblOffset val="100"/>
        <c:noMultiLvlLbl val="0"/>
      </c:catAx>
      <c:valAx>
        <c:axId val="1089976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08996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442028985507248"/>
          <c:y val="0.15374908865558473"/>
          <c:w val="0.1068840579710145"/>
          <c:h val="0.7480573782443861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[Book1.xlsx]Sheet4!PivotTable1</c:name>
    <c:fmtId val="66"/>
  </c:pivotSource>
  <c:chart>
    <c:autoTitleDeleted val="1"/>
    <c:pivotFmts>
      <c:pivotFmt>
        <c:idx val="0"/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</c:pivotFmt>
      <c:pivotFmt>
        <c:idx val="11"/>
      </c:pivotFmt>
      <c:pivotFmt>
        <c:idx val="12"/>
      </c:pivotFmt>
      <c:pivotFmt>
        <c:idx val="13"/>
      </c:pivotFmt>
      <c:pivotFmt>
        <c:idx val="14"/>
      </c:pivotFmt>
      <c:pivotFmt>
        <c:idx val="15"/>
      </c:pivotFmt>
      <c:pivotFmt>
        <c:idx val="16"/>
      </c:pivotFmt>
      <c:pivotFmt>
        <c:idx val="17"/>
      </c:pivotFmt>
      <c:pivotFmt>
        <c:idx val="18"/>
      </c:pivotFmt>
      <c:pivotFmt>
        <c:idx val="19"/>
      </c:pivotFmt>
      <c:pivotFmt>
        <c:idx val="20"/>
      </c:pivotFmt>
      <c:pivotFmt>
        <c:idx val="21"/>
      </c:pivotFmt>
      <c:pivotFmt>
        <c:idx val="22"/>
      </c:pivotFmt>
      <c:pivotFmt>
        <c:idx val="23"/>
      </c:pivotFmt>
    </c:pivotFmts>
    <c:plotArea>
      <c:layout>
        <c:manualLayout>
          <c:layoutTarget val="inner"/>
          <c:xMode val="edge"/>
          <c:yMode val="edge"/>
          <c:x val="5.9646398366870808E-2"/>
          <c:y val="0.15929383426245419"/>
          <c:w val="0.91566224360843784"/>
          <c:h val="0.70906324245249019"/>
        </c:manualLayout>
      </c:layout>
      <c:lineChart>
        <c:grouping val="standar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Sum of بخش سل</c:v>
                </c:pt>
              </c:strCache>
            </c:strRef>
          </c:tx>
          <c:cat>
            <c:strRef>
              <c:f>Sheet4!$A$2:$A$16</c:f>
              <c:strCache>
                <c:ptCount val="14"/>
                <c:pt idx="0">
                  <c:v>اسلام آباد</c:v>
                </c:pt>
                <c:pt idx="1">
                  <c:v>پاوه</c:v>
                </c:pt>
                <c:pt idx="2">
                  <c:v>ثلاث باباجانی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Sheet4!$B$2:$B$16</c:f>
              <c:numCache>
                <c:formatCode>0.00</c:formatCode>
                <c:ptCount val="14"/>
                <c:pt idx="0">
                  <c:v>78.94736842105263</c:v>
                </c:pt>
                <c:pt idx="1">
                  <c:v>63.157894736842103</c:v>
                </c:pt>
                <c:pt idx="2">
                  <c:v>73.684210526315795</c:v>
                </c:pt>
                <c:pt idx="3">
                  <c:v>89.473684210526315</c:v>
                </c:pt>
                <c:pt idx="4">
                  <c:v>84.21052631578948</c:v>
                </c:pt>
                <c:pt idx="5">
                  <c:v>94.736842105263165</c:v>
                </c:pt>
                <c:pt idx="6">
                  <c:v>84.21052631578948</c:v>
                </c:pt>
                <c:pt idx="7">
                  <c:v>68.421052631578945</c:v>
                </c:pt>
                <c:pt idx="8">
                  <c:v>73.684210526315795</c:v>
                </c:pt>
                <c:pt idx="9">
                  <c:v>94.736842105263165</c:v>
                </c:pt>
                <c:pt idx="10">
                  <c:v>100</c:v>
                </c:pt>
                <c:pt idx="11">
                  <c:v>100</c:v>
                </c:pt>
                <c:pt idx="12">
                  <c:v>73.684210526315795</c:v>
                </c:pt>
                <c:pt idx="13">
                  <c:v>68.421052631578945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Sheet4!$C$1</c:f>
              <c:strCache>
                <c:ptCount val="1"/>
                <c:pt idx="0">
                  <c:v>Sum of بخش تالاسمی</c:v>
                </c:pt>
              </c:strCache>
            </c:strRef>
          </c:tx>
          <c:cat>
            <c:strRef>
              <c:f>Sheet4!$A$2:$A$16</c:f>
              <c:strCache>
                <c:ptCount val="14"/>
                <c:pt idx="0">
                  <c:v>اسلام آباد</c:v>
                </c:pt>
                <c:pt idx="1">
                  <c:v>پاوه</c:v>
                </c:pt>
                <c:pt idx="2">
                  <c:v>ثلاث باباجانی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Sheet4!$C$2:$C$16</c:f>
              <c:numCache>
                <c:formatCode>0.00</c:formatCode>
                <c:ptCount val="14"/>
                <c:pt idx="0">
                  <c:v>53.571428571428569</c:v>
                </c:pt>
                <c:pt idx="1">
                  <c:v>39.285714285714285</c:v>
                </c:pt>
                <c:pt idx="2">
                  <c:v>64.285714285714292</c:v>
                </c:pt>
                <c:pt idx="3">
                  <c:v>67.857142857142861</c:v>
                </c:pt>
                <c:pt idx="4">
                  <c:v>71.428571428571431</c:v>
                </c:pt>
                <c:pt idx="5">
                  <c:v>53.571428571428569</c:v>
                </c:pt>
                <c:pt idx="6">
                  <c:v>57.142857142857146</c:v>
                </c:pt>
                <c:pt idx="7">
                  <c:v>75</c:v>
                </c:pt>
                <c:pt idx="8">
                  <c:v>85.714285714285708</c:v>
                </c:pt>
                <c:pt idx="9">
                  <c:v>67.857142857142861</c:v>
                </c:pt>
                <c:pt idx="10">
                  <c:v>89.285714285714292</c:v>
                </c:pt>
                <c:pt idx="11">
                  <c:v>89.285714285714292</c:v>
                </c:pt>
                <c:pt idx="12">
                  <c:v>67.857142857142861</c:v>
                </c:pt>
                <c:pt idx="13">
                  <c:v>53.571428571428569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Sheet4!$D$1</c:f>
              <c:strCache>
                <c:ptCount val="1"/>
                <c:pt idx="0">
                  <c:v>Sum of بخش التور،سالمونلا ،شیگلا</c:v>
                </c:pt>
              </c:strCache>
            </c:strRef>
          </c:tx>
          <c:cat>
            <c:strRef>
              <c:f>Sheet4!$A$2:$A$16</c:f>
              <c:strCache>
                <c:ptCount val="14"/>
                <c:pt idx="0">
                  <c:v>اسلام آباد</c:v>
                </c:pt>
                <c:pt idx="1">
                  <c:v>پاوه</c:v>
                </c:pt>
                <c:pt idx="2">
                  <c:v>ثلاث باباجانی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Sheet4!$D$2:$D$16</c:f>
              <c:numCache>
                <c:formatCode>0.00</c:formatCode>
                <c:ptCount val="14"/>
                <c:pt idx="0">
                  <c:v>78.94736842105263</c:v>
                </c:pt>
                <c:pt idx="1">
                  <c:v>31.578947368421051</c:v>
                </c:pt>
                <c:pt idx="2">
                  <c:v>52.631578947368418</c:v>
                </c:pt>
                <c:pt idx="3">
                  <c:v>78.94736842105263</c:v>
                </c:pt>
                <c:pt idx="4">
                  <c:v>84.21052631578948</c:v>
                </c:pt>
                <c:pt idx="5">
                  <c:v>68.421052631578945</c:v>
                </c:pt>
                <c:pt idx="6">
                  <c:v>47.368421052631582</c:v>
                </c:pt>
                <c:pt idx="7">
                  <c:v>31.578947368421051</c:v>
                </c:pt>
                <c:pt idx="8">
                  <c:v>78.94736842105263</c:v>
                </c:pt>
                <c:pt idx="9">
                  <c:v>73.684210526315795</c:v>
                </c:pt>
                <c:pt idx="10">
                  <c:v>78.94736842105263</c:v>
                </c:pt>
                <c:pt idx="11">
                  <c:v>42.10526315789474</c:v>
                </c:pt>
                <c:pt idx="12">
                  <c:v>68.421052631578945</c:v>
                </c:pt>
                <c:pt idx="13">
                  <c:v>47.368421052631582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Sheet4!$E$1</c:f>
              <c:strCache>
                <c:ptCount val="1"/>
                <c:pt idx="0">
                  <c:v>Sum of بخش مواد مخدر</c:v>
                </c:pt>
              </c:strCache>
            </c:strRef>
          </c:tx>
          <c:cat>
            <c:strRef>
              <c:f>Sheet4!$A$2:$A$16</c:f>
              <c:strCache>
                <c:ptCount val="14"/>
                <c:pt idx="0">
                  <c:v>اسلام آباد</c:v>
                </c:pt>
                <c:pt idx="1">
                  <c:v>پاوه</c:v>
                </c:pt>
                <c:pt idx="2">
                  <c:v>ثلاث باباجانی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Sheet4!$E$2:$E$16</c:f>
              <c:numCache>
                <c:formatCode>0.00</c:formatCode>
                <c:ptCount val="14"/>
                <c:pt idx="0">
                  <c:v>76.470588235294116</c:v>
                </c:pt>
                <c:pt idx="1">
                  <c:v>29.411764705882351</c:v>
                </c:pt>
                <c:pt idx="2">
                  <c:v>52.941176470588232</c:v>
                </c:pt>
                <c:pt idx="3">
                  <c:v>82.352941176470594</c:v>
                </c:pt>
                <c:pt idx="4">
                  <c:v>82.352941176470594</c:v>
                </c:pt>
                <c:pt idx="5">
                  <c:v>52.941176470588232</c:v>
                </c:pt>
                <c:pt idx="6">
                  <c:v>29.411764705882351</c:v>
                </c:pt>
                <c:pt idx="7">
                  <c:v>70.588235294117652</c:v>
                </c:pt>
                <c:pt idx="8">
                  <c:v>76.470588235294116</c:v>
                </c:pt>
                <c:pt idx="9">
                  <c:v>29.411764705882351</c:v>
                </c:pt>
                <c:pt idx="10">
                  <c:v>94.117647058823536</c:v>
                </c:pt>
                <c:pt idx="11">
                  <c:v>88.235294117647058</c:v>
                </c:pt>
                <c:pt idx="12">
                  <c:v>47.058823529411768</c:v>
                </c:pt>
                <c:pt idx="13">
                  <c:v>82.352941176470594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Sheet4!$F$1</c:f>
              <c:strCache>
                <c:ptCount val="1"/>
                <c:pt idx="0">
                  <c:v>Sum of بخش مالاریا</c:v>
                </c:pt>
              </c:strCache>
            </c:strRef>
          </c:tx>
          <c:cat>
            <c:strRef>
              <c:f>Sheet4!$A$2:$A$16</c:f>
              <c:strCache>
                <c:ptCount val="14"/>
                <c:pt idx="0">
                  <c:v>اسلام آباد</c:v>
                </c:pt>
                <c:pt idx="1">
                  <c:v>پاوه</c:v>
                </c:pt>
                <c:pt idx="2">
                  <c:v>ثلاث باباجانی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Sheet4!$F$2:$F$16</c:f>
              <c:numCache>
                <c:formatCode>0.00</c:formatCode>
                <c:ptCount val="14"/>
                <c:pt idx="0">
                  <c:v>90</c:v>
                </c:pt>
                <c:pt idx="1">
                  <c:v>50</c:v>
                </c:pt>
                <c:pt idx="2">
                  <c:v>70</c:v>
                </c:pt>
                <c:pt idx="3">
                  <c:v>90</c:v>
                </c:pt>
                <c:pt idx="4">
                  <c:v>80</c:v>
                </c:pt>
                <c:pt idx="5">
                  <c:v>80</c:v>
                </c:pt>
                <c:pt idx="6">
                  <c:v>80</c:v>
                </c:pt>
                <c:pt idx="7">
                  <c:v>60</c:v>
                </c:pt>
                <c:pt idx="8">
                  <c:v>100</c:v>
                </c:pt>
                <c:pt idx="9">
                  <c:v>100</c:v>
                </c:pt>
                <c:pt idx="10">
                  <c:v>80</c:v>
                </c:pt>
                <c:pt idx="11">
                  <c:v>90</c:v>
                </c:pt>
                <c:pt idx="12">
                  <c:v>80</c:v>
                </c:pt>
                <c:pt idx="13">
                  <c:v>80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Sheet4!$G$1</c:f>
              <c:strCache>
                <c:ptCount val="1"/>
                <c:pt idx="0">
                  <c:v>Sum of بیمه روستایی</c:v>
                </c:pt>
              </c:strCache>
            </c:strRef>
          </c:tx>
          <c:cat>
            <c:strRef>
              <c:f>Sheet4!$A$2:$A$16</c:f>
              <c:strCache>
                <c:ptCount val="14"/>
                <c:pt idx="0">
                  <c:v>اسلام آباد</c:v>
                </c:pt>
                <c:pt idx="1">
                  <c:v>پاوه</c:v>
                </c:pt>
                <c:pt idx="2">
                  <c:v>ثلاث باباجانی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Sheet4!$G$2:$G$16</c:f>
              <c:numCache>
                <c:formatCode>0.00</c:formatCode>
                <c:ptCount val="14"/>
                <c:pt idx="0">
                  <c:v>85.714285714285708</c:v>
                </c:pt>
                <c:pt idx="1">
                  <c:v>85.714285714285708</c:v>
                </c:pt>
                <c:pt idx="2">
                  <c:v>100</c:v>
                </c:pt>
                <c:pt idx="3">
                  <c:v>85.714285714285708</c:v>
                </c:pt>
                <c:pt idx="4">
                  <c:v>100</c:v>
                </c:pt>
                <c:pt idx="5">
                  <c:v>100</c:v>
                </c:pt>
                <c:pt idx="6">
                  <c:v>85.714285714285708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85.714285714285708</c:v>
                </c:pt>
                <c:pt idx="12">
                  <c:v>85.714285714285708</c:v>
                </c:pt>
                <c:pt idx="13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085184"/>
        <c:axId val="147101184"/>
      </c:lineChart>
      <c:catAx>
        <c:axId val="147085184"/>
        <c:scaling>
          <c:orientation val="minMax"/>
        </c:scaling>
        <c:delete val="0"/>
        <c:axPos val="b"/>
        <c:majorTickMark val="none"/>
        <c:minorTickMark val="none"/>
        <c:tickLblPos val="nextTo"/>
        <c:crossAx val="147101184"/>
        <c:crosses val="autoZero"/>
        <c:auto val="1"/>
        <c:lblAlgn val="ctr"/>
        <c:lblOffset val="100"/>
        <c:noMultiLvlLbl val="0"/>
      </c:catAx>
      <c:valAx>
        <c:axId val="147101184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crossAx val="147085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pivotSource>
    <c:name>[Book1.xlsx]Sheet4!PivotTable1</c:name>
    <c:fmtId val="66"/>
  </c:pivotSource>
  <c:chart>
    <c:title>
      <c:tx>
        <c:rich>
          <a:bodyPr/>
          <a:lstStyle/>
          <a:p>
            <a:pPr>
              <a:defRPr/>
            </a:pPr>
            <a:r>
              <a:rPr lang="fa-IR"/>
              <a:t>امتیاز کل</a:t>
            </a:r>
          </a:p>
        </c:rich>
      </c:tx>
      <c:layout>
        <c:manualLayout>
          <c:xMode val="edge"/>
          <c:yMode val="edge"/>
          <c:x val="0.42742366579177604"/>
          <c:y val="3.6089238845144378E-3"/>
        </c:manualLayout>
      </c:layout>
      <c:overlay val="0"/>
    </c:title>
    <c:autoTitleDeleted val="0"/>
    <c:pivotFmts>
      <c:pivotFmt>
        <c:idx val="0"/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</c:pivotFmt>
      <c:pivotFmt>
        <c:idx val="11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2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3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4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>
        <c:manualLayout>
          <c:layoutTarget val="inner"/>
          <c:xMode val="edge"/>
          <c:yMode val="edge"/>
          <c:x val="0.10736351706036745"/>
          <c:y val="9.1930956547098278E-2"/>
          <c:w val="0.91462226596675411"/>
          <c:h val="0.69087343248760569"/>
        </c:manualLayout>
      </c:layout>
      <c:lineChart>
        <c:grouping val="standar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Sheet4!$A$2:$A$16</c:f>
              <c:strCache>
                <c:ptCount val="14"/>
                <c:pt idx="0">
                  <c:v>اسلام آباد</c:v>
                </c:pt>
                <c:pt idx="1">
                  <c:v>پاوه</c:v>
                </c:pt>
                <c:pt idx="2">
                  <c:v>ثلاث باباجانی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Sheet4!$B$2:$B$16</c:f>
              <c:numCache>
                <c:formatCode>0.00</c:formatCode>
                <c:ptCount val="14"/>
                <c:pt idx="0">
                  <c:v>73</c:v>
                </c:pt>
                <c:pt idx="1">
                  <c:v>45</c:v>
                </c:pt>
                <c:pt idx="2">
                  <c:v>65</c:v>
                </c:pt>
                <c:pt idx="3">
                  <c:v>80</c:v>
                </c:pt>
                <c:pt idx="4">
                  <c:v>79</c:v>
                </c:pt>
                <c:pt idx="5">
                  <c:v>70</c:v>
                </c:pt>
                <c:pt idx="6">
                  <c:v>60</c:v>
                </c:pt>
                <c:pt idx="7">
                  <c:v>65</c:v>
                </c:pt>
                <c:pt idx="8">
                  <c:v>83</c:v>
                </c:pt>
                <c:pt idx="9">
                  <c:v>73</c:v>
                </c:pt>
                <c:pt idx="10">
                  <c:v>90</c:v>
                </c:pt>
                <c:pt idx="11">
                  <c:v>82</c:v>
                </c:pt>
                <c:pt idx="12">
                  <c:v>68</c:v>
                </c:pt>
                <c:pt idx="13">
                  <c:v>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419712"/>
        <c:axId val="146421248"/>
      </c:lineChart>
      <c:catAx>
        <c:axId val="146419712"/>
        <c:scaling>
          <c:orientation val="minMax"/>
        </c:scaling>
        <c:delete val="0"/>
        <c:axPos val="b"/>
        <c:majorTickMark val="out"/>
        <c:minorTickMark val="none"/>
        <c:tickLblPos val="nextTo"/>
        <c:crossAx val="146421248"/>
        <c:crosses val="autoZero"/>
        <c:auto val="1"/>
        <c:lblAlgn val="ctr"/>
        <c:lblOffset val="100"/>
        <c:noMultiLvlLbl val="0"/>
      </c:catAx>
      <c:valAx>
        <c:axId val="14642124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46419712"/>
        <c:crosses val="autoZero"/>
        <c:crossBetween val="between"/>
      </c:valAx>
      <c:spPr>
        <a:solidFill>
          <a:srgbClr val="FFFFFF"/>
        </a:solidFill>
      </c:spPr>
    </c:plotArea>
    <c:plotVisOnly val="1"/>
    <c:dispBlanksAs val="gap"/>
    <c:showDLblsOverMax val="0"/>
  </c:chart>
  <c:spPr>
    <a:solidFill>
      <a:schemeClr val="accent3">
        <a:lumMod val="40000"/>
        <a:lumOff val="60000"/>
      </a:schemeClr>
    </a:solidFill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pivotSource>
    <c:name>[Book1.xlsx]Sheet4!PivotTable1</c:name>
    <c:fmtId val="70"/>
  </c:pivotSource>
  <c:chart>
    <c:title>
      <c:tx>
        <c:rich>
          <a:bodyPr/>
          <a:lstStyle/>
          <a:p>
            <a:pPr>
              <a:defRPr/>
            </a:pPr>
            <a:r>
              <a:rPr lang="fa-IR"/>
              <a:t>سل</a:t>
            </a:r>
          </a:p>
        </c:rich>
      </c:tx>
      <c:layout>
        <c:manualLayout>
          <c:xMode val="edge"/>
          <c:yMode val="edge"/>
          <c:x val="0.42742366579177604"/>
          <c:y val="3.6089238845144378E-3"/>
        </c:manualLayout>
      </c:layout>
      <c:overlay val="0"/>
    </c:title>
    <c:autoTitleDeleted val="0"/>
    <c:pivotFmts>
      <c:pivotFmt>
        <c:idx val="0"/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</c:pivotFmt>
      <c:pivotFmt>
        <c:idx val="11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2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3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4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5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>
        <c:manualLayout>
          <c:layoutTarget val="inner"/>
          <c:xMode val="edge"/>
          <c:yMode val="edge"/>
          <c:x val="0.10736351706036745"/>
          <c:y val="7.8042067658209383E-2"/>
          <c:w val="0.91462226596675411"/>
          <c:h val="0.69087343248760569"/>
        </c:manualLayout>
      </c:layout>
      <c:lineChart>
        <c:grouping val="standar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Sheet4!$A$2:$A$16</c:f>
              <c:strCache>
                <c:ptCount val="14"/>
                <c:pt idx="0">
                  <c:v>اسلام آباد</c:v>
                </c:pt>
                <c:pt idx="1">
                  <c:v>پاوه</c:v>
                </c:pt>
                <c:pt idx="2">
                  <c:v>ثلاث باباجانی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Sheet4!$B$2:$B$16</c:f>
              <c:numCache>
                <c:formatCode>0.00</c:formatCode>
                <c:ptCount val="14"/>
                <c:pt idx="0">
                  <c:v>78.94736842105263</c:v>
                </c:pt>
                <c:pt idx="1">
                  <c:v>63.157894736842103</c:v>
                </c:pt>
                <c:pt idx="2">
                  <c:v>73.684210526315795</c:v>
                </c:pt>
                <c:pt idx="3">
                  <c:v>89.473684210526315</c:v>
                </c:pt>
                <c:pt idx="4">
                  <c:v>84.21052631578948</c:v>
                </c:pt>
                <c:pt idx="5">
                  <c:v>94.736842105263165</c:v>
                </c:pt>
                <c:pt idx="6">
                  <c:v>84.21052631578948</c:v>
                </c:pt>
                <c:pt idx="7">
                  <c:v>68.421052631578945</c:v>
                </c:pt>
                <c:pt idx="8">
                  <c:v>73.684210526315795</c:v>
                </c:pt>
                <c:pt idx="9">
                  <c:v>94.736842105263165</c:v>
                </c:pt>
                <c:pt idx="10">
                  <c:v>100</c:v>
                </c:pt>
                <c:pt idx="11">
                  <c:v>100</c:v>
                </c:pt>
                <c:pt idx="12">
                  <c:v>73.684210526315795</c:v>
                </c:pt>
                <c:pt idx="13">
                  <c:v>68.421052631578945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547072"/>
        <c:axId val="146548608"/>
      </c:lineChart>
      <c:catAx>
        <c:axId val="146547072"/>
        <c:scaling>
          <c:orientation val="minMax"/>
        </c:scaling>
        <c:delete val="0"/>
        <c:axPos val="b"/>
        <c:majorTickMark val="out"/>
        <c:minorTickMark val="none"/>
        <c:tickLblPos val="nextTo"/>
        <c:crossAx val="146548608"/>
        <c:crosses val="autoZero"/>
        <c:auto val="1"/>
        <c:lblAlgn val="ctr"/>
        <c:lblOffset val="100"/>
        <c:noMultiLvlLbl val="0"/>
      </c:catAx>
      <c:valAx>
        <c:axId val="14654860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46547072"/>
        <c:crosses val="autoZero"/>
        <c:crossBetween val="between"/>
      </c:valAx>
      <c:spPr>
        <a:solidFill>
          <a:srgbClr val="FFFFFF"/>
        </a:solidFill>
      </c:spPr>
    </c:plotArea>
    <c:plotVisOnly val="1"/>
    <c:dispBlanksAs val="gap"/>
    <c:showDLblsOverMax val="0"/>
  </c:chart>
  <c:spPr>
    <a:solidFill>
      <a:schemeClr val="accent3">
        <a:lumMod val="40000"/>
        <a:lumOff val="60000"/>
      </a:schemeClr>
    </a:solidFill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pivotSource>
    <c:name>[Book1.xlsx]Sheet4!PivotTable1</c:name>
    <c:fmtId val="74"/>
  </c:pivotSource>
  <c:chart>
    <c:title>
      <c:tx>
        <c:rich>
          <a:bodyPr/>
          <a:lstStyle/>
          <a:p>
            <a:pPr>
              <a:defRPr/>
            </a:pPr>
            <a:r>
              <a:rPr lang="fa-IR"/>
              <a:t>تالاسمی</a:t>
            </a:r>
          </a:p>
        </c:rich>
      </c:tx>
      <c:layout>
        <c:manualLayout>
          <c:xMode val="edge"/>
          <c:yMode val="edge"/>
          <c:x val="0.42742366579177604"/>
          <c:y val="3.6089238845144378E-3"/>
        </c:manualLayout>
      </c:layout>
      <c:overlay val="0"/>
    </c:title>
    <c:autoTitleDeleted val="0"/>
    <c:pivotFmts>
      <c:pivotFmt>
        <c:idx val="0"/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</c:pivotFmt>
      <c:pivotFmt>
        <c:idx val="11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2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3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4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5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6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>
        <c:manualLayout>
          <c:layoutTarget val="inner"/>
          <c:xMode val="edge"/>
          <c:yMode val="edge"/>
          <c:x val="0.10736351706036745"/>
          <c:y val="7.8042067658209383E-2"/>
          <c:w val="0.91462226596675411"/>
          <c:h val="0.69087343248760569"/>
        </c:manualLayout>
      </c:layout>
      <c:lineChart>
        <c:grouping val="standar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Sheet4!$A$2:$A$16</c:f>
              <c:strCache>
                <c:ptCount val="14"/>
                <c:pt idx="0">
                  <c:v>اسلام آباد</c:v>
                </c:pt>
                <c:pt idx="1">
                  <c:v>پاوه</c:v>
                </c:pt>
                <c:pt idx="2">
                  <c:v>ثلاث باباجانی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Sheet4!$B$2:$B$16</c:f>
              <c:numCache>
                <c:formatCode>0.00</c:formatCode>
                <c:ptCount val="14"/>
                <c:pt idx="0">
                  <c:v>53.571428571428569</c:v>
                </c:pt>
                <c:pt idx="1">
                  <c:v>39.285714285714285</c:v>
                </c:pt>
                <c:pt idx="2">
                  <c:v>64.285714285714292</c:v>
                </c:pt>
                <c:pt idx="3">
                  <c:v>67.857142857142861</c:v>
                </c:pt>
                <c:pt idx="4">
                  <c:v>71.428571428571431</c:v>
                </c:pt>
                <c:pt idx="5">
                  <c:v>53.571428571428569</c:v>
                </c:pt>
                <c:pt idx="6">
                  <c:v>57.142857142857146</c:v>
                </c:pt>
                <c:pt idx="7">
                  <c:v>75</c:v>
                </c:pt>
                <c:pt idx="8">
                  <c:v>85.714285714285708</c:v>
                </c:pt>
                <c:pt idx="9">
                  <c:v>67.857142857142861</c:v>
                </c:pt>
                <c:pt idx="10">
                  <c:v>89.285714285714292</c:v>
                </c:pt>
                <c:pt idx="11">
                  <c:v>89.285714285714292</c:v>
                </c:pt>
                <c:pt idx="12">
                  <c:v>67.857142857142861</c:v>
                </c:pt>
                <c:pt idx="13">
                  <c:v>53.571428571428569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662528"/>
        <c:axId val="146664064"/>
      </c:lineChart>
      <c:catAx>
        <c:axId val="146662528"/>
        <c:scaling>
          <c:orientation val="minMax"/>
        </c:scaling>
        <c:delete val="0"/>
        <c:axPos val="b"/>
        <c:majorTickMark val="out"/>
        <c:minorTickMark val="none"/>
        <c:tickLblPos val="nextTo"/>
        <c:crossAx val="146664064"/>
        <c:crosses val="autoZero"/>
        <c:auto val="1"/>
        <c:lblAlgn val="ctr"/>
        <c:lblOffset val="100"/>
        <c:noMultiLvlLbl val="0"/>
      </c:catAx>
      <c:valAx>
        <c:axId val="14666406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46662528"/>
        <c:crosses val="autoZero"/>
        <c:crossBetween val="between"/>
      </c:valAx>
      <c:spPr>
        <a:solidFill>
          <a:srgbClr val="FFFFFF"/>
        </a:solidFill>
      </c:spPr>
    </c:plotArea>
    <c:plotVisOnly val="1"/>
    <c:dispBlanksAs val="gap"/>
    <c:showDLblsOverMax val="0"/>
  </c:chart>
  <c:spPr>
    <a:solidFill>
      <a:schemeClr val="accent3">
        <a:lumMod val="40000"/>
        <a:lumOff val="60000"/>
      </a:schemeClr>
    </a:solidFill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pivotSource>
    <c:name>[Book1.xlsx]Sheet4!PivotTable1</c:name>
    <c:fmtId val="78"/>
  </c:pivotSource>
  <c:chart>
    <c:title>
      <c:tx>
        <c:rich>
          <a:bodyPr/>
          <a:lstStyle/>
          <a:p>
            <a:pPr>
              <a:defRPr/>
            </a:pPr>
            <a:r>
              <a:rPr lang="fa-IR" dirty="0" smtClean="0"/>
              <a:t>مواد مخدر</a:t>
            </a:r>
            <a:endParaRPr lang="fa-IR" dirty="0"/>
          </a:p>
        </c:rich>
      </c:tx>
      <c:layout>
        <c:manualLayout>
          <c:xMode val="edge"/>
          <c:yMode val="edge"/>
          <c:x val="0.42742366579177604"/>
          <c:y val="3.6089238845144378E-3"/>
        </c:manualLayout>
      </c:layout>
      <c:overlay val="0"/>
    </c:title>
    <c:autoTitleDeleted val="0"/>
    <c:pivotFmts>
      <c:pivotFmt>
        <c:idx val="0"/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</c:pivotFmt>
      <c:pivotFmt>
        <c:idx val="11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2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3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4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5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6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7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>
        <c:manualLayout>
          <c:layoutTarget val="inner"/>
          <c:xMode val="edge"/>
          <c:yMode val="edge"/>
          <c:x val="0.10736351706036745"/>
          <c:y val="7.8042067658209383E-2"/>
          <c:w val="0.91462226596675411"/>
          <c:h val="0.69087343248760569"/>
        </c:manualLayout>
      </c:layout>
      <c:lineChart>
        <c:grouping val="standar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Sheet4!$A$2:$A$16</c:f>
              <c:strCache>
                <c:ptCount val="14"/>
                <c:pt idx="0">
                  <c:v>اسلام آباد</c:v>
                </c:pt>
                <c:pt idx="1">
                  <c:v>پاوه</c:v>
                </c:pt>
                <c:pt idx="2">
                  <c:v>ثلاث باباجانی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Sheet4!$B$2:$B$16</c:f>
              <c:numCache>
                <c:formatCode>0.00</c:formatCode>
                <c:ptCount val="14"/>
                <c:pt idx="0">
                  <c:v>78.94736842105263</c:v>
                </c:pt>
                <c:pt idx="1">
                  <c:v>31.578947368421051</c:v>
                </c:pt>
                <c:pt idx="2">
                  <c:v>52.631578947368418</c:v>
                </c:pt>
                <c:pt idx="3">
                  <c:v>78.94736842105263</c:v>
                </c:pt>
                <c:pt idx="4">
                  <c:v>84.21052631578948</c:v>
                </c:pt>
                <c:pt idx="5">
                  <c:v>68.421052631578945</c:v>
                </c:pt>
                <c:pt idx="6">
                  <c:v>47.368421052631582</c:v>
                </c:pt>
                <c:pt idx="7">
                  <c:v>31.578947368421051</c:v>
                </c:pt>
                <c:pt idx="8">
                  <c:v>78.94736842105263</c:v>
                </c:pt>
                <c:pt idx="9">
                  <c:v>73.684210526315795</c:v>
                </c:pt>
                <c:pt idx="10">
                  <c:v>78.94736842105263</c:v>
                </c:pt>
                <c:pt idx="11">
                  <c:v>42.10526315789474</c:v>
                </c:pt>
                <c:pt idx="12">
                  <c:v>68.421052631578945</c:v>
                </c:pt>
                <c:pt idx="13">
                  <c:v>47.368421052631582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856192"/>
        <c:axId val="146866176"/>
      </c:lineChart>
      <c:catAx>
        <c:axId val="146856192"/>
        <c:scaling>
          <c:orientation val="minMax"/>
        </c:scaling>
        <c:delete val="0"/>
        <c:axPos val="b"/>
        <c:majorTickMark val="out"/>
        <c:minorTickMark val="none"/>
        <c:tickLblPos val="nextTo"/>
        <c:crossAx val="146866176"/>
        <c:crosses val="autoZero"/>
        <c:auto val="1"/>
        <c:lblAlgn val="ctr"/>
        <c:lblOffset val="100"/>
        <c:noMultiLvlLbl val="0"/>
      </c:catAx>
      <c:valAx>
        <c:axId val="14686617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46856192"/>
        <c:crosses val="autoZero"/>
        <c:crossBetween val="between"/>
      </c:valAx>
      <c:spPr>
        <a:solidFill>
          <a:srgbClr val="FFFFFF"/>
        </a:solidFill>
      </c:spPr>
    </c:plotArea>
    <c:plotVisOnly val="1"/>
    <c:dispBlanksAs val="gap"/>
    <c:showDLblsOverMax val="0"/>
  </c:chart>
  <c:spPr>
    <a:solidFill>
      <a:schemeClr val="accent3">
        <a:lumMod val="40000"/>
        <a:lumOff val="60000"/>
      </a:schemeClr>
    </a:solidFill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pivotSource>
    <c:name>[Book1.xlsx]Sheet4!PivotTable1</c:name>
    <c:fmtId val="82"/>
  </c:pivotSource>
  <c:chart>
    <c:title>
      <c:tx>
        <c:rich>
          <a:bodyPr/>
          <a:lstStyle/>
          <a:p>
            <a:pPr>
              <a:defRPr/>
            </a:pPr>
            <a:r>
              <a:rPr lang="fa-IR"/>
              <a:t>التور ،سالمونلا ،شیگلا</a:t>
            </a:r>
          </a:p>
        </c:rich>
      </c:tx>
      <c:layout>
        <c:manualLayout>
          <c:xMode val="edge"/>
          <c:yMode val="edge"/>
          <c:x val="0.42742366579177604"/>
          <c:y val="3.6089238845144378E-3"/>
        </c:manualLayout>
      </c:layout>
      <c:overlay val="0"/>
    </c:title>
    <c:autoTitleDeleted val="0"/>
    <c:pivotFmts>
      <c:pivotFmt>
        <c:idx val="0"/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</c:pivotFmt>
      <c:pivotFmt>
        <c:idx val="11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2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3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4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5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6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7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8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>
        <c:manualLayout>
          <c:layoutTarget val="inner"/>
          <c:xMode val="edge"/>
          <c:yMode val="edge"/>
          <c:x val="0.10736351706036745"/>
          <c:y val="7.8042067658209383E-2"/>
          <c:w val="0.91462226596675411"/>
          <c:h val="0.69087343248760569"/>
        </c:manualLayout>
      </c:layout>
      <c:lineChart>
        <c:grouping val="standar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Sheet4!$A$2:$A$16</c:f>
              <c:strCache>
                <c:ptCount val="14"/>
                <c:pt idx="0">
                  <c:v>اسلام آباد</c:v>
                </c:pt>
                <c:pt idx="1">
                  <c:v>پاوه</c:v>
                </c:pt>
                <c:pt idx="2">
                  <c:v>ثلاث باباجانی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Sheet4!$B$2:$B$16</c:f>
              <c:numCache>
                <c:formatCode>0.00</c:formatCode>
                <c:ptCount val="14"/>
                <c:pt idx="0">
                  <c:v>76.470588235294116</c:v>
                </c:pt>
                <c:pt idx="1">
                  <c:v>29.411764705882351</c:v>
                </c:pt>
                <c:pt idx="2">
                  <c:v>52.941176470588232</c:v>
                </c:pt>
                <c:pt idx="3">
                  <c:v>82.352941176470594</c:v>
                </c:pt>
                <c:pt idx="4">
                  <c:v>82.352941176470594</c:v>
                </c:pt>
                <c:pt idx="5">
                  <c:v>52.941176470588232</c:v>
                </c:pt>
                <c:pt idx="6">
                  <c:v>29.411764705882351</c:v>
                </c:pt>
                <c:pt idx="7">
                  <c:v>70.588235294117652</c:v>
                </c:pt>
                <c:pt idx="8">
                  <c:v>76.470588235294116</c:v>
                </c:pt>
                <c:pt idx="9">
                  <c:v>29.411764705882351</c:v>
                </c:pt>
                <c:pt idx="10">
                  <c:v>94.117647058823536</c:v>
                </c:pt>
                <c:pt idx="11">
                  <c:v>88.235294117647058</c:v>
                </c:pt>
                <c:pt idx="12">
                  <c:v>47.058823529411768</c:v>
                </c:pt>
                <c:pt idx="13">
                  <c:v>82.352941176470594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323520"/>
        <c:axId val="147349888"/>
      </c:lineChart>
      <c:catAx>
        <c:axId val="147323520"/>
        <c:scaling>
          <c:orientation val="minMax"/>
        </c:scaling>
        <c:delete val="0"/>
        <c:axPos val="b"/>
        <c:majorTickMark val="out"/>
        <c:minorTickMark val="none"/>
        <c:tickLblPos val="nextTo"/>
        <c:crossAx val="147349888"/>
        <c:crosses val="autoZero"/>
        <c:auto val="1"/>
        <c:lblAlgn val="ctr"/>
        <c:lblOffset val="100"/>
        <c:noMultiLvlLbl val="0"/>
      </c:catAx>
      <c:valAx>
        <c:axId val="14734988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47323520"/>
        <c:crosses val="autoZero"/>
        <c:crossBetween val="between"/>
      </c:valAx>
      <c:spPr>
        <a:solidFill>
          <a:srgbClr val="FFFFFF"/>
        </a:solidFill>
      </c:spPr>
    </c:plotArea>
    <c:plotVisOnly val="1"/>
    <c:dispBlanksAs val="gap"/>
    <c:showDLblsOverMax val="0"/>
  </c:chart>
  <c:spPr>
    <a:solidFill>
      <a:schemeClr val="accent3">
        <a:lumMod val="40000"/>
        <a:lumOff val="60000"/>
      </a:schemeClr>
    </a:solidFill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pivotSource>
    <c:name>[Book1.xlsx]Sheet4!PivotTable1</c:name>
    <c:fmtId val="85"/>
  </c:pivotSource>
  <c:chart>
    <c:title>
      <c:tx>
        <c:rich>
          <a:bodyPr/>
          <a:lstStyle/>
          <a:p>
            <a:pPr>
              <a:defRPr/>
            </a:pPr>
            <a:r>
              <a:rPr lang="fa-IR"/>
              <a:t>مالاریا</a:t>
            </a:r>
          </a:p>
        </c:rich>
      </c:tx>
      <c:layout>
        <c:manualLayout>
          <c:xMode val="edge"/>
          <c:yMode val="edge"/>
          <c:x val="0.42742366579177604"/>
          <c:y val="3.6089238845144378E-3"/>
        </c:manualLayout>
      </c:layout>
      <c:overlay val="0"/>
    </c:title>
    <c:autoTitleDeleted val="0"/>
    <c:pivotFmts>
      <c:pivotFmt>
        <c:idx val="0"/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</c:pivotFmt>
      <c:pivotFmt>
        <c:idx val="11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2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3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4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5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6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7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8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9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>
        <c:manualLayout>
          <c:layoutTarget val="inner"/>
          <c:xMode val="edge"/>
          <c:yMode val="edge"/>
          <c:x val="0.10736351706036745"/>
          <c:y val="7.8042067658209383E-2"/>
          <c:w val="0.91462226596675411"/>
          <c:h val="0.69087343248760569"/>
        </c:manualLayout>
      </c:layout>
      <c:lineChart>
        <c:grouping val="standar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Sheet4!$A$2:$A$16</c:f>
              <c:strCache>
                <c:ptCount val="14"/>
                <c:pt idx="0">
                  <c:v>اسلام آباد</c:v>
                </c:pt>
                <c:pt idx="1">
                  <c:v>پاوه</c:v>
                </c:pt>
                <c:pt idx="2">
                  <c:v>ثلاث باباجانی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Sheet4!$B$2:$B$16</c:f>
              <c:numCache>
                <c:formatCode>0.00</c:formatCode>
                <c:ptCount val="14"/>
                <c:pt idx="0">
                  <c:v>90</c:v>
                </c:pt>
                <c:pt idx="1">
                  <c:v>50</c:v>
                </c:pt>
                <c:pt idx="2">
                  <c:v>70</c:v>
                </c:pt>
                <c:pt idx="3">
                  <c:v>90</c:v>
                </c:pt>
                <c:pt idx="4">
                  <c:v>80</c:v>
                </c:pt>
                <c:pt idx="5">
                  <c:v>80</c:v>
                </c:pt>
                <c:pt idx="6">
                  <c:v>80</c:v>
                </c:pt>
                <c:pt idx="7">
                  <c:v>60</c:v>
                </c:pt>
                <c:pt idx="8">
                  <c:v>100</c:v>
                </c:pt>
                <c:pt idx="9">
                  <c:v>100</c:v>
                </c:pt>
                <c:pt idx="10">
                  <c:v>80</c:v>
                </c:pt>
                <c:pt idx="11">
                  <c:v>90</c:v>
                </c:pt>
                <c:pt idx="12">
                  <c:v>80</c:v>
                </c:pt>
                <c:pt idx="13">
                  <c:v>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514880"/>
        <c:axId val="147516416"/>
      </c:lineChart>
      <c:catAx>
        <c:axId val="147514880"/>
        <c:scaling>
          <c:orientation val="minMax"/>
        </c:scaling>
        <c:delete val="0"/>
        <c:axPos val="b"/>
        <c:majorTickMark val="out"/>
        <c:minorTickMark val="none"/>
        <c:tickLblPos val="nextTo"/>
        <c:crossAx val="147516416"/>
        <c:crosses val="autoZero"/>
        <c:auto val="1"/>
        <c:lblAlgn val="ctr"/>
        <c:lblOffset val="100"/>
        <c:noMultiLvlLbl val="0"/>
      </c:catAx>
      <c:valAx>
        <c:axId val="14751641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47514880"/>
        <c:crosses val="autoZero"/>
        <c:crossBetween val="between"/>
      </c:valAx>
      <c:spPr>
        <a:solidFill>
          <a:srgbClr val="FFFFFF"/>
        </a:solidFill>
      </c:spPr>
    </c:plotArea>
    <c:plotVisOnly val="1"/>
    <c:dispBlanksAs val="gap"/>
    <c:showDLblsOverMax val="0"/>
  </c:chart>
  <c:spPr>
    <a:solidFill>
      <a:schemeClr val="accent3">
        <a:lumMod val="40000"/>
        <a:lumOff val="60000"/>
      </a:schemeClr>
    </a:solidFill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C0E6-958B-4174-B760-F94BE6DDC536}" type="datetimeFigureOut">
              <a:rPr lang="en-US" smtClean="0"/>
              <a:t>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BD2E-DC37-460F-8625-7FE0270D8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71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C0E6-958B-4174-B760-F94BE6DDC536}" type="datetimeFigureOut">
              <a:rPr lang="en-US" smtClean="0"/>
              <a:t>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BD2E-DC37-460F-8625-7FE0270D8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79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C0E6-958B-4174-B760-F94BE6DDC536}" type="datetimeFigureOut">
              <a:rPr lang="en-US" smtClean="0"/>
              <a:t>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BD2E-DC37-460F-8625-7FE0270D8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9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C0E6-958B-4174-B760-F94BE6DDC536}" type="datetimeFigureOut">
              <a:rPr lang="en-US" smtClean="0"/>
              <a:t>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BD2E-DC37-460F-8625-7FE0270D8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5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C0E6-958B-4174-B760-F94BE6DDC536}" type="datetimeFigureOut">
              <a:rPr lang="en-US" smtClean="0"/>
              <a:t>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BD2E-DC37-460F-8625-7FE0270D8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34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C0E6-958B-4174-B760-F94BE6DDC536}" type="datetimeFigureOut">
              <a:rPr lang="en-US" smtClean="0"/>
              <a:t>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BD2E-DC37-460F-8625-7FE0270D8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C0E6-958B-4174-B760-F94BE6DDC536}" type="datetimeFigureOut">
              <a:rPr lang="en-US" smtClean="0"/>
              <a:t>1/1/2010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BD2E-DC37-460F-8625-7FE0270D8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2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C0E6-958B-4174-B760-F94BE6DDC536}" type="datetimeFigureOut">
              <a:rPr lang="en-US" smtClean="0"/>
              <a:t>1/1/2010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BD2E-DC37-460F-8625-7FE0270D8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90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C0E6-958B-4174-B760-F94BE6DDC536}" type="datetimeFigureOut">
              <a:rPr lang="en-US" smtClean="0"/>
              <a:t>1/1/2010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BD2E-DC37-460F-8625-7FE0270D8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34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C0E6-958B-4174-B760-F94BE6DDC536}" type="datetimeFigureOut">
              <a:rPr lang="en-US" smtClean="0"/>
              <a:t>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BD2E-DC37-460F-8625-7FE0270D8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6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C0E6-958B-4174-B760-F94BE6DDC536}" type="datetimeFigureOut">
              <a:rPr lang="en-US" smtClean="0"/>
              <a:t>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BD2E-DC37-460F-8625-7FE0270D8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3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8C0E6-958B-4174-B760-F94BE6DDC536}" type="datetimeFigureOut">
              <a:rPr lang="en-US" smtClean="0"/>
              <a:t>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6BD2E-DC37-460F-8625-7FE0270D8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8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304800" y="16397"/>
            <a:ext cx="8686800" cy="7017306"/>
          </a:xfrm>
          <a:prstGeom prst="rect">
            <a:avLst/>
          </a:prstGeom>
          <a:gradFill>
            <a:gsLst>
              <a:gs pos="0">
                <a:srgbClr val="FFFF00"/>
              </a:gs>
              <a:gs pos="75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fa-IR" sz="5400" b="1" dirty="0"/>
              <a:t>گزارش </a:t>
            </a:r>
            <a:br>
              <a:rPr lang="fa-IR" sz="5400" b="1" dirty="0"/>
            </a:br>
            <a:r>
              <a:rPr lang="fa-IR" sz="5400" b="1" dirty="0"/>
              <a:t>پایش وضعیت برنامه </a:t>
            </a:r>
            <a:r>
              <a:rPr lang="fa-IR" sz="5400" b="1" dirty="0" smtClean="0"/>
              <a:t>امور آزمایشگاهها</a:t>
            </a:r>
            <a:r>
              <a:rPr lang="fa-IR" sz="5400" b="1" dirty="0"/>
              <a:t/>
            </a:r>
            <a:br>
              <a:rPr lang="fa-IR" sz="5400" b="1" dirty="0"/>
            </a:br>
            <a:r>
              <a:rPr lang="fa-IR" sz="5400" b="1" dirty="0"/>
              <a:t>در </a:t>
            </a:r>
            <a:br>
              <a:rPr lang="fa-IR" sz="5400" b="1" dirty="0"/>
            </a:br>
            <a:r>
              <a:rPr lang="fa-IR" sz="5400" b="1" dirty="0"/>
              <a:t>شهرستان </a:t>
            </a:r>
            <a:r>
              <a:rPr lang="fa-IR" sz="5400" b="1" dirty="0" smtClean="0"/>
              <a:t>های استان کرمانشاه </a:t>
            </a:r>
          </a:p>
          <a:p>
            <a:pPr algn="ctr" eaLnBrk="0" hangingPunct="0">
              <a:defRPr/>
            </a:pPr>
            <a:r>
              <a:rPr lang="fa-IR" sz="5400" b="1" dirty="0" smtClean="0"/>
              <a:t>بر اساس </a:t>
            </a:r>
          </a:p>
          <a:p>
            <a:pPr algn="ctr" rtl="1" eaLnBrk="0" hangingPunct="0">
              <a:defRPr/>
            </a:pPr>
            <a:r>
              <a:rPr lang="fa-IR" sz="5400" b="1" dirty="0" smtClean="0"/>
              <a:t>چک لیست</a:t>
            </a:r>
            <a:r>
              <a:rPr lang="fa-IR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6600" b="1" dirty="0" smtClean="0">
                <a:solidFill>
                  <a:srgbClr val="00B050"/>
                </a:solidFill>
              </a:rPr>
              <a:t>FSH Monitoring</a:t>
            </a:r>
            <a:r>
              <a:rPr lang="fa-IR" sz="6600" b="1" dirty="0" smtClean="0">
                <a:solidFill>
                  <a:srgbClr val="00B050"/>
                </a:solidFill>
              </a:rPr>
              <a:t> </a:t>
            </a:r>
            <a:endParaRPr lang="fa-IR" sz="5400" b="1" dirty="0" smtClean="0">
              <a:solidFill>
                <a:srgbClr val="00B050"/>
              </a:solidFill>
            </a:endParaRPr>
          </a:p>
          <a:p>
            <a:pPr algn="ctr" rtl="1" eaLnBrk="0" hangingPunct="0">
              <a:defRPr/>
            </a:pPr>
            <a:r>
              <a:rPr lang="fa-IR" sz="1600" b="1" dirty="0" smtClean="0"/>
              <a:t> </a:t>
            </a:r>
            <a:r>
              <a:rPr lang="fa-IR" sz="6000" b="1" dirty="0" smtClean="0"/>
              <a:t>بهمن ماه 1393</a:t>
            </a:r>
            <a:endParaRPr lang="ar-SA" sz="6000" b="1" dirty="0"/>
          </a:p>
        </p:txBody>
      </p:sp>
    </p:spTree>
    <p:extLst>
      <p:ext uri="{BB962C8B-B14F-4D97-AF65-F5344CB8AC3E}">
        <p14:creationId xmlns:p14="http://schemas.microsoft.com/office/powerpoint/2010/main" val="106438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200" dirty="0" smtClean="0"/>
              <a:t>امتیاز بخش التور، سالمونلا ،شیگلا به تفکیک شهرستان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223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امتیاز بخش مالاریا به تفکیک شهرستان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207414"/>
              </p:ext>
            </p:extLst>
          </p:nvPr>
        </p:nvGraphicFramePr>
        <p:xfrm>
          <a:off x="228600" y="1676400"/>
          <a:ext cx="8763000" cy="467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5081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dirty="0" smtClean="0"/>
              <a:t>امتیاز بخش بیمه روستایی به تفکیک شهرستان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720615"/>
              </p:ext>
            </p:extLst>
          </p:nvPr>
        </p:nvGraphicFramePr>
        <p:xfrm>
          <a:off x="228600" y="1447800"/>
          <a:ext cx="8763000" cy="467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3423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>
            <a:normAutofit/>
          </a:bodyPr>
          <a:lstStyle/>
          <a:p>
            <a:r>
              <a:rPr lang="fa-IR" sz="2000" dirty="0"/>
              <a:t>جدول امتیاز بندی پایش اول شهرستانهای تابعه به تفکیک برنامه های واحد امور آزمایشگاهها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117178"/>
              </p:ext>
            </p:extLst>
          </p:nvPr>
        </p:nvGraphicFramePr>
        <p:xfrm>
          <a:off x="609599" y="1143000"/>
          <a:ext cx="7772409" cy="5884470"/>
        </p:xfrm>
        <a:graphic>
          <a:graphicData uri="http://schemas.openxmlformats.org/drawingml/2006/table">
            <a:tbl>
              <a:tblPr rtl="1" firstRow="1" firstCol="1" bandRow="1">
                <a:tableStyleId>{69CF1AB2-1976-4502-BF36-3FF5EA218861}</a:tableStyleId>
              </a:tblPr>
              <a:tblGrid>
                <a:gridCol w="863601"/>
                <a:gridCol w="863601"/>
                <a:gridCol w="863601"/>
                <a:gridCol w="863601"/>
                <a:gridCol w="863601"/>
                <a:gridCol w="863601"/>
                <a:gridCol w="863601"/>
                <a:gridCol w="863601"/>
                <a:gridCol w="863601"/>
              </a:tblGrid>
              <a:tr h="83698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شهرستان</a:t>
                      </a:r>
                      <a:endParaRPr lang="en-US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امتیاز کل</a:t>
                      </a:r>
                      <a:endParaRPr lang="en-US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بخش سل</a:t>
                      </a:r>
                      <a:endParaRPr lang="en-US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بخش تالاسمی</a:t>
                      </a:r>
                      <a:endParaRPr lang="en-US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بخش التور،سالمونلا ،شیگلا</a:t>
                      </a:r>
                      <a:endParaRPr lang="en-US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بخش مواد مخدر</a:t>
                      </a:r>
                      <a:endParaRPr lang="en-US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</a:rPr>
                        <a:t>بخش مالاریا</a:t>
                      </a:r>
                      <a:endParaRPr lang="en-US" sz="11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</a:rPr>
                        <a:t>بیمه روستایی</a:t>
                      </a:r>
                      <a:endParaRPr lang="en-US" sz="11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effectLst/>
                        </a:rPr>
                        <a:t>رتبه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6678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کرمانشاه</a:t>
                      </a:r>
                      <a:endParaRPr lang="en-US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</a:rPr>
                        <a:t>90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19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25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15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16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8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7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effectLst/>
                        </a:rPr>
                        <a:t>1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6678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صحنه</a:t>
                      </a:r>
                      <a:endParaRPr lang="en-US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83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</a:rPr>
                        <a:t>14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24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15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13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10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7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effectLst/>
                        </a:rPr>
                        <a:t>2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6678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کنگاور</a:t>
                      </a:r>
                      <a:endParaRPr lang="en-US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82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</a:rPr>
                        <a:t>19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25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8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15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9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6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effectLst/>
                        </a:rPr>
                        <a:t>3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6678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جوانرود</a:t>
                      </a:r>
                      <a:endParaRPr lang="en-US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</a:rPr>
                        <a:t>80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</a:rPr>
                        <a:t>17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</a:rPr>
                        <a:t>19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15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14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9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6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effectLst/>
                        </a:rPr>
                        <a:t>4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6678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دالاهو</a:t>
                      </a:r>
                      <a:endParaRPr lang="en-US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79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16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</a:rPr>
                        <a:t>20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16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14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8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7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effectLst/>
                        </a:rPr>
                        <a:t>5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6678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قصرشیرین</a:t>
                      </a:r>
                      <a:endParaRPr lang="en-US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73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18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</a:rPr>
                        <a:t>19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14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5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10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7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effectLst/>
                        </a:rPr>
                        <a:t>6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6678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اسلام آباد</a:t>
                      </a:r>
                      <a:endParaRPr lang="en-US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73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15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</a:rPr>
                        <a:t>15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</a:rPr>
                        <a:t>15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13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9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6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effectLst/>
                        </a:rPr>
                        <a:t>7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6678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روانسر</a:t>
                      </a:r>
                      <a:endParaRPr lang="en-US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70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18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15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</a:rPr>
                        <a:t>13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9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8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7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effectLst/>
                        </a:rPr>
                        <a:t>8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6678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گیلانغرب</a:t>
                      </a:r>
                      <a:endParaRPr lang="en-US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68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14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</a:rPr>
                        <a:t>19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</a:rPr>
                        <a:t>13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</a:rPr>
                        <a:t>8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8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6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effectLst/>
                        </a:rPr>
                        <a:t>9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6678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هرسین</a:t>
                      </a:r>
                      <a:endParaRPr lang="en-US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66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13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15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9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</a:rPr>
                        <a:t>14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8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7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effectLst/>
                        </a:rPr>
                        <a:t>10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6678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ثلاث باباجانی</a:t>
                      </a:r>
                      <a:endParaRPr lang="en-US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65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14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18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10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</a:rPr>
                        <a:t>9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7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7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effectLst/>
                        </a:rPr>
                        <a:t>11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6678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سنقر</a:t>
                      </a:r>
                      <a:endParaRPr lang="en-US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65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13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21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6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</a:rPr>
                        <a:t>12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</a:rPr>
                        <a:t>6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</a:rPr>
                        <a:t>7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effectLst/>
                        </a:rPr>
                        <a:t>12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6678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سرپل ذهاب</a:t>
                      </a:r>
                      <a:endParaRPr lang="en-US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60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16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16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9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5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8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</a:rPr>
                        <a:t>6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effectLst/>
                        </a:rPr>
                        <a:t>13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6678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پاوه</a:t>
                      </a:r>
                      <a:endParaRPr lang="en-US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45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12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11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6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5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5</a:t>
                      </a:r>
                      <a:endParaRPr lang="en-US" sz="20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</a:rPr>
                        <a:t>6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effectLst/>
                        </a:rPr>
                        <a:t>14</a:t>
                      </a:r>
                      <a:endParaRPr lang="en-US" sz="20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03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229600" cy="762000"/>
          </a:xfrm>
        </p:spPr>
        <p:txBody>
          <a:bodyPr>
            <a:noAutofit/>
          </a:bodyPr>
          <a:lstStyle/>
          <a:p>
            <a:r>
              <a:rPr lang="fa-IR" sz="2800" dirty="0"/>
              <a:t>گزارش نتایج پایش آزمایشگاه بر اساس چک </a:t>
            </a:r>
            <a:r>
              <a:rPr lang="fa-IR" sz="2800" dirty="0" smtClean="0"/>
              <a:t>لیست 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b="1" dirty="0">
                <a:solidFill>
                  <a:srgbClr val="00B050"/>
                </a:solidFill>
              </a:rPr>
              <a:t>FSH Monitoring</a:t>
            </a:r>
            <a:endParaRPr lang="en-US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2994289"/>
              </p:ext>
            </p:extLst>
          </p:nvPr>
        </p:nvGraphicFramePr>
        <p:xfrm>
          <a:off x="152400" y="1066800"/>
          <a:ext cx="8253412" cy="548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470143"/>
              </p:ext>
            </p:extLst>
          </p:nvPr>
        </p:nvGraphicFramePr>
        <p:xfrm>
          <a:off x="8458200" y="1066800"/>
          <a:ext cx="533400" cy="5486401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33400"/>
              </a:tblGrid>
              <a:tr h="36927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</a:rPr>
                        <a:t>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927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</a:rPr>
                        <a:t>83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927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</a:rPr>
                        <a:t>82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927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</a:rPr>
                        <a:t>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927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</a:rPr>
                        <a:t>79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927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</a:rPr>
                        <a:t>73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927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</a:rPr>
                        <a:t>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927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</a:rPr>
                        <a:t>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927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</a:rPr>
                        <a:t>68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927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</a:rPr>
                        <a:t>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</a:rPr>
                        <a:t>65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927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</a:rPr>
                        <a:t>65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927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>
                          <a:effectLst/>
                        </a:rPr>
                        <a:t>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927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u="none" strike="noStrike" dirty="0">
                          <a:effectLst/>
                        </a:rPr>
                        <a:t>45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89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مقایسه </a:t>
            </a:r>
            <a:r>
              <a:rPr lang="fa-IR" dirty="0" smtClean="0"/>
              <a:t>امتیاز پایش شهرستانها به تفکیک برنامه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88106"/>
              </p:ext>
            </p:extLst>
          </p:nvPr>
        </p:nvGraphicFramePr>
        <p:xfrm>
          <a:off x="228600" y="1219200"/>
          <a:ext cx="8763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7077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نمودار تجمعی همه شهرستانها و برنامه ها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5935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5315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1"/>
            <a:ext cx="8001000" cy="914399"/>
          </a:xfrm>
        </p:spPr>
        <p:txBody>
          <a:bodyPr/>
          <a:lstStyle/>
          <a:p>
            <a:pPr rtl="1"/>
            <a:r>
              <a:rPr lang="fa-IR" dirty="0" smtClean="0"/>
              <a:t>  امتیاز کل به تفکیک شهرستانها به عدد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6343804"/>
              </p:ext>
            </p:extLst>
          </p:nvPr>
        </p:nvGraphicFramePr>
        <p:xfrm>
          <a:off x="457200" y="1752600"/>
          <a:ext cx="7848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7619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امتیاز بخش سل به تفکیک شهرستان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645156"/>
              </p:ext>
            </p:extLst>
          </p:nvPr>
        </p:nvGraphicFramePr>
        <p:xfrm>
          <a:off x="304800" y="1600200"/>
          <a:ext cx="8610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1845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 امتیاز بخش تالاسمی به تفکیک شهرستان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2971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امتیاز بخش مواد مخدر به تفکیک شهرستان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296679"/>
              </p:ext>
            </p:extLst>
          </p:nvPr>
        </p:nvGraphicFramePr>
        <p:xfrm>
          <a:off x="228600" y="1600200"/>
          <a:ext cx="8686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3407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264</Words>
  <Application>Microsoft Office PowerPoint</Application>
  <PresentationFormat>On-screen Show (4:3)</PresentationFormat>
  <Paragraphs>171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جدول امتیاز بندی پایش اول شهرستانهای تابعه به تفکیک برنامه های واحد امور آزمایشگاهها </vt:lpstr>
      <vt:lpstr>گزارش نتایج پایش آزمایشگاه بر اساس چک لیست   FSH Monitoring</vt:lpstr>
      <vt:lpstr>مقایسه امتیاز پایش شهرستانها به تفکیک برنامه</vt:lpstr>
      <vt:lpstr>نمودار تجمعی همه شهرستانها و برنامه ها</vt:lpstr>
      <vt:lpstr>  امتیاز کل به تفکیک شهرستانها به عدد</vt:lpstr>
      <vt:lpstr>امتیاز بخش سل به تفکیک شهرستان</vt:lpstr>
      <vt:lpstr> امتیاز بخش تالاسمی به تفکیک شهرستان</vt:lpstr>
      <vt:lpstr>امتیاز بخش مواد مخدر به تفکیک شهرستان</vt:lpstr>
      <vt:lpstr>امتیاز بخش التور، سالمونلا ،شیگلا به تفکیک شهرستان</vt:lpstr>
      <vt:lpstr>امتیاز بخش مالاریا به تفکیک شهرستان</vt:lpstr>
      <vt:lpstr>امتیاز بخش بیمه روستایی به تفکیک شهرستان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Jadidian</dc:creator>
  <cp:lastModifiedBy>Jadidian</cp:lastModifiedBy>
  <cp:revision>27</cp:revision>
  <dcterms:created xsi:type="dcterms:W3CDTF">2015-01-27T07:16:48Z</dcterms:created>
  <dcterms:modified xsi:type="dcterms:W3CDTF">2009-12-31T21:48:11Z</dcterms:modified>
</cp:coreProperties>
</file>