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74" r:id="rId3"/>
    <p:sldId id="262" r:id="rId4"/>
    <p:sldId id="259" r:id="rId5"/>
    <p:sldId id="263" r:id="rId6"/>
    <p:sldId id="264" r:id="rId7"/>
    <p:sldId id="266" r:id="rId8"/>
    <p:sldId id="265" r:id="rId9"/>
    <p:sldId id="261" r:id="rId10"/>
    <p:sldId id="269" r:id="rId11"/>
    <p:sldId id="272" r:id="rId12"/>
    <p:sldId id="273" r:id="rId13"/>
    <p:sldId id="275" r:id="rId14"/>
    <p:sldId id="277" r:id="rId15"/>
    <p:sldId id="276" r:id="rId16"/>
    <p:sldId id="258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Objects="1"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601;&#1585;&#1575;&#1740;&#1606;&#1583;%20&#1594;&#1740;&#1585;&#1608;&#1575;&#1711;&#1740;&#1585;%2093113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601;&#1585;&#1575;&#1740;&#1606;&#1583;%20&#1594;&#1740;&#1585;&#1608;&#1575;&#1711;&#1740;&#1585;%2093113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601;&#1585;&#1575;&#1740;&#1606;&#1583;%20&#1594;&#1740;&#1585;&#1608;&#1575;&#1711;&#1740;&#1585;%2093113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601;&#1585;&#1575;&#1740;&#1606;&#1583;%20&#1594;&#1740;&#1585;&#1608;&#1575;&#1711;&#1740;&#1585;%2093113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601;&#1585;&#1575;&#1740;&#1606;&#1583;%20&#1594;&#1740;&#1585;&#1608;&#1575;&#1711;&#1740;&#1585;%2093113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601;&#1585;&#1575;&#1740;&#1606;&#1583;%20&#1594;&#1740;&#1585;&#1608;&#1575;&#1711;&#1740;&#1585;%20931130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601;&#1585;&#1575;&#1740;&#1606;&#1583;%20&#1594;&#1740;&#1585;&#1608;&#1575;&#1711;&#1740;&#1585;%2093113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601;&#1585;&#1575;&#1740;&#1606;&#1583;%20&#1594;&#1740;&#1585;&#1608;&#1575;&#1711;&#1740;&#1585;%2093113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601;&#1585;&#1575;&#1740;&#1606;&#1583;%20&#1594;&#1740;&#1585;&#1608;&#1575;&#1711;&#1740;&#1585;%2093113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601;&#1585;&#1575;&#1740;&#1606;&#1583;%20&#1594;&#1740;&#1585;&#1608;&#1575;&#1711;&#1740;&#1585;%2093113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601;&#1585;&#1575;&#1740;&#1606;&#1583;%20&#1594;&#1740;&#1585;&#1608;&#1575;&#1711;&#1740;&#1585;%2093113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601;&#1585;&#1575;&#1740;&#1606;&#1583;%20&#1594;&#1740;&#1585;&#1608;&#1575;&#1711;&#1740;&#1585;%2093113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601;&#1585;&#1575;&#1740;&#1606;&#1583;%20&#1594;&#1740;&#1585;&#1608;&#1575;&#1711;&#1740;&#1585;%2093113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601;&#1585;&#1575;&#1740;&#1606;&#1583;%20&#1594;&#1740;&#1585;&#1608;&#1575;&#1711;&#1740;&#1585;%2093113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0;&#1583;&#1575;&#1608;&#1604;%20&#1608;%20&#1606;&#1605;&#1608;&#1583;&#1575;&#1585;&#1607;&#1575;&#1740;%20&#1662;&#1575;&#1740;&#1588;%20&#1583;&#1740;&#1605;&#1575;&#1607;%20931201\&#1580;&#1583;&#1608;&#1604;%20&#1608;%20&#1606;&#1605;&#1608;&#1583;&#1575;&#1585;%20&#1601;&#1585;&#1575;&#1740;&#1606;&#1583;%20&#1594;&#1740;&#1585;&#1608;&#1575;&#1711;&#1740;&#1585;%2093113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فرایند بیماریهای غیر واگیر 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'فرایند غیرواگیر'!$B$5</c:f>
              <c:strCache>
                <c:ptCount val="1"/>
                <c:pt idx="0">
                  <c:v>قصرشیرین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'فرایند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'فرایند غیرواگیر'!$C$5:$J$5</c:f>
              <c:numCache>
                <c:formatCode>General</c:formatCode>
                <c:ptCount val="8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  <c:pt idx="5">
                  <c:v>90</c:v>
                </c:pt>
                <c:pt idx="6">
                  <c:v>90</c:v>
                </c:pt>
                <c:pt idx="7">
                  <c:v>90</c:v>
                </c:pt>
              </c:numCache>
            </c:numRef>
          </c:val>
        </c:ser>
        <c:marker val="1"/>
        <c:axId val="65105280"/>
        <c:axId val="65111168"/>
      </c:lineChart>
      <c:catAx>
        <c:axId val="65105280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fa-IR"/>
          </a:p>
        </c:txPr>
        <c:crossAx val="65111168"/>
        <c:crosses val="autoZero"/>
        <c:auto val="1"/>
        <c:lblAlgn val="ctr"/>
        <c:lblOffset val="100"/>
      </c:catAx>
      <c:valAx>
        <c:axId val="651111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5105280"/>
        <c:crosses val="autoZero"/>
        <c:crossBetween val="between"/>
      </c:valAx>
    </c:plotArea>
    <c:legend>
      <c:legendPos val="r"/>
      <c:layout/>
    </c:legend>
    <c:plotVisOnly val="1"/>
  </c:chart>
  <c:spPr>
    <a:solidFill>
      <a:prstClr val="white"/>
    </a:solidFill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فرایند بیماریهای غیر واگیر 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'فرایند غیرواگیر'!$B$14</c:f>
              <c:strCache>
                <c:ptCount val="1"/>
                <c:pt idx="0">
                  <c:v>گیلانغرب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'فرایند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'فرایند غیرواگیر'!$C$14:$J$14</c:f>
              <c:numCache>
                <c:formatCode>General</c:formatCode>
                <c:ptCount val="8"/>
                <c:pt idx="0">
                  <c:v>69</c:v>
                </c:pt>
                <c:pt idx="1">
                  <c:v>71</c:v>
                </c:pt>
                <c:pt idx="2">
                  <c:v>67</c:v>
                </c:pt>
                <c:pt idx="3">
                  <c:v>66</c:v>
                </c:pt>
                <c:pt idx="4">
                  <c:v>65</c:v>
                </c:pt>
                <c:pt idx="5">
                  <c:v>67</c:v>
                </c:pt>
                <c:pt idx="6">
                  <c:v>69</c:v>
                </c:pt>
                <c:pt idx="7">
                  <c:v>67.7</c:v>
                </c:pt>
              </c:numCache>
            </c:numRef>
          </c:val>
        </c:ser>
        <c:marker val="1"/>
        <c:axId val="96557696"/>
        <c:axId val="96634752"/>
      </c:lineChart>
      <c:catAx>
        <c:axId val="96557696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fa-IR"/>
          </a:p>
        </c:txPr>
        <c:crossAx val="96634752"/>
        <c:crosses val="autoZero"/>
        <c:auto val="1"/>
        <c:lblAlgn val="ctr"/>
        <c:lblOffset val="100"/>
      </c:catAx>
      <c:valAx>
        <c:axId val="966347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65576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fa-IR"/>
        </a:p>
      </c:txPr>
    </c:legend>
    <c:plotVisOnly val="1"/>
  </c:chart>
  <c:spPr>
    <a:solidFill>
      <a:prstClr val="white"/>
    </a:solidFill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فرایند بیماریهای غیر واگیر 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'فرایند غیرواگیر'!$B$15</c:f>
              <c:strCache>
                <c:ptCount val="1"/>
                <c:pt idx="0">
                  <c:v>دالاهو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'فرایند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'فرایند غیرواگیر'!$C$15:$J$15</c:f>
              <c:numCache>
                <c:formatCode>General</c:formatCode>
                <c:ptCount val="8"/>
                <c:pt idx="0">
                  <c:v>64</c:v>
                </c:pt>
                <c:pt idx="1">
                  <c:v>64</c:v>
                </c:pt>
                <c:pt idx="2">
                  <c:v>62</c:v>
                </c:pt>
                <c:pt idx="3">
                  <c:v>64</c:v>
                </c:pt>
                <c:pt idx="4">
                  <c:v>66</c:v>
                </c:pt>
                <c:pt idx="5">
                  <c:v>66</c:v>
                </c:pt>
                <c:pt idx="6">
                  <c:v>72</c:v>
                </c:pt>
                <c:pt idx="7">
                  <c:v>65.400000000000006</c:v>
                </c:pt>
              </c:numCache>
            </c:numRef>
          </c:val>
        </c:ser>
        <c:marker val="1"/>
        <c:axId val="96782208"/>
        <c:axId val="96783744"/>
      </c:lineChart>
      <c:catAx>
        <c:axId val="96782208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fa-IR"/>
          </a:p>
        </c:txPr>
        <c:crossAx val="96783744"/>
        <c:crosses val="autoZero"/>
        <c:auto val="1"/>
        <c:lblAlgn val="ctr"/>
        <c:lblOffset val="100"/>
      </c:catAx>
      <c:valAx>
        <c:axId val="967837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67822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fa-IR"/>
        </a:p>
      </c:txPr>
    </c:legend>
    <c:plotVisOnly val="1"/>
  </c:chart>
  <c:spPr>
    <a:solidFill>
      <a:prstClr val="white"/>
    </a:solidFill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فرایند بیماریهای غیر واگیر 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7.9088353291047409E-2"/>
          <c:y val="0.15195403872997554"/>
          <c:w val="0.89026459834352178"/>
          <c:h val="0.69351494081821874"/>
        </c:manualLayout>
      </c:layout>
      <c:lineChart>
        <c:grouping val="standard"/>
        <c:ser>
          <c:idx val="14"/>
          <c:order val="0"/>
          <c:tx>
            <c:strRef>
              <c:f>'فرایند غیرواگیر'!$B$16</c:f>
              <c:strCache>
                <c:ptCount val="1"/>
                <c:pt idx="0">
                  <c:v>پاوه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'فرایند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'فرایند غیرواگیر'!$C$16:$J$16</c:f>
              <c:numCache>
                <c:formatCode>General</c:formatCode>
                <c:ptCount val="8"/>
                <c:pt idx="0">
                  <c:v>66</c:v>
                </c:pt>
                <c:pt idx="1">
                  <c:v>60</c:v>
                </c:pt>
                <c:pt idx="2">
                  <c:v>62</c:v>
                </c:pt>
                <c:pt idx="3">
                  <c:v>64</c:v>
                </c:pt>
                <c:pt idx="4">
                  <c:v>69</c:v>
                </c:pt>
                <c:pt idx="5">
                  <c:v>61</c:v>
                </c:pt>
                <c:pt idx="6">
                  <c:v>62</c:v>
                </c:pt>
                <c:pt idx="7">
                  <c:v>63.4</c:v>
                </c:pt>
              </c:numCache>
            </c:numRef>
          </c:val>
        </c:ser>
        <c:marker val="1"/>
        <c:axId val="97114368"/>
        <c:axId val="97210368"/>
      </c:lineChart>
      <c:catAx>
        <c:axId val="97114368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fa-IR"/>
          </a:p>
        </c:txPr>
        <c:crossAx val="97210368"/>
        <c:crosses val="autoZero"/>
        <c:auto val="1"/>
        <c:lblAlgn val="ctr"/>
        <c:lblOffset val="100"/>
      </c:catAx>
      <c:valAx>
        <c:axId val="972103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71143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fa-IR"/>
        </a:p>
      </c:txPr>
    </c:legend>
    <c:plotVisOnly val="1"/>
  </c:chart>
  <c:spPr>
    <a:solidFill>
      <a:prstClr val="white"/>
    </a:solidFill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فرایند بیماریهای غیر واگیر 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'فرایند غیرواگیر'!$B$17</c:f>
              <c:strCache>
                <c:ptCount val="1"/>
                <c:pt idx="0">
                  <c:v>هرسین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'فرایند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'فرایند غیرواگیر'!$C$17:$J$17</c:f>
              <c:numCache>
                <c:formatCode>General</c:formatCode>
                <c:ptCount val="8"/>
                <c:pt idx="0">
                  <c:v>58</c:v>
                </c:pt>
                <c:pt idx="1">
                  <c:v>58</c:v>
                </c:pt>
                <c:pt idx="2">
                  <c:v>58</c:v>
                </c:pt>
                <c:pt idx="3">
                  <c:v>58</c:v>
                </c:pt>
                <c:pt idx="4">
                  <c:v>58</c:v>
                </c:pt>
                <c:pt idx="5">
                  <c:v>58</c:v>
                </c:pt>
                <c:pt idx="6">
                  <c:v>58</c:v>
                </c:pt>
                <c:pt idx="7">
                  <c:v>58</c:v>
                </c:pt>
              </c:numCache>
            </c:numRef>
          </c:val>
        </c:ser>
        <c:marker val="1"/>
        <c:axId val="97864704"/>
        <c:axId val="97878016"/>
      </c:lineChart>
      <c:catAx>
        <c:axId val="97864704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fa-IR"/>
          </a:p>
        </c:txPr>
        <c:crossAx val="97878016"/>
        <c:crosses val="autoZero"/>
        <c:auto val="1"/>
        <c:lblAlgn val="ctr"/>
        <c:lblOffset val="100"/>
      </c:catAx>
      <c:valAx>
        <c:axId val="978780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78647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fa-IR"/>
        </a:p>
      </c:txPr>
    </c:legend>
    <c:plotVisOnly val="1"/>
  </c:chart>
  <c:spPr>
    <a:solidFill>
      <a:prstClr val="white"/>
    </a:solidFill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فرایند بیماریهای غیر واگیر 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'فرایند غیرواگیر'!$B$18</c:f>
              <c:strCache>
                <c:ptCount val="1"/>
                <c:pt idx="0">
                  <c:v>کنگاور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'فرایند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'فرایند غیرواگیر'!$C$18:$J$18</c:f>
              <c:numCache>
                <c:formatCode>General</c:formatCode>
                <c:ptCount val="8"/>
                <c:pt idx="0">
                  <c:v>38</c:v>
                </c:pt>
                <c:pt idx="1">
                  <c:v>40</c:v>
                </c:pt>
                <c:pt idx="2">
                  <c:v>41</c:v>
                </c:pt>
                <c:pt idx="3">
                  <c:v>37</c:v>
                </c:pt>
                <c:pt idx="4">
                  <c:v>18</c:v>
                </c:pt>
                <c:pt idx="5">
                  <c:v>22</c:v>
                </c:pt>
                <c:pt idx="6">
                  <c:v>52</c:v>
                </c:pt>
                <c:pt idx="7">
                  <c:v>35.4</c:v>
                </c:pt>
              </c:numCache>
            </c:numRef>
          </c:val>
        </c:ser>
        <c:marker val="1"/>
        <c:axId val="97101696"/>
        <c:axId val="97161600"/>
      </c:lineChart>
      <c:catAx>
        <c:axId val="97101696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fa-IR"/>
          </a:p>
        </c:txPr>
        <c:crossAx val="97161600"/>
        <c:crosses val="autoZero"/>
        <c:auto val="1"/>
        <c:lblAlgn val="ctr"/>
        <c:lblOffset val="100"/>
      </c:catAx>
      <c:valAx>
        <c:axId val="971616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71016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fa-IR"/>
        </a:p>
      </c:txPr>
    </c:legend>
    <c:plotVisOnly val="1"/>
  </c:chart>
  <c:spPr>
    <a:solidFill>
      <a:prstClr val="white"/>
    </a:solidFill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فرایند بیماریهای غیر واگیر 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3.7453935968464622E-2"/>
          <c:y val="0.11146427145165806"/>
          <c:w val="0.91189868812045327"/>
          <c:h val="0.7524802715674026"/>
        </c:manualLayout>
      </c:layout>
      <c:lineChart>
        <c:grouping val="standard"/>
        <c:ser>
          <c:idx val="14"/>
          <c:order val="0"/>
          <c:tx>
            <c:strRef>
              <c:f>'فرایند غیرواگیر'!$B$19</c:f>
              <c:strCache>
                <c:ptCount val="1"/>
                <c:pt idx="0">
                  <c:v>میانگین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'فرایند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'فرایند غیرواگیر'!$C$19:$J$19</c:f>
              <c:numCache>
                <c:formatCode>General</c:formatCode>
                <c:ptCount val="8"/>
                <c:pt idx="0">
                  <c:v>71.599999999999994</c:v>
                </c:pt>
                <c:pt idx="1">
                  <c:v>70</c:v>
                </c:pt>
                <c:pt idx="2">
                  <c:v>70.599999999999994</c:v>
                </c:pt>
                <c:pt idx="3">
                  <c:v>69.8</c:v>
                </c:pt>
                <c:pt idx="4">
                  <c:v>73.5</c:v>
                </c:pt>
                <c:pt idx="5">
                  <c:v>68.3</c:v>
                </c:pt>
                <c:pt idx="6">
                  <c:v>71.8</c:v>
                </c:pt>
                <c:pt idx="7">
                  <c:v>70.8</c:v>
                </c:pt>
              </c:numCache>
            </c:numRef>
          </c:val>
        </c:ser>
        <c:marker val="1"/>
        <c:axId val="65106688"/>
        <c:axId val="65108608"/>
      </c:lineChart>
      <c:catAx>
        <c:axId val="65106688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fa-IR"/>
          </a:p>
        </c:txPr>
        <c:crossAx val="65108608"/>
        <c:crosses val="autoZero"/>
        <c:auto val="1"/>
        <c:lblAlgn val="ctr"/>
        <c:lblOffset val="100"/>
      </c:catAx>
      <c:valAx>
        <c:axId val="651086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5106688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</c:legend>
    <c:plotVisOnly val="1"/>
  </c:chart>
  <c:spPr>
    <a:solidFill>
      <a:schemeClr val="bg1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فرایند بیماریهای غیر واگیر 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'فرایند غیرواگیر'!$B$6</c:f>
              <c:strCache>
                <c:ptCount val="1"/>
                <c:pt idx="0">
                  <c:v>صحنه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'فرایند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'فرایند غیرواگیر'!$C$6:$J$6</c:f>
              <c:numCache>
                <c:formatCode>General</c:formatCode>
                <c:ptCount val="8"/>
                <c:pt idx="0">
                  <c:v>89.5</c:v>
                </c:pt>
                <c:pt idx="1">
                  <c:v>89.5</c:v>
                </c:pt>
                <c:pt idx="2">
                  <c:v>89.5</c:v>
                </c:pt>
                <c:pt idx="3">
                  <c:v>89.5</c:v>
                </c:pt>
                <c:pt idx="4">
                  <c:v>89.5</c:v>
                </c:pt>
                <c:pt idx="5">
                  <c:v>89.5</c:v>
                </c:pt>
                <c:pt idx="6">
                  <c:v>89.5</c:v>
                </c:pt>
                <c:pt idx="7">
                  <c:v>89.5</c:v>
                </c:pt>
              </c:numCache>
            </c:numRef>
          </c:val>
        </c:ser>
        <c:marker val="1"/>
        <c:axId val="77725696"/>
        <c:axId val="77727616"/>
      </c:lineChart>
      <c:catAx>
        <c:axId val="77725696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fa-IR"/>
          </a:p>
        </c:txPr>
        <c:crossAx val="77727616"/>
        <c:crosses val="autoZero"/>
        <c:auto val="1"/>
        <c:lblAlgn val="ctr"/>
        <c:lblOffset val="100"/>
      </c:catAx>
      <c:valAx>
        <c:axId val="777276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7725696"/>
        <c:crosses val="autoZero"/>
        <c:crossBetween val="between"/>
      </c:valAx>
    </c:plotArea>
    <c:legend>
      <c:legendPos val="r"/>
      <c:layout/>
    </c:legend>
    <c:plotVisOnly val="1"/>
  </c:chart>
  <c:spPr>
    <a:solidFill>
      <a:prstClr val="white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فرایند بیماریهای غیر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5.6615561031981822E-2"/>
          <c:y val="0.1389415536658784"/>
          <c:w val="0.82580039971462949"/>
          <c:h val="0.68217333886427367"/>
        </c:manualLayout>
      </c:layout>
      <c:lineChart>
        <c:grouping val="standard"/>
        <c:ser>
          <c:idx val="14"/>
          <c:order val="0"/>
          <c:tx>
            <c:strRef>
              <c:f>'فرایند غیرواگیر'!$B$7</c:f>
              <c:strCache>
                <c:ptCount val="1"/>
                <c:pt idx="0">
                  <c:v>روانسر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'فرایند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'فرایند غیرواگیر'!$C$7:$J$7</c:f>
              <c:numCache>
                <c:formatCode>General</c:formatCode>
                <c:ptCount val="8"/>
                <c:pt idx="0">
                  <c:v>86</c:v>
                </c:pt>
                <c:pt idx="1">
                  <c:v>86</c:v>
                </c:pt>
                <c:pt idx="2">
                  <c:v>86</c:v>
                </c:pt>
                <c:pt idx="3">
                  <c:v>86</c:v>
                </c:pt>
                <c:pt idx="4">
                  <c:v>86</c:v>
                </c:pt>
                <c:pt idx="5">
                  <c:v>86</c:v>
                </c:pt>
                <c:pt idx="6">
                  <c:v>86</c:v>
                </c:pt>
                <c:pt idx="7">
                  <c:v>86</c:v>
                </c:pt>
              </c:numCache>
            </c:numRef>
          </c:val>
        </c:ser>
        <c:marker val="1"/>
        <c:axId val="56242560"/>
        <c:axId val="56245632"/>
      </c:lineChart>
      <c:catAx>
        <c:axId val="56242560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fa-IR"/>
          </a:p>
        </c:txPr>
        <c:crossAx val="56245632"/>
        <c:crosses val="autoZero"/>
        <c:auto val="1"/>
        <c:lblAlgn val="ctr"/>
        <c:lblOffset val="100"/>
      </c:catAx>
      <c:valAx>
        <c:axId val="562456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6242560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1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غیر واگیر 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'فرایند غیرواگیر'!$B$8</c:f>
              <c:strCache>
                <c:ptCount val="1"/>
                <c:pt idx="0">
                  <c:v>جوانرود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'فرایند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'فرایند غیرواگیر'!$C$8:$J$8</c:f>
              <c:numCache>
                <c:formatCode>General</c:formatCode>
                <c:ptCount val="8"/>
                <c:pt idx="0">
                  <c:v>78</c:v>
                </c:pt>
                <c:pt idx="1">
                  <c:v>77</c:v>
                </c:pt>
                <c:pt idx="2">
                  <c:v>79</c:v>
                </c:pt>
                <c:pt idx="3">
                  <c:v>79</c:v>
                </c:pt>
                <c:pt idx="4">
                  <c:v>79</c:v>
                </c:pt>
                <c:pt idx="5">
                  <c:v>79</c:v>
                </c:pt>
                <c:pt idx="6">
                  <c:v>79</c:v>
                </c:pt>
                <c:pt idx="7">
                  <c:v>79</c:v>
                </c:pt>
              </c:numCache>
            </c:numRef>
          </c:val>
        </c:ser>
        <c:marker val="1"/>
        <c:axId val="79177216"/>
        <c:axId val="79183872"/>
      </c:lineChart>
      <c:catAx>
        <c:axId val="79177216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fa-IR"/>
          </a:p>
        </c:txPr>
        <c:crossAx val="79183872"/>
        <c:crosses val="autoZero"/>
        <c:auto val="1"/>
        <c:lblAlgn val="ctr"/>
        <c:lblOffset val="100"/>
      </c:catAx>
      <c:valAx>
        <c:axId val="791838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91772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fa-IR"/>
        </a:p>
      </c:txPr>
    </c:legend>
    <c:plotVisOnly val="1"/>
  </c:chart>
  <c:spPr>
    <a:solidFill>
      <a:schemeClr val="bg1"/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غیر واگیر 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'فرایند غیرواگیر'!$B$9</c:f>
              <c:strCache>
                <c:ptCount val="1"/>
                <c:pt idx="0">
                  <c:v>ثلاث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'فرایند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'فرایند غیرواگیر'!$C$9:$J$9</c:f>
              <c:numCache>
                <c:formatCode>General</c:formatCode>
                <c:ptCount val="8"/>
                <c:pt idx="0">
                  <c:v>72</c:v>
                </c:pt>
                <c:pt idx="1">
                  <c:v>68</c:v>
                </c:pt>
                <c:pt idx="2">
                  <c:v>70</c:v>
                </c:pt>
                <c:pt idx="3">
                  <c:v>66</c:v>
                </c:pt>
                <c:pt idx="4">
                  <c:v>100</c:v>
                </c:pt>
                <c:pt idx="5">
                  <c:v>63</c:v>
                </c:pt>
                <c:pt idx="6">
                  <c:v>70</c:v>
                </c:pt>
                <c:pt idx="7">
                  <c:v>73</c:v>
                </c:pt>
              </c:numCache>
            </c:numRef>
          </c:val>
        </c:ser>
        <c:marker val="1"/>
        <c:axId val="79594624"/>
        <c:axId val="79596160"/>
      </c:lineChart>
      <c:catAx>
        <c:axId val="79594624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fa-IR"/>
          </a:p>
        </c:txPr>
        <c:crossAx val="79596160"/>
        <c:crosses val="autoZero"/>
        <c:auto val="1"/>
        <c:lblAlgn val="ctr"/>
        <c:lblOffset val="100"/>
      </c:catAx>
      <c:valAx>
        <c:axId val="795961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95946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fa-IR"/>
        </a:p>
      </c:txPr>
    </c:legend>
    <c:plotVisOnly val="1"/>
  </c:chart>
  <c:spPr>
    <a:solidFill>
      <a:schemeClr val="bg1"/>
    </a:soli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فرایند بیماریهای غیر واگیر 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9.2274105480815882E-2"/>
          <c:y val="0.15119816087129434"/>
          <c:w val="0.84741538348535417"/>
          <c:h val="0.69503969761278717"/>
        </c:manualLayout>
      </c:layout>
      <c:lineChart>
        <c:grouping val="standard"/>
        <c:ser>
          <c:idx val="14"/>
          <c:order val="0"/>
          <c:tx>
            <c:strRef>
              <c:f>'فرایند غیرواگیر'!$B$10</c:f>
              <c:strCache>
                <c:ptCount val="1"/>
                <c:pt idx="0">
                  <c:v>کرمانشاه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'فرایند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'فرایند غیرواگیر'!$C$10:$J$10</c:f>
              <c:numCache>
                <c:formatCode>General</c:formatCode>
                <c:ptCount val="8"/>
                <c:pt idx="0">
                  <c:v>77.5</c:v>
                </c:pt>
                <c:pt idx="1">
                  <c:v>63.5</c:v>
                </c:pt>
                <c:pt idx="2">
                  <c:v>75</c:v>
                </c:pt>
                <c:pt idx="3">
                  <c:v>68</c:v>
                </c:pt>
                <c:pt idx="4">
                  <c:v>68</c:v>
                </c:pt>
                <c:pt idx="5">
                  <c:v>77.5</c:v>
                </c:pt>
                <c:pt idx="6">
                  <c:v>77</c:v>
                </c:pt>
                <c:pt idx="7">
                  <c:v>72.400000000000006</c:v>
                </c:pt>
              </c:numCache>
            </c:numRef>
          </c:val>
        </c:ser>
        <c:marker val="1"/>
        <c:axId val="83894656"/>
        <c:axId val="93648768"/>
      </c:lineChart>
      <c:catAx>
        <c:axId val="83894656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fa-IR"/>
          </a:p>
        </c:txPr>
        <c:crossAx val="93648768"/>
        <c:crosses val="autoZero"/>
        <c:auto val="1"/>
        <c:lblAlgn val="ctr"/>
        <c:lblOffset val="100"/>
      </c:catAx>
      <c:valAx>
        <c:axId val="936487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38946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fa-IR"/>
        </a:p>
      </c:txPr>
    </c:legend>
    <c:plotVisOnly val="1"/>
  </c:chart>
  <c:spPr>
    <a:solidFill>
      <a:prstClr val="white"/>
    </a:solidFill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فرایند بیماریهای غیر واگیر 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'فرایند غیرواگیر'!$B$11</c:f>
              <c:strCache>
                <c:ptCount val="1"/>
                <c:pt idx="0">
                  <c:v>سرپل ذهاب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'فرایند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'فرایند غیرواگیر'!$C$11:$J$11</c:f>
              <c:numCache>
                <c:formatCode>General</c:formatCode>
                <c:ptCount val="8"/>
                <c:pt idx="0">
                  <c:v>71</c:v>
                </c:pt>
                <c:pt idx="1">
                  <c:v>71</c:v>
                </c:pt>
                <c:pt idx="2">
                  <c:v>71</c:v>
                </c:pt>
                <c:pt idx="3">
                  <c:v>71</c:v>
                </c:pt>
                <c:pt idx="4">
                  <c:v>71</c:v>
                </c:pt>
                <c:pt idx="5">
                  <c:v>71</c:v>
                </c:pt>
                <c:pt idx="6">
                  <c:v>71</c:v>
                </c:pt>
                <c:pt idx="7">
                  <c:v>71</c:v>
                </c:pt>
              </c:numCache>
            </c:numRef>
          </c:val>
        </c:ser>
        <c:marker val="1"/>
        <c:axId val="81090816"/>
        <c:axId val="81350656"/>
      </c:lineChart>
      <c:catAx>
        <c:axId val="81090816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fa-IR"/>
          </a:p>
        </c:txPr>
        <c:crossAx val="81350656"/>
        <c:crosses val="autoZero"/>
        <c:auto val="1"/>
        <c:lblAlgn val="ctr"/>
        <c:lblOffset val="100"/>
      </c:catAx>
      <c:valAx>
        <c:axId val="813506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10908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fa-IR"/>
        </a:p>
      </c:txPr>
    </c:legend>
    <c:plotVisOnly val="1"/>
  </c:chart>
  <c:spPr>
    <a:solidFill>
      <a:prstClr val="white"/>
    </a:solidFill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فرایند بیماریهای غیر واگیر 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'فرایند غیرواگیر'!$B$12</c:f>
              <c:strCache>
                <c:ptCount val="1"/>
                <c:pt idx="0">
                  <c:v>سنقر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'فرایند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'فرایند غیرواگیر'!$C$12:$J$12</c:f>
              <c:numCache>
                <c:formatCode>General</c:formatCode>
                <c:ptCount val="8"/>
                <c:pt idx="0">
                  <c:v>71</c:v>
                </c:pt>
                <c:pt idx="1">
                  <c:v>71</c:v>
                </c:pt>
                <c:pt idx="2">
                  <c:v>69</c:v>
                </c:pt>
                <c:pt idx="3">
                  <c:v>70</c:v>
                </c:pt>
                <c:pt idx="4">
                  <c:v>100</c:v>
                </c:pt>
                <c:pt idx="5">
                  <c:v>57</c:v>
                </c:pt>
                <c:pt idx="6">
                  <c:v>60</c:v>
                </c:pt>
                <c:pt idx="7">
                  <c:v>71</c:v>
                </c:pt>
              </c:numCache>
            </c:numRef>
          </c:val>
        </c:ser>
        <c:marker val="1"/>
        <c:axId val="76856320"/>
        <c:axId val="79427840"/>
      </c:lineChart>
      <c:catAx>
        <c:axId val="76856320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fa-IR"/>
          </a:p>
        </c:txPr>
        <c:crossAx val="79427840"/>
        <c:crosses val="autoZero"/>
        <c:auto val="1"/>
        <c:lblAlgn val="ctr"/>
        <c:lblOffset val="100"/>
      </c:catAx>
      <c:valAx>
        <c:axId val="794278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68563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fa-IR"/>
        </a:p>
      </c:txPr>
    </c:legend>
    <c:plotVisOnly val="1"/>
  </c:chart>
  <c:spPr>
    <a:solidFill>
      <a:prstClr val="white"/>
    </a:solidFill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فرایند بیماریهای غیر واگیر 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'فرایند غیرواگیر'!$B$13</c:f>
              <c:strCache>
                <c:ptCount val="1"/>
                <c:pt idx="0">
                  <c:v>اسلام آبادغرب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'فرایند غیرواگیر'!$C$4:$J$4</c:f>
              <c:strCache>
                <c:ptCount val="8"/>
                <c:pt idx="0">
                  <c:v>تالاسمی </c:v>
                </c:pt>
                <c:pt idx="1">
                  <c:v>حوادث </c:v>
                </c:pt>
                <c:pt idx="2">
                  <c:v>دیابت </c:v>
                </c:pt>
                <c:pt idx="3">
                  <c:v>قلب وعروق </c:v>
                </c:pt>
                <c:pt idx="4">
                  <c:v>ثبت سرطان </c:v>
                </c:pt>
                <c:pt idx="5">
                  <c:v>فنیل کتونوری </c:v>
                </c:pt>
                <c:pt idx="6">
                  <c:v>هایپوتیروئیدی </c:v>
                </c:pt>
                <c:pt idx="7">
                  <c:v>میانگین </c:v>
                </c:pt>
              </c:strCache>
            </c:strRef>
          </c:cat>
          <c:val>
            <c:numRef>
              <c:f>'فرایند غیرواگیر'!$C$13:$J$13</c:f>
              <c:numCache>
                <c:formatCode>General</c:formatCode>
                <c:ptCount val="8"/>
                <c:pt idx="0">
                  <c:v>72</c:v>
                </c:pt>
                <c:pt idx="1">
                  <c:v>69</c:v>
                </c:pt>
                <c:pt idx="2">
                  <c:v>69</c:v>
                </c:pt>
                <c:pt idx="3">
                  <c:v>69</c:v>
                </c:pt>
                <c:pt idx="4">
                  <c:v>69</c:v>
                </c:pt>
                <c:pt idx="5">
                  <c:v>69</c:v>
                </c:pt>
                <c:pt idx="6">
                  <c:v>69</c:v>
                </c:pt>
                <c:pt idx="7">
                  <c:v>70</c:v>
                </c:pt>
              </c:numCache>
            </c:numRef>
          </c:val>
        </c:ser>
        <c:marker val="1"/>
        <c:axId val="95873664"/>
        <c:axId val="95953280"/>
      </c:lineChart>
      <c:catAx>
        <c:axId val="95873664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fa-IR"/>
          </a:p>
        </c:txPr>
        <c:crossAx val="95953280"/>
        <c:crosses val="autoZero"/>
        <c:auto val="1"/>
        <c:lblAlgn val="ctr"/>
        <c:lblOffset val="100"/>
      </c:catAx>
      <c:valAx>
        <c:axId val="959532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58736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fa-IR"/>
        </a:p>
      </c:txPr>
    </c:legend>
    <c:plotVisOnly val="1"/>
  </c:chart>
  <c:spPr>
    <a:solidFill>
      <a:prstClr val="white"/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A4C7-82CC-498C-A7E2-E165FFD1EE8B}" type="datetimeFigureOut">
              <a:rPr lang="fa-IR" smtClean="0"/>
              <a:t>1436/05/03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B9067AB-D1D1-473D-8BA7-AC67791D9F6C}" type="slidenum">
              <a:rPr lang="fa-IR" smtClean="0"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A4C7-82CC-498C-A7E2-E165FFD1EE8B}" type="datetimeFigureOut">
              <a:rPr lang="fa-IR" smtClean="0"/>
              <a:t>1436/05/03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67AB-D1D1-473D-8BA7-AC67791D9F6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A4C7-82CC-498C-A7E2-E165FFD1EE8B}" type="datetimeFigureOut">
              <a:rPr lang="fa-IR" smtClean="0"/>
              <a:t>1436/05/03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67AB-D1D1-473D-8BA7-AC67791D9F6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A4C7-82CC-498C-A7E2-E165FFD1EE8B}" type="datetimeFigureOut">
              <a:rPr lang="fa-IR" smtClean="0"/>
              <a:t>1436/05/03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67AB-D1D1-473D-8BA7-AC67791D9F6C}" type="slidenum">
              <a:rPr lang="fa-IR" smtClean="0"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A4C7-82CC-498C-A7E2-E165FFD1EE8B}" type="datetimeFigureOut">
              <a:rPr lang="fa-IR" smtClean="0"/>
              <a:t>1436/05/03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B9067AB-D1D1-473D-8BA7-AC67791D9F6C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A4C7-82CC-498C-A7E2-E165FFD1EE8B}" type="datetimeFigureOut">
              <a:rPr lang="fa-IR" smtClean="0"/>
              <a:t>1436/05/03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67AB-D1D1-473D-8BA7-AC67791D9F6C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A4C7-82CC-498C-A7E2-E165FFD1EE8B}" type="datetimeFigureOut">
              <a:rPr lang="fa-IR" smtClean="0"/>
              <a:t>1436/05/03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67AB-D1D1-473D-8BA7-AC67791D9F6C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A4C7-82CC-498C-A7E2-E165FFD1EE8B}" type="datetimeFigureOut">
              <a:rPr lang="fa-IR" smtClean="0"/>
              <a:t>1436/05/03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67AB-D1D1-473D-8BA7-AC67791D9F6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A4C7-82CC-498C-A7E2-E165FFD1EE8B}" type="datetimeFigureOut">
              <a:rPr lang="fa-IR" smtClean="0"/>
              <a:t>1436/05/03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67AB-D1D1-473D-8BA7-AC67791D9F6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A4C7-82CC-498C-A7E2-E165FFD1EE8B}" type="datetimeFigureOut">
              <a:rPr lang="fa-IR" smtClean="0"/>
              <a:t>1436/05/03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67AB-D1D1-473D-8BA7-AC67791D9F6C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A4C7-82CC-498C-A7E2-E165FFD1EE8B}" type="datetimeFigureOut">
              <a:rPr lang="fa-IR" smtClean="0"/>
              <a:t>1436/05/03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B9067AB-D1D1-473D-8BA7-AC67791D9F6C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8AA4C7-82CC-498C-A7E2-E165FFD1EE8B}" type="datetimeFigureOut">
              <a:rPr lang="fa-IR" smtClean="0"/>
              <a:t>1436/05/03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B9067AB-D1D1-473D-8BA7-AC67791D9F6C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3" y="1052736"/>
          <a:ext cx="8568951" cy="5025073"/>
        </p:xfrm>
        <a:graphic>
          <a:graphicData uri="http://schemas.openxmlformats.org/drawingml/2006/table">
            <a:tbl>
              <a:tblPr rtl="1"/>
              <a:tblGrid>
                <a:gridCol w="294830"/>
                <a:gridCol w="1225602"/>
                <a:gridCol w="763139"/>
                <a:gridCol w="638575"/>
                <a:gridCol w="817542"/>
                <a:gridCol w="638576"/>
                <a:gridCol w="604210"/>
                <a:gridCol w="585599"/>
                <a:gridCol w="674369"/>
                <a:gridCol w="728775"/>
                <a:gridCol w="857407"/>
                <a:gridCol w="41179"/>
                <a:gridCol w="35592"/>
                <a:gridCol w="663556"/>
              </a:tblGrid>
              <a:tr h="142384">
                <a:tc>
                  <a:txBody>
                    <a:bodyPr/>
                    <a:lstStyle/>
                    <a:p>
                      <a:pPr algn="r" rtl="1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42128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قصرشیرین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70684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صحنه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89.5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89.5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89.5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89.5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89.5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89.5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89.5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89.5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6055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روانسر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6055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جوانرود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6055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ثلاث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0546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کرمانشاه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77.5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63.5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77.5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72.4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6055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سرپل ذهاب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6055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سنقر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64184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اسلام آبادغرب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40522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گیلانغرب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67.7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40522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دالاهو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65.4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72417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پاوه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63.4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6055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هرسین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66884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کنگاور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latin typeface="titr)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35.4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72417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میانگین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71.6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70.6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69.8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73.5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68.3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71.8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70.8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titr)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6055"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6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6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6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6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6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6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6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6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6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6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700" b="0" i="0" u="none" strike="noStrike" dirty="0">
                        <a:solidFill>
                          <a:srgbClr val="000000"/>
                        </a:solidFill>
                        <a:latin typeface="titr)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9457" name="Title 1"/>
          <p:cNvPicPr>
            <a:picLocks noGrp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8640"/>
            <a:ext cx="6264696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67543" y="684439"/>
          <a:ext cx="8352929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95536" y="436789"/>
          <a:ext cx="8352928" cy="5984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23528" y="698092"/>
          <a:ext cx="8496944" cy="5461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23528" y="698092"/>
          <a:ext cx="8424936" cy="5461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23528" y="698092"/>
          <a:ext cx="8496944" cy="5461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95536" y="436789"/>
          <a:ext cx="8352928" cy="5984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51519" y="560614"/>
          <a:ext cx="8640961" cy="5736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95535" y="332656"/>
          <a:ext cx="8424937" cy="5793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51519" y="460602"/>
          <a:ext cx="8568953" cy="5704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23528" y="260649"/>
          <a:ext cx="842493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67544" y="476673"/>
          <a:ext cx="8280920" cy="5696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79512" y="684439"/>
          <a:ext cx="8784976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67545" y="684439"/>
          <a:ext cx="8352928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95536" y="684439"/>
          <a:ext cx="8424936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23527" y="404665"/>
          <a:ext cx="8496945" cy="5768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</TotalTime>
  <Words>496</Words>
  <Application>Microsoft Office PowerPoint</Application>
  <PresentationFormat>On-screen Show (4:3)</PresentationFormat>
  <Paragraphs>165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Azhang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khosrau</dc:creator>
  <cp:lastModifiedBy>khosrau</cp:lastModifiedBy>
  <cp:revision>8</cp:revision>
  <dcterms:created xsi:type="dcterms:W3CDTF">2015-02-21T09:02:56Z</dcterms:created>
  <dcterms:modified xsi:type="dcterms:W3CDTF">2015-02-21T10:16:34Z</dcterms:modified>
</cp:coreProperties>
</file>