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1"/>
  </p:sldMasterIdLst>
  <p:sldIdLst>
    <p:sldId id="287" r:id="rId2"/>
    <p:sldId id="273" r:id="rId3"/>
    <p:sldId id="274" r:id="rId4"/>
    <p:sldId id="279" r:id="rId5"/>
    <p:sldId id="278" r:id="rId6"/>
    <p:sldId id="280" r:id="rId7"/>
    <p:sldId id="277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48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esktop\&#1662;&#1575;&#1740;&#1588;%20&#1575;&#1608;&#1604;%20&#1587;&#1604;&#1575;&#1605;&#1578;%20&#1605;&#1583;&#1575;&#1585;&#1587;\&#1587;&#1578;&#1575;&#1583;&#1588;&#1607;&#1585;&#1587;&#1578;&#1575;&#160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  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cat>
            <c:strRef>
              <c:f>Sheet1!$G$3:$G$16</c:f>
              <c:strCache>
                <c:ptCount val="14"/>
                <c:pt idx="0">
                  <c:v>هرسین</c:v>
                </c:pt>
                <c:pt idx="1">
                  <c:v>کرمانشاه</c:v>
                </c:pt>
                <c:pt idx="2">
                  <c:v>سنقر</c:v>
                </c:pt>
                <c:pt idx="3">
                  <c:v>صحنه</c:v>
                </c:pt>
                <c:pt idx="4">
                  <c:v>قصرشیرین</c:v>
                </c:pt>
                <c:pt idx="5">
                  <c:v>دالاهو</c:v>
                </c:pt>
                <c:pt idx="6">
                  <c:v>جوانرود</c:v>
                </c:pt>
                <c:pt idx="7">
                  <c:v>پاوه</c:v>
                </c:pt>
                <c:pt idx="8">
                  <c:v>اسلام آباد غرب</c:v>
                </c:pt>
                <c:pt idx="9">
                  <c:v>سرپل ذهاب</c:v>
                </c:pt>
                <c:pt idx="10">
                  <c:v>کنگاور</c:v>
                </c:pt>
                <c:pt idx="11">
                  <c:v>گیلانغرب</c:v>
                </c:pt>
                <c:pt idx="12">
                  <c:v>روانسر</c:v>
                </c:pt>
                <c:pt idx="13">
                  <c:v>ثلاث</c:v>
                </c:pt>
              </c:strCache>
            </c:strRef>
          </c:cat>
          <c:val>
            <c:numRef>
              <c:f>Sheet1!$H$3:$H$16</c:f>
              <c:numCache>
                <c:formatCode>General</c:formatCode>
                <c:ptCount val="14"/>
                <c:pt idx="0">
                  <c:v>89.6</c:v>
                </c:pt>
                <c:pt idx="1">
                  <c:v>86.7</c:v>
                </c:pt>
                <c:pt idx="2">
                  <c:v>83.8</c:v>
                </c:pt>
                <c:pt idx="3">
                  <c:v>81.2</c:v>
                </c:pt>
                <c:pt idx="4">
                  <c:v>80.099999999999994</c:v>
                </c:pt>
                <c:pt idx="5">
                  <c:v>79.7</c:v>
                </c:pt>
                <c:pt idx="6">
                  <c:v>77.5</c:v>
                </c:pt>
                <c:pt idx="7">
                  <c:v>73.599999999999994</c:v>
                </c:pt>
                <c:pt idx="8">
                  <c:v>71.8</c:v>
                </c:pt>
                <c:pt idx="9">
                  <c:v>71.3</c:v>
                </c:pt>
                <c:pt idx="10">
                  <c:v>68.599999999999994</c:v>
                </c:pt>
                <c:pt idx="11">
                  <c:v>67.2</c:v>
                </c:pt>
                <c:pt idx="12">
                  <c:v>63.5</c:v>
                </c:pt>
                <c:pt idx="13">
                  <c:v>61.2</c:v>
                </c:pt>
              </c:numCache>
            </c:numRef>
          </c:val>
        </c:ser>
        <c:ser>
          <c:idx val="1"/>
          <c:order val="1"/>
          <c:cat>
            <c:strRef>
              <c:f>Sheet1!$G$3:$G$16</c:f>
              <c:strCache>
                <c:ptCount val="14"/>
                <c:pt idx="0">
                  <c:v>هرسین</c:v>
                </c:pt>
                <c:pt idx="1">
                  <c:v>کرمانشاه</c:v>
                </c:pt>
                <c:pt idx="2">
                  <c:v>سنقر</c:v>
                </c:pt>
                <c:pt idx="3">
                  <c:v>صحنه</c:v>
                </c:pt>
                <c:pt idx="4">
                  <c:v>قصرشیرین</c:v>
                </c:pt>
                <c:pt idx="5">
                  <c:v>دالاهو</c:v>
                </c:pt>
                <c:pt idx="6">
                  <c:v>جوانرود</c:v>
                </c:pt>
                <c:pt idx="7">
                  <c:v>پاوه</c:v>
                </c:pt>
                <c:pt idx="8">
                  <c:v>اسلام آباد غرب</c:v>
                </c:pt>
                <c:pt idx="9">
                  <c:v>سرپل ذهاب</c:v>
                </c:pt>
                <c:pt idx="10">
                  <c:v>کنگاور</c:v>
                </c:pt>
                <c:pt idx="11">
                  <c:v>گیلانغرب</c:v>
                </c:pt>
                <c:pt idx="12">
                  <c:v>روانسر</c:v>
                </c:pt>
                <c:pt idx="13">
                  <c:v>ثلاث</c:v>
                </c:pt>
              </c:strCache>
            </c:strRef>
          </c:cat>
          <c:val>
            <c:numRef>
              <c:f>Sheet1!$I$3:$I$16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val>
        </c:ser>
        <c:dLbls/>
        <c:marker val="1"/>
        <c:axId val="87017344"/>
        <c:axId val="87154688"/>
      </c:lineChart>
      <c:catAx>
        <c:axId val="87017344"/>
        <c:scaling>
          <c:orientation val="minMax"/>
        </c:scaling>
        <c:axPos val="b"/>
        <c:majorTickMark val="none"/>
        <c:tickLblPos val="nextTo"/>
        <c:crossAx val="87154688"/>
        <c:crosses val="autoZero"/>
        <c:auto val="1"/>
        <c:lblAlgn val="ctr"/>
        <c:lblOffset val="100"/>
      </c:catAx>
      <c:valAx>
        <c:axId val="871546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7017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plotArea>
      <c:layout/>
      <c:lineChart>
        <c:grouping val="standard"/>
        <c:ser>
          <c:idx val="0"/>
          <c:order val="0"/>
          <c:tx>
            <c:strRef>
              <c:f>'درصدنهایی کسب شده'!$A$4</c:f>
              <c:strCache>
                <c:ptCount val="1"/>
                <c:pt idx="0">
                  <c:v>اسلام آباد غرب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شده'!$B$4:$F$4</c:f>
              <c:numCache>
                <c:formatCode>0.0</c:formatCode>
                <c:ptCount val="5"/>
                <c:pt idx="0">
                  <c:v>80</c:v>
                </c:pt>
                <c:pt idx="1">
                  <c:v>62.5</c:v>
                </c:pt>
                <c:pt idx="2">
                  <c:v>75</c:v>
                </c:pt>
                <c:pt idx="3">
                  <c:v>75</c:v>
                </c:pt>
                <c:pt idx="4">
                  <c:v>66.599999999999994</c:v>
                </c:pt>
              </c:numCache>
            </c:numRef>
          </c:val>
        </c:ser>
        <c:ser>
          <c:idx val="1"/>
          <c:order val="1"/>
          <c:tx>
            <c:strRef>
              <c:f>'درصدنهایی کسب شده'!$A$5</c:f>
              <c:strCache>
                <c:ptCount val="1"/>
                <c:pt idx="0">
                  <c:v>پاوه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شده'!$B$5:$F$5</c:f>
              <c:numCache>
                <c:formatCode>0.0</c:formatCode>
                <c:ptCount val="5"/>
                <c:pt idx="0">
                  <c:v>85</c:v>
                </c:pt>
                <c:pt idx="1">
                  <c:v>41.6</c:v>
                </c:pt>
                <c:pt idx="2">
                  <c:v>75</c:v>
                </c:pt>
                <c:pt idx="3">
                  <c:v>100</c:v>
                </c:pt>
                <c:pt idx="4">
                  <c:v>66.599999999999994</c:v>
                </c:pt>
              </c:numCache>
            </c:numRef>
          </c:val>
        </c:ser>
        <c:ser>
          <c:idx val="2"/>
          <c:order val="2"/>
          <c:tx>
            <c:strRef>
              <c:f>'درصدنهایی کسب شده'!$A$6</c:f>
              <c:strCache>
                <c:ptCount val="1"/>
                <c:pt idx="0">
                  <c:v>ثلاث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شده'!$B$6:$F$6</c:f>
              <c:numCache>
                <c:formatCode>0.0</c:formatCode>
                <c:ptCount val="5"/>
                <c:pt idx="0">
                  <c:v>70</c:v>
                </c:pt>
                <c:pt idx="1">
                  <c:v>58.3</c:v>
                </c:pt>
                <c:pt idx="2">
                  <c:v>61.1</c:v>
                </c:pt>
                <c:pt idx="3">
                  <c:v>50</c:v>
                </c:pt>
                <c:pt idx="4">
                  <c:v>66.599999999999994</c:v>
                </c:pt>
              </c:numCache>
            </c:numRef>
          </c:val>
        </c:ser>
        <c:ser>
          <c:idx val="3"/>
          <c:order val="3"/>
          <c:tx>
            <c:strRef>
              <c:f>'درصدنهایی کسب شده'!$A$7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شده'!$B$7:$F$7</c:f>
              <c:numCache>
                <c:formatCode>0.0</c:formatCode>
                <c:ptCount val="5"/>
                <c:pt idx="0">
                  <c:v>75</c:v>
                </c:pt>
                <c:pt idx="1">
                  <c:v>62.5</c:v>
                </c:pt>
                <c:pt idx="2">
                  <c:v>66.5</c:v>
                </c:pt>
                <c:pt idx="3">
                  <c:v>100</c:v>
                </c:pt>
                <c:pt idx="4">
                  <c:v>83.3</c:v>
                </c:pt>
              </c:numCache>
            </c:numRef>
          </c:val>
        </c:ser>
        <c:ser>
          <c:idx val="4"/>
          <c:order val="4"/>
          <c:tx>
            <c:strRef>
              <c:f>'درصدنهایی کسب شده'!$A$8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شده'!$B$8:$F$8</c:f>
              <c:numCache>
                <c:formatCode>0.0</c:formatCode>
                <c:ptCount val="5"/>
                <c:pt idx="0">
                  <c:v>100</c:v>
                </c:pt>
                <c:pt idx="1">
                  <c:v>62.5</c:v>
                </c:pt>
                <c:pt idx="2">
                  <c:v>77.7</c:v>
                </c:pt>
                <c:pt idx="3">
                  <c:v>75</c:v>
                </c:pt>
                <c:pt idx="4">
                  <c:v>83.3</c:v>
                </c:pt>
              </c:numCache>
            </c:numRef>
          </c:val>
        </c:ser>
        <c:ser>
          <c:idx val="5"/>
          <c:order val="5"/>
          <c:tx>
            <c:strRef>
              <c:f>'درصدنهایی کسب شده'!$A$9</c:f>
              <c:strCache>
                <c:ptCount val="1"/>
                <c:pt idx="0">
                  <c:v>روانسر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شده'!$B$9:$F$9</c:f>
              <c:numCache>
                <c:formatCode>0.0</c:formatCode>
                <c:ptCount val="5"/>
                <c:pt idx="0">
                  <c:v>80</c:v>
                </c:pt>
                <c:pt idx="1">
                  <c:v>54.1</c:v>
                </c:pt>
                <c:pt idx="2">
                  <c:v>66.599999999999994</c:v>
                </c:pt>
                <c:pt idx="3">
                  <c:v>50</c:v>
                </c:pt>
                <c:pt idx="4">
                  <c:v>66.599999999999994</c:v>
                </c:pt>
              </c:numCache>
            </c:numRef>
          </c:val>
        </c:ser>
        <c:ser>
          <c:idx val="6"/>
          <c:order val="6"/>
          <c:tx>
            <c:strRef>
              <c:f>'درصدنهایی کسب شده'!$A$10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شده'!$B$10:$F$10</c:f>
              <c:numCache>
                <c:formatCode>0.0</c:formatCode>
                <c:ptCount val="5"/>
                <c:pt idx="0">
                  <c:v>65</c:v>
                </c:pt>
                <c:pt idx="1">
                  <c:v>41.6</c:v>
                </c:pt>
                <c:pt idx="2">
                  <c:v>66.599999999999994</c:v>
                </c:pt>
                <c:pt idx="3">
                  <c:v>100</c:v>
                </c:pt>
                <c:pt idx="4">
                  <c:v>83.3</c:v>
                </c:pt>
              </c:numCache>
            </c:numRef>
          </c:val>
        </c:ser>
        <c:ser>
          <c:idx val="7"/>
          <c:order val="7"/>
          <c:tx>
            <c:strRef>
              <c:f>'درصدنهایی کسب شده'!$A$11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شده'!$B$11:$F$11</c:f>
              <c:numCache>
                <c:formatCode>0.0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80.5</c:v>
                </c:pt>
                <c:pt idx="3">
                  <c:v>100</c:v>
                </c:pt>
                <c:pt idx="4">
                  <c:v>83.3</c:v>
                </c:pt>
              </c:numCache>
            </c:numRef>
          </c:val>
        </c:ser>
        <c:ser>
          <c:idx val="8"/>
          <c:order val="8"/>
          <c:tx>
            <c:strRef>
              <c:f>'درصدنهایی کسب شده'!$A$12</c:f>
              <c:strCache>
                <c:ptCount val="1"/>
                <c:pt idx="0">
                  <c:v>صحنه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شده'!$B$12:$F$12</c:f>
              <c:numCache>
                <c:formatCode>0.0</c:formatCode>
                <c:ptCount val="5"/>
                <c:pt idx="0">
                  <c:v>70</c:v>
                </c:pt>
                <c:pt idx="1">
                  <c:v>75</c:v>
                </c:pt>
                <c:pt idx="2">
                  <c:v>77.7</c:v>
                </c:pt>
                <c:pt idx="3">
                  <c:v>100</c:v>
                </c:pt>
                <c:pt idx="4">
                  <c:v>83.3</c:v>
                </c:pt>
              </c:numCache>
            </c:numRef>
          </c:val>
        </c:ser>
        <c:ser>
          <c:idx val="9"/>
          <c:order val="9"/>
          <c:tx>
            <c:strRef>
              <c:f>'درصدنهایی کسب شده'!$A$13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شده'!$B$13:$F$13</c:f>
              <c:numCache>
                <c:formatCode>0.0</c:formatCode>
                <c:ptCount val="5"/>
                <c:pt idx="0">
                  <c:v>80</c:v>
                </c:pt>
                <c:pt idx="1">
                  <c:v>79.099999999999994</c:v>
                </c:pt>
                <c:pt idx="2">
                  <c:v>75</c:v>
                </c:pt>
                <c:pt idx="3">
                  <c:v>75</c:v>
                </c:pt>
                <c:pt idx="4">
                  <c:v>91.6</c:v>
                </c:pt>
              </c:numCache>
            </c:numRef>
          </c:val>
        </c:ser>
        <c:ser>
          <c:idx val="10"/>
          <c:order val="10"/>
          <c:tx>
            <c:strRef>
              <c:f>'درصدنهایی کسب شده'!$A$14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شده'!$B$14:$F$14</c:f>
              <c:numCache>
                <c:formatCode>0.0</c:formatCode>
                <c:ptCount val="5"/>
                <c:pt idx="0">
                  <c:v>85</c:v>
                </c:pt>
                <c:pt idx="1">
                  <c:v>87.5</c:v>
                </c:pt>
                <c:pt idx="2">
                  <c:v>61.1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1"/>
          <c:order val="11"/>
          <c:tx>
            <c:strRef>
              <c:f>'درصدنهایی کسب شده'!$A$15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شده'!$B$15:$F$15</c:f>
              <c:numCache>
                <c:formatCode>0.0</c:formatCode>
                <c:ptCount val="5"/>
                <c:pt idx="0">
                  <c:v>60</c:v>
                </c:pt>
                <c:pt idx="1">
                  <c:v>50</c:v>
                </c:pt>
                <c:pt idx="2">
                  <c:v>66.599999999999994</c:v>
                </c:pt>
                <c:pt idx="3">
                  <c:v>100</c:v>
                </c:pt>
                <c:pt idx="4">
                  <c:v>66.599999999999994</c:v>
                </c:pt>
              </c:numCache>
            </c:numRef>
          </c:val>
        </c:ser>
        <c:ser>
          <c:idx val="12"/>
          <c:order val="12"/>
          <c:tx>
            <c:strRef>
              <c:f>'درصدنهایی کسب شده'!$A$16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شده'!$B$16:$F$16</c:f>
              <c:numCache>
                <c:formatCode>0.0</c:formatCode>
                <c:ptCount val="5"/>
                <c:pt idx="0">
                  <c:v>75</c:v>
                </c:pt>
                <c:pt idx="1">
                  <c:v>79.099999999999994</c:v>
                </c:pt>
                <c:pt idx="2">
                  <c:v>44.4</c:v>
                </c:pt>
                <c:pt idx="3">
                  <c:v>62.5</c:v>
                </c:pt>
                <c:pt idx="4">
                  <c:v>75</c:v>
                </c:pt>
              </c:numCache>
            </c:numRef>
          </c:val>
        </c:ser>
        <c:ser>
          <c:idx val="13"/>
          <c:order val="13"/>
          <c:tx>
            <c:strRef>
              <c:f>'درصدنهایی کسب شده'!$A$17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شده'!$B$17:$F$17</c:f>
              <c:numCache>
                <c:formatCode>0.0</c:formatCode>
                <c:ptCount val="5"/>
                <c:pt idx="0">
                  <c:v>90</c:v>
                </c:pt>
                <c:pt idx="1">
                  <c:v>91.6</c:v>
                </c:pt>
                <c:pt idx="2">
                  <c:v>83.3</c:v>
                </c:pt>
                <c:pt idx="3">
                  <c:v>100</c:v>
                </c:pt>
                <c:pt idx="4">
                  <c:v>83.3</c:v>
                </c:pt>
              </c:numCache>
            </c:numRef>
          </c:val>
        </c:ser>
        <c:ser>
          <c:idx val="14"/>
          <c:order val="14"/>
          <c:tx>
            <c:strRef>
              <c:f>'درصدنهایی کسب شده'!$A$18</c:f>
              <c:strCache>
                <c:ptCount val="1"/>
                <c:pt idx="0">
                  <c:v>میانگین</c:v>
                </c:pt>
              </c:strCache>
            </c:strRef>
          </c:tx>
          <c:cat>
            <c:strRef>
              <c:f>'درصدنهایی کسب شده'!$B$3:$F$3</c:f>
              <c:strCache>
                <c:ptCount val="5"/>
                <c:pt idx="0">
                  <c:v>سازماندهی</c:v>
                </c:pt>
                <c:pt idx="1">
                  <c:v>پایش وارزشیابی</c:v>
                </c:pt>
                <c:pt idx="2">
                  <c:v>برنامه ریزی </c:v>
                </c:pt>
                <c:pt idx="3">
                  <c:v>هماهنگی</c:v>
                </c:pt>
                <c:pt idx="4">
                  <c:v>گزارش دهی</c:v>
                </c:pt>
              </c:strCache>
            </c:strRef>
          </c:cat>
          <c:val>
            <c:numRef>
              <c:f>'درصدنهایی کسب شده'!$B$18:$F$18</c:f>
              <c:numCache>
                <c:formatCode>0.0;[Red]0.0</c:formatCode>
                <c:ptCount val="5"/>
                <c:pt idx="0">
                  <c:v>78.214285714285708</c:v>
                </c:pt>
                <c:pt idx="1">
                  <c:v>65.742857142857147</c:v>
                </c:pt>
                <c:pt idx="2">
                  <c:v>69.792857142857144</c:v>
                </c:pt>
                <c:pt idx="3">
                  <c:v>84.821428571428569</c:v>
                </c:pt>
                <c:pt idx="4">
                  <c:v>78.528571428571425</c:v>
                </c:pt>
              </c:numCache>
            </c:numRef>
          </c:val>
        </c:ser>
        <c:marker val="1"/>
        <c:axId val="83749504"/>
        <c:axId val="83912192"/>
      </c:lineChart>
      <c:catAx>
        <c:axId val="837495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/>
            </a:pPr>
            <a:endParaRPr lang="fa-IR"/>
          </a:p>
        </c:txPr>
        <c:crossAx val="83912192"/>
        <c:crosses val="autoZero"/>
        <c:auto val="1"/>
        <c:lblAlgn val="ctr"/>
        <c:lblOffset val="100"/>
      </c:catAx>
      <c:valAx>
        <c:axId val="8391219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/>
            </a:pPr>
            <a:endParaRPr lang="fa-IR"/>
          </a:p>
        </c:txPr>
        <c:crossAx val="837495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fa-IR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نمودارعملکرد</a:t>
            </a:r>
            <a:r>
              <a:rPr lang="fa-IR" baseline="0" dirty="0" smtClean="0"/>
              <a:t> شهرستانها براساس فرایند سازماندهی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Sheet1!$K$4:$K$17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Sheet1!$L$4:$L$17</c:f>
              <c:numCache>
                <c:formatCode>0.0</c:formatCode>
                <c:ptCount val="14"/>
                <c:pt idx="0">
                  <c:v>80</c:v>
                </c:pt>
                <c:pt idx="1">
                  <c:v>85</c:v>
                </c:pt>
                <c:pt idx="2">
                  <c:v>70</c:v>
                </c:pt>
                <c:pt idx="3">
                  <c:v>75</c:v>
                </c:pt>
                <c:pt idx="4">
                  <c:v>100</c:v>
                </c:pt>
                <c:pt idx="5">
                  <c:v>80</c:v>
                </c:pt>
                <c:pt idx="6">
                  <c:v>65</c:v>
                </c:pt>
                <c:pt idx="7">
                  <c:v>80</c:v>
                </c:pt>
                <c:pt idx="8">
                  <c:v>70</c:v>
                </c:pt>
                <c:pt idx="9">
                  <c:v>80</c:v>
                </c:pt>
                <c:pt idx="10">
                  <c:v>85</c:v>
                </c:pt>
                <c:pt idx="11">
                  <c:v>60</c:v>
                </c:pt>
                <c:pt idx="12">
                  <c:v>75</c:v>
                </c:pt>
                <c:pt idx="13">
                  <c:v>90</c:v>
                </c:pt>
              </c:numCache>
            </c:numRef>
          </c:val>
        </c:ser>
        <c:dLbls/>
        <c:marker val="1"/>
        <c:axId val="83912960"/>
        <c:axId val="83943424"/>
      </c:lineChart>
      <c:catAx>
        <c:axId val="83912960"/>
        <c:scaling>
          <c:orientation val="minMax"/>
        </c:scaling>
        <c:axPos val="b"/>
        <c:majorTickMark val="none"/>
        <c:tickLblPos val="nextTo"/>
        <c:crossAx val="83943424"/>
        <c:crosses val="autoZero"/>
        <c:auto val="1"/>
        <c:lblAlgn val="ctr"/>
        <c:lblOffset val="100"/>
      </c:catAx>
      <c:valAx>
        <c:axId val="83943424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83912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نمودارعملکردشهرستانها</a:t>
            </a:r>
            <a:r>
              <a:rPr lang="fa-IR" baseline="0" dirty="0" smtClean="0"/>
              <a:t> براساس فرایند پایش ورزشیابی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Sheet1!$K$4:$K$17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Sheet1!$M$4:$M$17</c:f>
              <c:numCache>
                <c:formatCode>0.0</c:formatCode>
                <c:ptCount val="14"/>
                <c:pt idx="0">
                  <c:v>62.5</c:v>
                </c:pt>
                <c:pt idx="1">
                  <c:v>41.6</c:v>
                </c:pt>
                <c:pt idx="2">
                  <c:v>58.3</c:v>
                </c:pt>
                <c:pt idx="3">
                  <c:v>62.5</c:v>
                </c:pt>
                <c:pt idx="4">
                  <c:v>62.5</c:v>
                </c:pt>
                <c:pt idx="5">
                  <c:v>54.1</c:v>
                </c:pt>
                <c:pt idx="6">
                  <c:v>41.6</c:v>
                </c:pt>
                <c:pt idx="7">
                  <c:v>75</c:v>
                </c:pt>
                <c:pt idx="8">
                  <c:v>75</c:v>
                </c:pt>
                <c:pt idx="9">
                  <c:v>79.099999999999994</c:v>
                </c:pt>
                <c:pt idx="10">
                  <c:v>87.5</c:v>
                </c:pt>
                <c:pt idx="11">
                  <c:v>50</c:v>
                </c:pt>
                <c:pt idx="12">
                  <c:v>79.099999999999994</c:v>
                </c:pt>
                <c:pt idx="13">
                  <c:v>91.6</c:v>
                </c:pt>
              </c:numCache>
            </c:numRef>
          </c:val>
        </c:ser>
        <c:dLbls/>
        <c:marker val="1"/>
        <c:axId val="79023104"/>
        <c:axId val="83568128"/>
      </c:lineChart>
      <c:catAx>
        <c:axId val="79023104"/>
        <c:scaling>
          <c:orientation val="minMax"/>
        </c:scaling>
        <c:axPos val="b"/>
        <c:majorTickMark val="none"/>
        <c:tickLblPos val="nextTo"/>
        <c:crossAx val="83568128"/>
        <c:crosses val="autoZero"/>
        <c:auto val="1"/>
        <c:lblAlgn val="ctr"/>
        <c:lblOffset val="100"/>
      </c:catAx>
      <c:valAx>
        <c:axId val="8356812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79023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نمودارعملکردشهرستان</a:t>
            </a:r>
            <a:r>
              <a:rPr lang="fa-IR" baseline="0" dirty="0" smtClean="0"/>
              <a:t>هابراساس فرایندبرنامه ریزی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Sheet1!$T$4:$T$17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Sheet1!$U$4:$U$17</c:f>
              <c:numCache>
                <c:formatCode>0.0</c:formatCode>
                <c:ptCount val="14"/>
                <c:pt idx="0">
                  <c:v>66.599999999999994</c:v>
                </c:pt>
                <c:pt idx="1">
                  <c:v>66.599999999999994</c:v>
                </c:pt>
                <c:pt idx="2">
                  <c:v>66.599999999999994</c:v>
                </c:pt>
                <c:pt idx="3">
                  <c:v>83.3</c:v>
                </c:pt>
                <c:pt idx="4">
                  <c:v>83.3</c:v>
                </c:pt>
                <c:pt idx="5">
                  <c:v>66.599999999999994</c:v>
                </c:pt>
                <c:pt idx="6">
                  <c:v>83.3</c:v>
                </c:pt>
                <c:pt idx="7">
                  <c:v>83.3</c:v>
                </c:pt>
                <c:pt idx="8">
                  <c:v>83.3</c:v>
                </c:pt>
                <c:pt idx="9">
                  <c:v>91.6</c:v>
                </c:pt>
                <c:pt idx="10">
                  <c:v>100</c:v>
                </c:pt>
                <c:pt idx="11">
                  <c:v>66.599999999999994</c:v>
                </c:pt>
                <c:pt idx="12">
                  <c:v>75</c:v>
                </c:pt>
                <c:pt idx="13">
                  <c:v>83.3</c:v>
                </c:pt>
              </c:numCache>
            </c:numRef>
          </c:val>
        </c:ser>
        <c:dLbls/>
        <c:marker val="1"/>
        <c:axId val="60187008"/>
        <c:axId val="60188928"/>
      </c:lineChart>
      <c:catAx>
        <c:axId val="60187008"/>
        <c:scaling>
          <c:orientation val="minMax"/>
        </c:scaling>
        <c:axPos val="b"/>
        <c:majorTickMark val="none"/>
        <c:tickLblPos val="nextTo"/>
        <c:crossAx val="60188928"/>
        <c:crosses val="autoZero"/>
        <c:auto val="1"/>
        <c:lblAlgn val="ctr"/>
        <c:lblOffset val="100"/>
      </c:catAx>
      <c:valAx>
        <c:axId val="6018892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601870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نمودارعملکردشهرستانها</a:t>
            </a:r>
            <a:r>
              <a:rPr lang="fa-IR" baseline="0" dirty="0" smtClean="0"/>
              <a:t> براساس فرایندهماهنگی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Sheet1!$T$4:$T$17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Sheet1!$U$4:$U$17</c:f>
              <c:numCache>
                <c:formatCode>0.0</c:formatCode>
                <c:ptCount val="14"/>
                <c:pt idx="0">
                  <c:v>66.599999999999994</c:v>
                </c:pt>
                <c:pt idx="1">
                  <c:v>66.599999999999994</c:v>
                </c:pt>
                <c:pt idx="2">
                  <c:v>66.599999999999994</c:v>
                </c:pt>
                <c:pt idx="3">
                  <c:v>83.3</c:v>
                </c:pt>
                <c:pt idx="4">
                  <c:v>83.3</c:v>
                </c:pt>
                <c:pt idx="5">
                  <c:v>66.599999999999994</c:v>
                </c:pt>
                <c:pt idx="6">
                  <c:v>83.3</c:v>
                </c:pt>
                <c:pt idx="7">
                  <c:v>83.3</c:v>
                </c:pt>
                <c:pt idx="8">
                  <c:v>83.3</c:v>
                </c:pt>
                <c:pt idx="9">
                  <c:v>91.6</c:v>
                </c:pt>
                <c:pt idx="10">
                  <c:v>100</c:v>
                </c:pt>
                <c:pt idx="11">
                  <c:v>66.599999999999994</c:v>
                </c:pt>
                <c:pt idx="12">
                  <c:v>75</c:v>
                </c:pt>
                <c:pt idx="13">
                  <c:v>83.3</c:v>
                </c:pt>
              </c:numCache>
            </c:numRef>
          </c:val>
        </c:ser>
        <c:dLbls/>
        <c:marker val="1"/>
        <c:axId val="74149248"/>
        <c:axId val="75346688"/>
      </c:lineChart>
      <c:catAx>
        <c:axId val="74149248"/>
        <c:scaling>
          <c:orientation val="minMax"/>
        </c:scaling>
        <c:axPos val="b"/>
        <c:majorTickMark val="none"/>
        <c:tickLblPos val="nextTo"/>
        <c:crossAx val="75346688"/>
        <c:crosses val="autoZero"/>
        <c:auto val="1"/>
        <c:lblAlgn val="ctr"/>
        <c:lblOffset val="100"/>
      </c:catAx>
      <c:valAx>
        <c:axId val="7534668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74149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hart>
    <c:title>
      <c:tx>
        <c:rich>
          <a:bodyPr/>
          <a:lstStyle/>
          <a:p>
            <a:pPr>
              <a:defRPr/>
            </a:pPr>
            <a:r>
              <a:rPr lang="fa-IR" dirty="0" smtClean="0"/>
              <a:t>نمودارعملکردشهرستانها</a:t>
            </a:r>
            <a:r>
              <a:rPr lang="fa-IR" baseline="0" dirty="0" smtClean="0"/>
              <a:t> براساس فرایندگزارش دهی</a:t>
            </a:r>
            <a:endParaRPr lang="en-US" dirty="0"/>
          </a:p>
        </c:rich>
      </c:tx>
      <c:layout/>
    </c:title>
    <c:plotArea>
      <c:layout/>
      <c:lineChart>
        <c:grouping val="stacked"/>
        <c:ser>
          <c:idx val="0"/>
          <c:order val="0"/>
          <c:cat>
            <c:strRef>
              <c:f>Sheet1!$T$4:$T$17</c:f>
              <c:strCache>
                <c:ptCount val="14"/>
                <c:pt idx="0">
                  <c:v>اسلام آباد غرب</c:v>
                </c:pt>
                <c:pt idx="1">
                  <c:v>پاوه</c:v>
                </c:pt>
                <c:pt idx="2">
                  <c:v>ثلاث</c:v>
                </c:pt>
                <c:pt idx="3">
                  <c:v>جوانرود</c:v>
                </c:pt>
                <c:pt idx="4">
                  <c:v>دالاهو</c:v>
                </c:pt>
                <c:pt idx="5">
                  <c:v>روانسر</c:v>
                </c:pt>
                <c:pt idx="6">
                  <c:v>سرپل ذهاب</c:v>
                </c:pt>
                <c:pt idx="7">
                  <c:v>سنقر</c:v>
                </c:pt>
                <c:pt idx="8">
                  <c:v>صحنه</c:v>
                </c:pt>
                <c:pt idx="9">
                  <c:v>قصرشیرین</c:v>
                </c:pt>
                <c:pt idx="10">
                  <c:v>کرمانشاه</c:v>
                </c:pt>
                <c:pt idx="11">
                  <c:v>کنگاور</c:v>
                </c:pt>
                <c:pt idx="12">
                  <c:v>گیلانغرب</c:v>
                </c:pt>
                <c:pt idx="13">
                  <c:v>هرسین</c:v>
                </c:pt>
              </c:strCache>
            </c:strRef>
          </c:cat>
          <c:val>
            <c:numRef>
              <c:f>Sheet1!$U$4:$U$17</c:f>
              <c:numCache>
                <c:formatCode>0.0</c:formatCode>
                <c:ptCount val="14"/>
                <c:pt idx="0">
                  <c:v>66.599999999999994</c:v>
                </c:pt>
                <c:pt idx="1">
                  <c:v>66.599999999999994</c:v>
                </c:pt>
                <c:pt idx="2">
                  <c:v>66.599999999999994</c:v>
                </c:pt>
                <c:pt idx="3">
                  <c:v>83.3</c:v>
                </c:pt>
                <c:pt idx="4">
                  <c:v>83.3</c:v>
                </c:pt>
                <c:pt idx="5">
                  <c:v>66.599999999999994</c:v>
                </c:pt>
                <c:pt idx="6">
                  <c:v>83.3</c:v>
                </c:pt>
                <c:pt idx="7">
                  <c:v>83.3</c:v>
                </c:pt>
                <c:pt idx="8">
                  <c:v>83.3</c:v>
                </c:pt>
                <c:pt idx="9">
                  <c:v>91.6</c:v>
                </c:pt>
                <c:pt idx="10">
                  <c:v>100</c:v>
                </c:pt>
                <c:pt idx="11">
                  <c:v>66.599999999999994</c:v>
                </c:pt>
                <c:pt idx="12">
                  <c:v>75</c:v>
                </c:pt>
                <c:pt idx="13">
                  <c:v>83.3</c:v>
                </c:pt>
              </c:numCache>
            </c:numRef>
          </c:val>
        </c:ser>
        <c:dLbls/>
        <c:marker val="1"/>
        <c:axId val="83677952"/>
        <c:axId val="83680256"/>
      </c:lineChart>
      <c:catAx>
        <c:axId val="83677952"/>
        <c:scaling>
          <c:orientation val="minMax"/>
        </c:scaling>
        <c:axPos val="b"/>
        <c:majorTickMark val="none"/>
        <c:tickLblPos val="nextTo"/>
        <c:crossAx val="83680256"/>
        <c:crosses val="autoZero"/>
        <c:auto val="1"/>
        <c:lblAlgn val="ctr"/>
        <c:lblOffset val="100"/>
      </c:catAx>
      <c:valAx>
        <c:axId val="83680256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836779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A8B3EE-3D02-4A6B-8A04-F4DCFA1B8A2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35E8A2-6AF5-4AB6-A891-E11413760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40" t="7948" r="5611" b="6802"/>
          <a:stretch>
            <a:fillRect/>
          </a:stretch>
        </p:blipFill>
        <p:spPr bwMode="auto">
          <a:xfrm>
            <a:off x="1043305" y="715402"/>
            <a:ext cx="9327268" cy="572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533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89212" y="632011"/>
          <a:ext cx="9776012" cy="560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00953" y="793375"/>
          <a:ext cx="9802906" cy="524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2529" y="1592126"/>
            <a:ext cx="889078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a-IR" sz="4000" b="1" dirty="0">
                <a:cs typeface="B Mitra" panose="00000400000000000000" pitchFamily="2" charset="-78"/>
              </a:rPr>
              <a:t>گزارش </a:t>
            </a:r>
            <a:br>
              <a:rPr lang="fa-IR" sz="4000" b="1" dirty="0">
                <a:cs typeface="B Mitra" panose="00000400000000000000" pitchFamily="2" charset="-78"/>
              </a:rPr>
            </a:br>
            <a:r>
              <a:rPr lang="fa-IR" sz="4000" b="1" dirty="0" smtClean="0">
                <a:cs typeface="B Mitra" panose="00000400000000000000" pitchFamily="2" charset="-78"/>
              </a:rPr>
              <a:t>عملکرد واحدسلامت نوجوانان ،جوانان ومدارس شهرستانهای تابعه </a:t>
            </a:r>
            <a:r>
              <a:rPr lang="fa-IR" sz="4000" b="1" dirty="0">
                <a:cs typeface="B Mitra" panose="00000400000000000000" pitchFamily="2" charset="-78"/>
              </a:rPr>
              <a:t/>
            </a:r>
            <a:br>
              <a:rPr lang="fa-IR" sz="4000" b="1" dirty="0">
                <a:cs typeface="B Mitra" panose="00000400000000000000" pitchFamily="2" charset="-78"/>
              </a:rPr>
            </a:br>
            <a:r>
              <a:rPr lang="fa-IR" sz="4000" b="1" dirty="0" smtClean="0">
                <a:cs typeface="B Mitra" panose="00000400000000000000" pitchFamily="2" charset="-78"/>
              </a:rPr>
              <a:t>بر اساس چک لیست</a:t>
            </a:r>
          </a:p>
          <a:p>
            <a:pPr algn="ctr" eaLnBrk="0" hangingPunct="0">
              <a:defRPr/>
            </a:pPr>
            <a:r>
              <a:rPr lang="fa-IR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Mitra" panose="00000400000000000000" pitchFamily="2" charset="-78"/>
              </a:rPr>
              <a:t> </a:t>
            </a:r>
            <a:r>
              <a:rPr lang="en-US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FSH Monitoring</a:t>
            </a:r>
            <a:r>
              <a:rPr lang="fa-IR" sz="4800" b="1" dirty="0" smtClean="0">
                <a:solidFill>
                  <a:srgbClr val="00B050"/>
                </a:solidFill>
                <a:cs typeface="B Mitra" panose="00000400000000000000" pitchFamily="2" charset="-78"/>
              </a:rPr>
              <a:t> </a:t>
            </a:r>
            <a:endParaRPr lang="fa-IR" sz="4000" b="1" dirty="0" smtClean="0">
              <a:solidFill>
                <a:srgbClr val="00B050"/>
              </a:solidFill>
              <a:cs typeface="B Mitra" panose="00000400000000000000" pitchFamily="2" charset="-78"/>
            </a:endParaRPr>
          </a:p>
          <a:p>
            <a:pPr algn="ctr" rtl="1" eaLnBrk="0" hangingPunct="0">
              <a:defRPr/>
            </a:pPr>
            <a:r>
              <a:rPr lang="fa-IR" sz="4000" b="1" dirty="0">
                <a:cs typeface="B Mitra" panose="00000400000000000000" pitchFamily="2" charset="-78"/>
              </a:rPr>
              <a:t>سال  1393</a:t>
            </a:r>
            <a:endParaRPr lang="ar-SA" sz="4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1181" y="266338"/>
            <a:ext cx="9720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ctr"/>
            <a:r>
              <a:rPr lang="fa-IR" b="1" u="none" strike="noStrike" dirty="0" smtClean="0">
                <a:effectLst/>
              </a:rPr>
              <a:t>جدول نتایج پایش ستاد شهرستانهای استان کرمانشاه بر اساس چک لیست</a:t>
            </a:r>
          </a:p>
          <a:p>
            <a:pPr algn="ctr" rtl="1" fontAlgn="ctr"/>
            <a:r>
              <a:rPr lang="fa-IR" b="1" u="none" strike="noStrike" dirty="0" smtClean="0">
                <a:effectLst/>
              </a:rPr>
              <a:t>  </a:t>
            </a:r>
            <a:r>
              <a:rPr lang="en-US" b="1" u="none" strike="noStrike" dirty="0" smtClean="0">
                <a:effectLst/>
              </a:rPr>
              <a:t>FSH Monitoring </a:t>
            </a:r>
            <a:r>
              <a:rPr lang="fa-IR" b="1" u="none" strike="noStrike" dirty="0" smtClean="0">
                <a:effectLst/>
              </a:rPr>
              <a:t>  به تفکیک برنامه    </a:t>
            </a:r>
          </a:p>
          <a:p>
            <a:pPr algn="ctr" rtl="1" fontAlgn="ctr"/>
            <a:r>
              <a:rPr lang="fa-IR" b="1" u="none" strike="noStrike" dirty="0" smtClean="0">
                <a:effectLst/>
              </a:rPr>
              <a:t>1393</a:t>
            </a:r>
            <a:endParaRPr lang="fa-IR" b="1" i="0" u="none" strike="noStrike" dirty="0">
              <a:solidFill>
                <a:srgbClr val="000000"/>
              </a:solidFill>
              <a:effectLst/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6099" y="1237133"/>
          <a:ext cx="8484688" cy="5042642"/>
        </p:xfrm>
        <a:graphic>
          <a:graphicData uri="http://schemas.openxmlformats.org/drawingml/2006/table">
            <a:tbl>
              <a:tblPr rtl="1"/>
              <a:tblGrid>
                <a:gridCol w="1174803"/>
                <a:gridCol w="1174803"/>
                <a:gridCol w="1435870"/>
                <a:gridCol w="1174803"/>
                <a:gridCol w="1174803"/>
                <a:gridCol w="1174803"/>
                <a:gridCol w="1174803"/>
              </a:tblGrid>
              <a:tr h="494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سازماندهی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پایش وارزشیابی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برنامه ریزی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هماهنگی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گزارش دهی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fa-IR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میانگین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526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اسلام آباد 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پاوه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ثلاث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جوانرود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دالاهو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روانسر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سرپل ذهاب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سنقر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صحنه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قصرشیرین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کرمانشاه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کنگاور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گیلانغرب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هرسین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97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میانگین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49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1434" cy="7149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cs typeface="B Lotus" panose="00000400000000000000" pitchFamily="2" charset="-78"/>
              </a:rPr>
              <a:t>جدول رتبه بندی </a:t>
            </a:r>
            <a:r>
              <a:rPr lang="fa-IR" sz="2800" dirty="0" smtClean="0">
                <a:cs typeface="B Lotus" panose="00000400000000000000" pitchFamily="2" charset="-78"/>
              </a:rPr>
              <a:t>واحد </a:t>
            </a:r>
            <a:r>
              <a:rPr lang="fa-IR" sz="2800" dirty="0" smtClean="0">
                <a:cs typeface="B Lotus" panose="00000400000000000000" pitchFamily="2" charset="-78"/>
              </a:rPr>
              <a:t>سلامت نوجوانان وجوانان ومدارس به </a:t>
            </a:r>
            <a:r>
              <a:rPr lang="fa-IR" sz="2800" dirty="0">
                <a:cs typeface="B Lotus" panose="00000400000000000000" pitchFamily="2" charset="-78"/>
              </a:rPr>
              <a:t>تفکیک شهرستانها </a:t>
            </a:r>
            <a:r>
              <a:rPr lang="fa-IR" sz="2800" dirty="0" smtClean="0">
                <a:cs typeface="B Lotus" panose="00000400000000000000" pitchFamily="2" charset="-78"/>
              </a:rPr>
              <a:t>سال 93 </a:t>
            </a:r>
            <a:endParaRPr lang="en-US" sz="2800" dirty="0">
              <a:cs typeface="B Lotus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58354" y="1116108"/>
          <a:ext cx="5715000" cy="5325032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1905000"/>
                <a:gridCol w="1905000"/>
                <a:gridCol w="1905000"/>
              </a:tblGrid>
              <a:tr h="521743">
                <a:tc>
                  <a:txBody>
                    <a:bodyPr/>
                    <a:lstStyle/>
                    <a:p>
                      <a:pPr algn="ctr" rtl="0" fontAlgn="ctr"/>
                      <a:r>
                        <a:rPr lang="fa-IR" sz="1800" u="none" strike="noStrike" dirty="0" smtClean="0">
                          <a:cs typeface="B Nazanin" pitchFamily="2" charset="-78"/>
                        </a:rPr>
                        <a:t>شهرستان</a:t>
                      </a:r>
                      <a:r>
                        <a:rPr lang="fa-IR" sz="1800" u="none" strike="noStrike" dirty="0">
                          <a:cs typeface="B Nazanin" pitchFamily="2" charset="-78"/>
                        </a:rPr>
                        <a:t> 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fa-IR" sz="1800" u="none" strike="noStrike" kern="1200" dirty="0">
                          <a:cs typeface="B Nazanin" pitchFamily="2" charset="-78"/>
                        </a:rPr>
                        <a:t>میانگین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rtl="1" eaLnBrk="1" fontAlgn="ctr" latinLnBrk="0" hangingPunct="1"/>
                      <a:r>
                        <a:rPr kumimoji="0" lang="fa-IR" sz="1800" u="none" strike="noStrike" kern="1200" dirty="0" smtClean="0">
                          <a:cs typeface="B Nazanin" pitchFamily="2" charset="-78"/>
                        </a:rPr>
                        <a:t>رتبه</a:t>
                      </a:r>
                      <a:endParaRPr kumimoji="0" lang="fa-IR" sz="18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B Nazanin" pitchFamily="2" charset="-78"/>
                      </a:endParaRPr>
                    </a:p>
                  </a:txBody>
                  <a:tcPr marL="0" marR="0" marT="0" marB="0" anchor="b"/>
                </a:tc>
              </a:tr>
              <a:tr h="41739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cs typeface="B Nazanin" pitchFamily="2" charset="-78"/>
                        </a:rPr>
                        <a:t>هرسین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89.6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1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کرمانشاه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86.7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2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سنقر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83.8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3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صحنه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81.2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4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قصرشیرین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80.1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5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دالاهو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79.7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6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جوانرود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77.5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پاوه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73.6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8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2609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اسلام آباد غرب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71.8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9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سرپل ذهاب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71.3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10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کنگاور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68.6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11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2609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گیلانغرب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67.2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12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روانسر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63.5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13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0978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cs typeface="B Nazanin" pitchFamily="2" charset="-78"/>
                        </a:rPr>
                        <a:t>ثلاث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>
                          <a:cs typeface="B Nazanin" pitchFamily="2" charset="-78"/>
                        </a:rPr>
                        <a:t>61.2</a:t>
                      </a:r>
                      <a:endParaRPr lang="fa-IR" sz="1800" b="1" i="0" u="none" strike="noStrike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cs typeface="B Nazanin" pitchFamily="2" charset="-78"/>
                        </a:rPr>
                        <a:t>14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9525" marR="9525" marT="9525" marB="0" anchor="b"/>
                </a:tc>
              </a:tr>
              <a:tr h="326090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cs typeface="B Nazanin" pitchFamily="2" charset="-78"/>
                        </a:rPr>
                        <a:t>میانگین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u="none" strike="noStrike" dirty="0">
                          <a:cs typeface="B Nazanin" pitchFamily="2" charset="-78"/>
                        </a:rPr>
                        <a:t>75.4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fa-IR" sz="1800" b="1" i="0" u="none" strike="noStrike" dirty="0">
                        <a:solidFill>
                          <a:srgbClr val="000000"/>
                        </a:solidFill>
                        <a:latin typeface="Arial"/>
                        <a:cs typeface="B Nazanin" pitchFamily="2" charset="-78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73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54741" y="1123858"/>
          <a:ext cx="9985189" cy="481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062970" y="418308"/>
            <a:ext cx="9749914" cy="647113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Lotus" panose="00000400000000000000" pitchFamily="2" charset="-78"/>
              </a:rPr>
              <a:t>نمودار مقایسه ای </a:t>
            </a:r>
            <a:r>
              <a:rPr lang="fa-IR" sz="2400" dirty="0" smtClean="0">
                <a:cs typeface="B Lotus" panose="00000400000000000000" pitchFamily="2" charset="-78"/>
              </a:rPr>
              <a:t>واحد سلامت نوجوانان ،جوانان ومدارس  </a:t>
            </a:r>
            <a:r>
              <a:rPr lang="fa-IR" sz="2400" dirty="0" smtClean="0">
                <a:cs typeface="B Lotus" panose="00000400000000000000" pitchFamily="2" charset="-78"/>
              </a:rPr>
              <a:t>به تفکیک </a:t>
            </a:r>
            <a:r>
              <a:rPr lang="fa-IR" sz="2400" dirty="0" smtClean="0">
                <a:cs typeface="B Lotus" panose="00000400000000000000" pitchFamily="2" charset="-78"/>
              </a:rPr>
              <a:t>شهرستانها  </a:t>
            </a:r>
            <a:r>
              <a:rPr lang="fa-IR" sz="2400" dirty="0" smtClean="0">
                <a:cs typeface="B Lotus" panose="00000400000000000000" pitchFamily="2" charset="-78"/>
              </a:rPr>
              <a:t>سال 93</a:t>
            </a:r>
            <a:endParaRPr lang="en-US" sz="24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337625"/>
            <a:ext cx="9749914" cy="647113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Lotus" panose="00000400000000000000" pitchFamily="2" charset="-78"/>
              </a:rPr>
              <a:t>نمودار مقایسه ای عملکرد واحد </a:t>
            </a:r>
            <a:r>
              <a:rPr lang="fa-IR" sz="2400" dirty="0" smtClean="0">
                <a:cs typeface="B Lotus" panose="00000400000000000000" pitchFamily="2" charset="-78"/>
              </a:rPr>
              <a:t>سلامت نوجوانان ،جوانان ومدارس  </a:t>
            </a:r>
            <a:r>
              <a:rPr lang="fa-IR" sz="2400" dirty="0" smtClean="0">
                <a:cs typeface="B Lotus" panose="00000400000000000000" pitchFamily="2" charset="-78"/>
              </a:rPr>
              <a:t>به تفکیک </a:t>
            </a:r>
            <a:r>
              <a:rPr lang="fa-IR" sz="2400" dirty="0" smtClean="0">
                <a:cs typeface="B Lotus" panose="00000400000000000000" pitchFamily="2" charset="-78"/>
              </a:rPr>
              <a:t>شهرستانها  </a:t>
            </a:r>
            <a:r>
              <a:rPr lang="fa-IR" sz="2400" dirty="0" smtClean="0">
                <a:cs typeface="B Lotus" panose="00000400000000000000" pitchFamily="2" charset="-78"/>
              </a:rPr>
              <a:t>سال 93</a:t>
            </a:r>
            <a:endParaRPr lang="en-US" sz="2400" dirty="0">
              <a:cs typeface="B Lotus" panose="00000400000000000000" pitchFamily="2" charset="-7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59859" y="1237128"/>
          <a:ext cx="9197787" cy="485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468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21976" y="737347"/>
          <a:ext cx="9789460" cy="539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01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766482"/>
          <a:ext cx="9574306" cy="535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75765" y="699247"/>
          <a:ext cx="9668435" cy="5204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249</Words>
  <Application>Microsoft Office PowerPoint</Application>
  <PresentationFormat>Custom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جدول رتبه بندی واحد سلامت نوجوانان وجوانان ومدارس به تفکیک شهرستانها سال 93 </vt:lpstr>
      <vt:lpstr>نمودار مقایسه ای واحد سلامت نوجوانان ،جوانان ومدارس  به تفکیک شهرستانها  سال 93</vt:lpstr>
      <vt:lpstr>نمودار مقایسه ای عملکرد واحد سلامت نوجوانان ،جوانان ومدارس  به تفکیک شهرستانها  سال 93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gravandi</dc:creator>
  <cp:lastModifiedBy>TAM</cp:lastModifiedBy>
  <cp:revision>61</cp:revision>
  <cp:lastPrinted>2015-01-27T10:53:10Z</cp:lastPrinted>
  <dcterms:created xsi:type="dcterms:W3CDTF">2015-01-27T06:22:20Z</dcterms:created>
  <dcterms:modified xsi:type="dcterms:W3CDTF">2015-02-02T05:57:52Z</dcterms:modified>
</cp:coreProperties>
</file>