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61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2" r:id="rId12"/>
    <p:sldId id="273" r:id="rId13"/>
    <p:sldId id="275" r:id="rId14"/>
    <p:sldId id="276" r:id="rId15"/>
    <p:sldId id="277" r:id="rId16"/>
    <p:sldId id="278" r:id="rId17"/>
    <p:sldId id="279" r:id="rId18"/>
    <p:sldId id="274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3" r:id="rId3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711;&#1587;&#1578;&#1585;&#1588;FSH%20MONITORING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711;&#1587;&#1578;&#1585;&#1588;FSH%20MONITORING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711;&#1587;&#1578;&#1585;&#1588;FSH%20MONITORING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711;&#1587;&#1578;&#1585;&#1588;FSH%20MONITORING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711;&#1587;&#1578;&#1585;&#1588;FSH%20MONITORING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711;&#1587;&#1578;&#1585;&#1588;FSH%20MONITORING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711;&#1587;&#1578;&#1585;&#1588;FSH%20MONITORING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711;&#1587;&#1578;&#1585;&#1588;FSH%20MONITORING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711;&#1587;&#1578;&#1585;&#1588;FSH%20MONITORING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711;&#1587;&#1578;&#1585;&#1588;FSH%20MONITORING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711;&#1587;&#1578;&#1585;&#1588;FSH%20MONITORIN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711;&#1587;&#1578;&#1585;&#1588;FSH%20MONITORING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711;&#1587;&#1578;&#1585;&#1588;FSH%20MONITORING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711;&#1587;&#1578;&#1585;&#1588;FSH%20MONITORING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711;&#1587;&#1578;&#1585;&#1588;FSH%20MONITORING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711;&#1587;&#1578;&#1585;&#1588;FSH%20MONITORING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711;&#1587;&#1578;&#1585;&#1588;FSH%20MONITORING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711;&#1587;&#1578;&#1585;&#1588;FSH%20MONITORING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711;&#1587;&#1578;&#1585;&#1588;FSH%20MONITORING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711;&#1587;&#1578;&#1585;&#1588;FSH%20MONITORING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711;&#1587;&#1578;&#1585;&#1588;FSH%20MONITORING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711;&#1587;&#1578;&#1585;&#1588;FSH%20MONITORING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711;&#1587;&#1578;&#1585;&#1588;FSH%20MONITORING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711;&#1587;&#1578;&#1585;&#1588;FSH%20MONITORING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711;&#1587;&#1578;&#1585;&#1588;FSH%20MONITORING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711;&#1587;&#1578;&#1585;&#1588;FSH%20MONITOR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plotArea>
      <c:layout/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اسلام آباد غرب</c:v>
                </c:pt>
              </c:strCache>
            </c:strRef>
          </c:tx>
          <c:val>
            <c:numRef>
              <c:f>Sheet1!$B$2</c:f>
              <c:numCache>
                <c:formatCode>General</c:formatCode>
                <c:ptCount val="1"/>
                <c:pt idx="0">
                  <c:v>576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پاوه</c:v>
                </c:pt>
              </c:strCache>
            </c:strRef>
          </c:tx>
          <c:val>
            <c:numRef>
              <c:f>Sheet1!$B$3</c:f>
              <c:numCache>
                <c:formatCode>General</c:formatCode>
                <c:ptCount val="1"/>
                <c:pt idx="0">
                  <c:v>574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ثلاث</c:v>
                </c:pt>
              </c:strCache>
            </c:strRef>
          </c:tx>
          <c:val>
            <c:numRef>
              <c:f>Sheet1!$B$4</c:f>
              <c:numCache>
                <c:formatCode>General</c:formatCode>
                <c:ptCount val="1"/>
                <c:pt idx="0">
                  <c:v>564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جوانرود</c:v>
                </c:pt>
              </c:strCache>
            </c:strRef>
          </c:tx>
          <c:val>
            <c:numRef>
              <c:f>Sheet1!$B$5</c:f>
              <c:numCache>
                <c:formatCode>General</c:formatCode>
                <c:ptCount val="1"/>
                <c:pt idx="0">
                  <c:v>586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دالاهو</c:v>
                </c:pt>
              </c:strCache>
            </c:strRef>
          </c:tx>
          <c:val>
            <c:numRef>
              <c:f>Sheet1!$B$6</c:f>
              <c:numCache>
                <c:formatCode>General</c:formatCode>
                <c:ptCount val="1"/>
                <c:pt idx="0">
                  <c:v>580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روانسر</c:v>
                </c:pt>
              </c:strCache>
            </c:strRef>
          </c:tx>
          <c:val>
            <c:numRef>
              <c:f>Sheet1!$B$7</c:f>
              <c:numCache>
                <c:formatCode>General</c:formatCode>
                <c:ptCount val="1"/>
                <c:pt idx="0">
                  <c:v>582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سرپل ذهاب</c:v>
                </c:pt>
              </c:strCache>
            </c:strRef>
          </c:tx>
          <c:val>
            <c:numRef>
              <c:f>Sheet1!$B$8</c:f>
              <c:numCache>
                <c:formatCode>General</c:formatCode>
                <c:ptCount val="1"/>
                <c:pt idx="0">
                  <c:v>587.5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سنقر</c:v>
                </c:pt>
              </c:strCache>
            </c:strRef>
          </c:tx>
          <c:val>
            <c:numRef>
              <c:f>Sheet1!$B$9</c:f>
              <c:numCache>
                <c:formatCode>General</c:formatCode>
                <c:ptCount val="1"/>
                <c:pt idx="0">
                  <c:v>568</c:v>
                </c:pt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صحنه</c:v>
                </c:pt>
              </c:strCache>
            </c:strRef>
          </c:tx>
          <c:val>
            <c:numRef>
              <c:f>Sheet1!$B$10</c:f>
              <c:numCache>
                <c:formatCode>General</c:formatCode>
                <c:ptCount val="1"/>
                <c:pt idx="0">
                  <c:v>562</c:v>
                </c:pt>
              </c:numCache>
            </c:numRef>
          </c:val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قصرشیرین</c:v>
                </c:pt>
              </c:strCache>
            </c:strRef>
          </c:tx>
          <c:val>
            <c:numRef>
              <c:f>Sheet1!$B$11</c:f>
              <c:numCache>
                <c:formatCode>General</c:formatCode>
                <c:ptCount val="1"/>
                <c:pt idx="0">
                  <c:v>576</c:v>
                </c:pt>
              </c:numCache>
            </c:numRef>
          </c:val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کرمانشاه</c:v>
                </c:pt>
              </c:strCache>
            </c:strRef>
          </c:tx>
          <c:val>
            <c:numRef>
              <c:f>Sheet1!$B$12</c:f>
              <c:numCache>
                <c:formatCode>General</c:formatCode>
                <c:ptCount val="1"/>
                <c:pt idx="0">
                  <c:v>594</c:v>
                </c:pt>
              </c:numCache>
            </c:numRef>
          </c:val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کنگاور</c:v>
                </c:pt>
              </c:strCache>
            </c:strRef>
          </c:tx>
          <c:val>
            <c:numRef>
              <c:f>Sheet1!$B$13</c:f>
              <c:numCache>
                <c:formatCode>General</c:formatCode>
                <c:ptCount val="1"/>
                <c:pt idx="0">
                  <c:v>574</c:v>
                </c:pt>
              </c:numCache>
            </c:numRef>
          </c:val>
        </c:ser>
        <c:ser>
          <c:idx val="12"/>
          <c:order val="12"/>
          <c:tx>
            <c:strRef>
              <c:f>Sheet1!$A$14</c:f>
              <c:strCache>
                <c:ptCount val="1"/>
                <c:pt idx="0">
                  <c:v>گیلانغرب</c:v>
                </c:pt>
              </c:strCache>
            </c:strRef>
          </c:tx>
          <c:val>
            <c:numRef>
              <c:f>Sheet1!$B$14</c:f>
              <c:numCache>
                <c:formatCode>General</c:formatCode>
                <c:ptCount val="1"/>
                <c:pt idx="0">
                  <c:v>588</c:v>
                </c:pt>
              </c:numCache>
            </c:numRef>
          </c:val>
        </c:ser>
        <c:ser>
          <c:idx val="13"/>
          <c:order val="13"/>
          <c:tx>
            <c:strRef>
              <c:f>Sheet1!$A$15</c:f>
              <c:strCache>
                <c:ptCount val="1"/>
                <c:pt idx="0">
                  <c:v>هرسین</c:v>
                </c:pt>
              </c:strCache>
            </c:strRef>
          </c:tx>
          <c:val>
            <c:numRef>
              <c:f>Sheet1!$B$15</c:f>
              <c:numCache>
                <c:formatCode>0.0</c:formatCode>
                <c:ptCount val="1"/>
                <c:pt idx="0">
                  <c:v>590</c:v>
                </c:pt>
              </c:numCache>
            </c:numRef>
          </c:val>
        </c:ser>
        <c:marker val="1"/>
        <c:axId val="66542976"/>
        <c:axId val="66552960"/>
      </c:lineChart>
      <c:catAx>
        <c:axId val="66542976"/>
        <c:scaling>
          <c:orientation val="maxMin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fa-IR"/>
          </a:p>
        </c:txPr>
        <c:crossAx val="66552960"/>
        <c:crosses val="autoZero"/>
        <c:auto val="1"/>
        <c:lblAlgn val="ctr"/>
        <c:lblOffset val="100"/>
      </c:catAx>
      <c:valAx>
        <c:axId val="66552960"/>
        <c:scaling>
          <c:orientation val="minMax"/>
        </c:scaling>
        <c:axPos val="r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fa-IR"/>
          </a:p>
        </c:txPr>
        <c:crossAx val="66542976"/>
        <c:crosses val="autoZero"/>
        <c:crossBetween val="between"/>
      </c:valAx>
      <c:dTable>
        <c:showHorzBorder val="1"/>
        <c:showVertBorder val="1"/>
        <c:showOutline val="1"/>
        <c:txPr>
          <a:bodyPr/>
          <a:lstStyle/>
          <a:p>
            <a:pPr rtl="0">
              <a:defRPr lang="en-US"/>
            </a:pPr>
            <a:endParaRPr lang="fa-IR"/>
          </a:p>
        </c:txPr>
      </c:dTable>
    </c:plotArea>
    <c:legend>
      <c:legendPos val="l"/>
      <c:layout/>
      <c:txPr>
        <a:bodyPr/>
        <a:lstStyle/>
        <a:p>
          <a:pPr>
            <a:defRPr lang="en-US"/>
          </a:pPr>
          <a:endParaRPr lang="fa-IR"/>
        </a:p>
      </c:txPr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 algn="ctr">
              <a:defRPr lang="en-US"/>
            </a:pPr>
            <a:r>
              <a:rPr lang="fa-IR" sz="1100" b="1" i="0" baseline="0">
                <a:effectLst/>
              </a:rPr>
              <a:t>نمودار مقایسه درصد امتیاز کسب شده از چک لیست  </a:t>
            </a:r>
            <a:r>
              <a:rPr lang="en-US" sz="1100" b="1" i="0" baseline="0">
                <a:effectLst/>
              </a:rPr>
              <a:t> FSH Monitoring </a:t>
            </a:r>
            <a:r>
              <a:rPr lang="fa-IR" sz="1100" b="1" i="0" baseline="0">
                <a:effectLst/>
              </a:rPr>
              <a:t>مدیریت شبکه به تفکیک برنامه  / شهرستان ثلاث دی ماه 1393</a:t>
            </a:r>
            <a:endParaRPr lang="en-US" sz="1100">
              <a:effectLst/>
            </a:endParaRP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'مدیریت شبکه '!$A$5</c:f>
              <c:strCache>
                <c:ptCount val="1"/>
                <c:pt idx="0">
                  <c:v>ثلاث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fa-IR"/>
              </a:p>
            </c:txPr>
            <c:showVal val="1"/>
          </c:dLbls>
          <c:cat>
            <c:strRef>
              <c:f>'مدیریت شبکه '!$B$2:$H$2</c:f>
              <c:strCache>
                <c:ptCount val="7"/>
                <c:pt idx="0">
                  <c:v>فضای فیزیکی</c:v>
                </c:pt>
                <c:pt idx="1">
                  <c:v>تجهیزات </c:v>
                </c:pt>
                <c:pt idx="2">
                  <c:v>پزشک خانواده</c:v>
                </c:pt>
                <c:pt idx="3">
                  <c:v>نیروی انسانی </c:v>
                </c:pt>
                <c:pt idx="4">
                  <c:v>بهورزی</c:v>
                </c:pt>
                <c:pt idx="5">
                  <c:v>رابطین </c:v>
                </c:pt>
                <c:pt idx="6">
                  <c:v>میانگین</c:v>
                </c:pt>
              </c:strCache>
            </c:strRef>
          </c:cat>
          <c:val>
            <c:numRef>
              <c:f>'مدیریت شبکه '!$B$5:$H$5</c:f>
              <c:numCache>
                <c:formatCode>General</c:formatCode>
                <c:ptCount val="7"/>
                <c:pt idx="0">
                  <c:v>97</c:v>
                </c:pt>
                <c:pt idx="1">
                  <c:v>95</c:v>
                </c:pt>
                <c:pt idx="2">
                  <c:v>89</c:v>
                </c:pt>
                <c:pt idx="3">
                  <c:v>91</c:v>
                </c:pt>
                <c:pt idx="4">
                  <c:v>100</c:v>
                </c:pt>
                <c:pt idx="5">
                  <c:v>92</c:v>
                </c:pt>
                <c:pt idx="6" formatCode="0.0;[Red]0.0">
                  <c:v>92.8</c:v>
                </c:pt>
              </c:numCache>
            </c:numRef>
          </c:val>
        </c:ser>
        <c:marker val="1"/>
        <c:axId val="71216512"/>
        <c:axId val="71226496"/>
      </c:lineChart>
      <c:catAx>
        <c:axId val="71216512"/>
        <c:scaling>
          <c:orientation val="minMax"/>
        </c:scaling>
        <c:axPos val="b"/>
        <c:numFmt formatCode="General" sourceLinked="1"/>
        <c:tickLblPos val="nextTo"/>
        <c:txPr>
          <a:bodyPr rot="-2700000" vert="horz"/>
          <a:lstStyle/>
          <a:p>
            <a:pPr>
              <a:defRPr lang="en-US" b="1"/>
            </a:pPr>
            <a:endParaRPr lang="fa-IR"/>
          </a:p>
        </c:txPr>
        <c:crossAx val="71226496"/>
        <c:crosses val="autoZero"/>
        <c:auto val="1"/>
        <c:lblAlgn val="ctr"/>
        <c:lblOffset val="100"/>
      </c:catAx>
      <c:valAx>
        <c:axId val="712264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 b="1"/>
            </a:pPr>
            <a:endParaRPr lang="fa-IR"/>
          </a:p>
        </c:txPr>
        <c:crossAx val="71216512"/>
        <c:crosses val="autoZero"/>
        <c:crossBetween val="between"/>
      </c:valAx>
    </c:plotArea>
    <c:plotVisOnly val="1"/>
    <c:dispBlanksAs val="gap"/>
  </c:chart>
  <c:spPr>
    <a:gradFill>
      <a:gsLst>
        <a:gs pos="0">
          <a:schemeClr val="accent2">
            <a:lumMod val="40000"/>
            <a:lumOff val="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 algn="ctr">
              <a:defRPr lang="en-US"/>
            </a:pPr>
            <a:r>
              <a:rPr lang="fa-IR" sz="1100" b="1" i="0" baseline="0">
                <a:effectLst/>
              </a:rPr>
              <a:t>نمودار مقایسه درصد امتیاز کسب شده از چک لیست  </a:t>
            </a:r>
            <a:r>
              <a:rPr lang="en-US" sz="1100" b="1" i="0" baseline="0">
                <a:effectLst/>
              </a:rPr>
              <a:t> FSH Monitoring </a:t>
            </a:r>
            <a:endParaRPr lang="en-US" sz="1100">
              <a:effectLst/>
            </a:endParaRPr>
          </a:p>
          <a:p>
            <a:pPr algn="ctr">
              <a:defRPr lang="en-US"/>
            </a:pPr>
            <a:r>
              <a:rPr lang="fa-IR" sz="1100" b="1" i="0" baseline="0">
                <a:effectLst/>
              </a:rPr>
              <a:t>مدیریت شبکه به تفکیک برنامه  / شهرستان سنقردی ماه 1393</a:t>
            </a:r>
            <a:endParaRPr lang="en-US" sz="1100">
              <a:effectLst/>
            </a:endParaRP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'مدیریت شبکه '!$A$10</c:f>
              <c:strCache>
                <c:ptCount val="1"/>
                <c:pt idx="0">
                  <c:v>سنقر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fa-IR"/>
              </a:p>
            </c:txPr>
            <c:showVal val="1"/>
          </c:dLbls>
          <c:cat>
            <c:strRef>
              <c:f>'مدیریت شبکه '!$B$2:$H$2</c:f>
              <c:strCache>
                <c:ptCount val="7"/>
                <c:pt idx="0">
                  <c:v>فضای فیزیکی</c:v>
                </c:pt>
                <c:pt idx="1">
                  <c:v>تجهیزات </c:v>
                </c:pt>
                <c:pt idx="2">
                  <c:v>پزشک خانواده</c:v>
                </c:pt>
                <c:pt idx="3">
                  <c:v>نیروی انسانی </c:v>
                </c:pt>
                <c:pt idx="4">
                  <c:v>بهورزی</c:v>
                </c:pt>
                <c:pt idx="5">
                  <c:v>رابطین </c:v>
                </c:pt>
                <c:pt idx="6">
                  <c:v>میانگین</c:v>
                </c:pt>
              </c:strCache>
            </c:strRef>
          </c:cat>
          <c:val>
            <c:numRef>
              <c:f>'مدیریت شبکه '!$B$10:$H$10</c:f>
              <c:numCache>
                <c:formatCode>General</c:formatCode>
                <c:ptCount val="7"/>
                <c:pt idx="0">
                  <c:v>99</c:v>
                </c:pt>
                <c:pt idx="1">
                  <c:v>95</c:v>
                </c:pt>
                <c:pt idx="2">
                  <c:v>88</c:v>
                </c:pt>
                <c:pt idx="3">
                  <c:v>95</c:v>
                </c:pt>
                <c:pt idx="4">
                  <c:v>96</c:v>
                </c:pt>
                <c:pt idx="5">
                  <c:v>95</c:v>
                </c:pt>
                <c:pt idx="6" formatCode="0.0;[Red]0.0">
                  <c:v>94.4</c:v>
                </c:pt>
              </c:numCache>
            </c:numRef>
          </c:val>
        </c:ser>
        <c:marker val="1"/>
        <c:axId val="71382144"/>
        <c:axId val="71383680"/>
      </c:lineChart>
      <c:catAx>
        <c:axId val="71382144"/>
        <c:scaling>
          <c:orientation val="minMax"/>
        </c:scaling>
        <c:axPos val="b"/>
        <c:tickLblPos val="nextTo"/>
        <c:txPr>
          <a:bodyPr rot="-2700000" vert="horz"/>
          <a:lstStyle/>
          <a:p>
            <a:pPr>
              <a:defRPr lang="en-US" b="1"/>
            </a:pPr>
            <a:endParaRPr lang="fa-IR"/>
          </a:p>
        </c:txPr>
        <c:crossAx val="71383680"/>
        <c:crosses val="autoZero"/>
        <c:auto val="1"/>
        <c:lblAlgn val="ctr"/>
        <c:lblOffset val="100"/>
      </c:catAx>
      <c:valAx>
        <c:axId val="713836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 b="1"/>
            </a:pPr>
            <a:endParaRPr lang="fa-IR"/>
          </a:p>
        </c:txPr>
        <c:crossAx val="71382144"/>
        <c:crosses val="autoZero"/>
        <c:crossBetween val="between"/>
      </c:valAx>
    </c:plotArea>
    <c:plotVisOnly val="1"/>
    <c:dispBlanksAs val="gap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>
      <c:tx>
        <c:rich>
          <a:bodyPr/>
          <a:lstStyle/>
          <a:p>
            <a:pPr algn="ctr">
              <a:defRPr lang="en-US"/>
            </a:pPr>
            <a:r>
              <a:rPr lang="fa-IR" sz="1100" b="1" i="0" baseline="0">
                <a:effectLst/>
              </a:rPr>
              <a:t>نمودار مقایسه درصد امتیاز کسب شده از چک لیست  </a:t>
            </a:r>
            <a:r>
              <a:rPr lang="en-US" sz="1100" b="1" i="0" baseline="0">
                <a:effectLst/>
              </a:rPr>
              <a:t> FSH Monitoring </a:t>
            </a:r>
            <a:r>
              <a:rPr lang="fa-IR" sz="1100" b="1" i="0" baseline="0">
                <a:effectLst/>
              </a:rPr>
              <a:t>مدیریت شبکه به تفکیک برنامه  / شهرستان کنگاور دی ماه 1393</a:t>
            </a:r>
            <a:endParaRPr lang="en-US" sz="1100">
              <a:effectLst/>
            </a:endParaRP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'مدیریت شبکه '!$A$14</c:f>
              <c:strCache>
                <c:ptCount val="1"/>
                <c:pt idx="0">
                  <c:v>کنگاور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fa-IR"/>
              </a:p>
            </c:txPr>
            <c:showVal val="1"/>
          </c:dLbls>
          <c:cat>
            <c:strRef>
              <c:f>'مدیریت شبکه '!$B$2:$H$2</c:f>
              <c:strCache>
                <c:ptCount val="7"/>
                <c:pt idx="0">
                  <c:v>فضای فیزیکی</c:v>
                </c:pt>
                <c:pt idx="1">
                  <c:v>تجهیزات </c:v>
                </c:pt>
                <c:pt idx="2">
                  <c:v>پزشک خانواده</c:v>
                </c:pt>
                <c:pt idx="3">
                  <c:v>نیروی انسانی </c:v>
                </c:pt>
                <c:pt idx="4">
                  <c:v>بهورزی</c:v>
                </c:pt>
                <c:pt idx="5">
                  <c:v>رابطین </c:v>
                </c:pt>
                <c:pt idx="6">
                  <c:v>میانگین</c:v>
                </c:pt>
              </c:strCache>
            </c:strRef>
          </c:cat>
          <c:val>
            <c:numRef>
              <c:f>'مدیریت شبکه '!$B$14:$H$14</c:f>
              <c:numCache>
                <c:formatCode>General</c:formatCode>
                <c:ptCount val="7"/>
                <c:pt idx="0">
                  <c:v>99</c:v>
                </c:pt>
                <c:pt idx="1">
                  <c:v>97</c:v>
                </c:pt>
                <c:pt idx="2">
                  <c:v>89</c:v>
                </c:pt>
                <c:pt idx="3">
                  <c:v>98</c:v>
                </c:pt>
                <c:pt idx="4">
                  <c:v>98</c:v>
                </c:pt>
                <c:pt idx="5">
                  <c:v>93</c:v>
                </c:pt>
                <c:pt idx="6" formatCode="0.0;[Red]0.0">
                  <c:v>95.2</c:v>
                </c:pt>
              </c:numCache>
            </c:numRef>
          </c:val>
        </c:ser>
        <c:marker val="1"/>
        <c:axId val="71395968"/>
        <c:axId val="71405952"/>
      </c:lineChart>
      <c:catAx>
        <c:axId val="71395968"/>
        <c:scaling>
          <c:orientation val="minMax"/>
        </c:scaling>
        <c:axPos val="b"/>
        <c:tickLblPos val="nextTo"/>
        <c:txPr>
          <a:bodyPr rot="-2700000" vert="horz"/>
          <a:lstStyle/>
          <a:p>
            <a:pPr>
              <a:defRPr lang="en-US" b="1"/>
            </a:pPr>
            <a:endParaRPr lang="fa-IR"/>
          </a:p>
        </c:txPr>
        <c:crossAx val="71405952"/>
        <c:crosses val="autoZero"/>
        <c:auto val="1"/>
        <c:lblAlgn val="ctr"/>
        <c:lblOffset val="100"/>
      </c:catAx>
      <c:valAx>
        <c:axId val="714059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 b="1"/>
            </a:pPr>
            <a:endParaRPr lang="fa-IR"/>
          </a:p>
        </c:txPr>
        <c:crossAx val="71395968"/>
        <c:crosses val="autoZero"/>
        <c:crossBetween val="between"/>
      </c:valAx>
    </c:plotArea>
    <c:plotVisOnly val="1"/>
    <c:dispBlanksAs val="gap"/>
  </c:chart>
  <c:spPr>
    <a:gradFill>
      <a:gsLst>
        <a:gs pos="0">
          <a:schemeClr val="accent2">
            <a:lumMod val="40000"/>
            <a:lumOff val="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 algn="ctr">
              <a:defRPr lang="en-US"/>
            </a:pPr>
            <a:r>
              <a:rPr lang="fa-IR" sz="1100" b="1" i="0" baseline="0">
                <a:effectLst/>
              </a:rPr>
              <a:t>نمودار مقایسه درصد امتیاز کسب شده از چک لیست  </a:t>
            </a:r>
            <a:r>
              <a:rPr lang="en-US" sz="1100" b="1" i="0" baseline="0">
                <a:effectLst/>
              </a:rPr>
              <a:t> FSH Monitoring </a:t>
            </a:r>
            <a:r>
              <a:rPr lang="fa-IR" sz="1100" b="1" i="0" baseline="0">
                <a:effectLst/>
              </a:rPr>
              <a:t>مدیریت شبکه به تفکیک برنامه  / شهرستان گیلانغرب دی ماه 1393</a:t>
            </a:r>
            <a:endParaRPr lang="en-US" sz="1100">
              <a:effectLst/>
            </a:endParaRP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'مدیریت شبکه '!$A$15</c:f>
              <c:strCache>
                <c:ptCount val="1"/>
                <c:pt idx="0">
                  <c:v>گیلانغرب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fa-IR"/>
              </a:p>
            </c:txPr>
            <c:showVal val="1"/>
          </c:dLbls>
          <c:cat>
            <c:strRef>
              <c:f>'مدیریت شبکه '!$B$2:$H$2</c:f>
              <c:strCache>
                <c:ptCount val="7"/>
                <c:pt idx="0">
                  <c:v>فضای فیزیکی</c:v>
                </c:pt>
                <c:pt idx="1">
                  <c:v>تجهیزات </c:v>
                </c:pt>
                <c:pt idx="2">
                  <c:v>پزشک خانواده</c:v>
                </c:pt>
                <c:pt idx="3">
                  <c:v>نیروی انسانی </c:v>
                </c:pt>
                <c:pt idx="4">
                  <c:v>بهورزی</c:v>
                </c:pt>
                <c:pt idx="5">
                  <c:v>رابطین </c:v>
                </c:pt>
                <c:pt idx="6">
                  <c:v>میانگین</c:v>
                </c:pt>
              </c:strCache>
            </c:strRef>
          </c:cat>
          <c:val>
            <c:numRef>
              <c:f>'مدیریت شبکه '!$B$15:$H$15</c:f>
              <c:numCache>
                <c:formatCode>General</c:formatCode>
                <c:ptCount val="7"/>
                <c:pt idx="0">
                  <c:v>100</c:v>
                </c:pt>
                <c:pt idx="1">
                  <c:v>99</c:v>
                </c:pt>
                <c:pt idx="2">
                  <c:v>95</c:v>
                </c:pt>
                <c:pt idx="3">
                  <c:v>98</c:v>
                </c:pt>
                <c:pt idx="4">
                  <c:v>98</c:v>
                </c:pt>
                <c:pt idx="5">
                  <c:v>98</c:v>
                </c:pt>
                <c:pt idx="6" formatCode="0.0;[Red]0.0">
                  <c:v>98</c:v>
                </c:pt>
              </c:numCache>
            </c:numRef>
          </c:val>
        </c:ser>
        <c:marker val="1"/>
        <c:axId val="71463296"/>
        <c:axId val="71464832"/>
      </c:lineChart>
      <c:catAx>
        <c:axId val="71463296"/>
        <c:scaling>
          <c:orientation val="minMax"/>
        </c:scaling>
        <c:axPos val="b"/>
        <c:tickLblPos val="nextTo"/>
        <c:txPr>
          <a:bodyPr rot="-2700000" vert="horz"/>
          <a:lstStyle/>
          <a:p>
            <a:pPr>
              <a:defRPr lang="en-US" b="1"/>
            </a:pPr>
            <a:endParaRPr lang="fa-IR"/>
          </a:p>
        </c:txPr>
        <c:crossAx val="71464832"/>
        <c:crosses val="autoZero"/>
        <c:auto val="1"/>
        <c:lblAlgn val="ctr"/>
        <c:lblOffset val="100"/>
      </c:catAx>
      <c:valAx>
        <c:axId val="714648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 b="1"/>
            </a:pPr>
            <a:endParaRPr lang="fa-IR"/>
          </a:p>
        </c:txPr>
        <c:crossAx val="71463296"/>
        <c:crosses val="autoZero"/>
        <c:crossBetween val="between"/>
      </c:valAx>
    </c:plotArea>
    <c:plotVisOnly val="1"/>
    <c:dispBlanksAs val="gap"/>
  </c:chart>
  <c:spPr>
    <a:gradFill>
      <a:gsLst>
        <a:gs pos="0">
          <a:schemeClr val="accent2">
            <a:lumMod val="40000"/>
            <a:lumOff val="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 algn="ctr">
              <a:defRPr lang="en-US"/>
            </a:pPr>
            <a:r>
              <a:rPr lang="fa-IR" sz="1100"/>
              <a:t>نمودار مقایسه درصد امتیاز کسب شده از چک لیست  </a:t>
            </a:r>
            <a:r>
              <a:rPr lang="en-US" sz="1100"/>
              <a:t> FSH Monitoring </a:t>
            </a:r>
          </a:p>
          <a:p>
            <a:pPr algn="ctr">
              <a:defRPr lang="en-US"/>
            </a:pPr>
            <a:r>
              <a:rPr lang="fa-IR" sz="1100" b="1" i="0" u="none" strike="noStrike" baseline="0">
                <a:effectLst/>
              </a:rPr>
              <a:t>مدیریت شبکه </a:t>
            </a:r>
            <a:r>
              <a:rPr lang="fa-IR" sz="1100"/>
              <a:t>به تفکیک برنامه  / شهرستان صحنه دی ماه 1393</a:t>
            </a:r>
            <a:endParaRPr lang="en-US" sz="1100"/>
          </a:p>
        </c:rich>
      </c:tx>
      <c:layout>
        <c:manualLayout>
          <c:xMode val="edge"/>
          <c:yMode val="edge"/>
          <c:x val="0.1428888888888889"/>
          <c:y val="2.7777777777777891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'مدیریت شبکه '!$A$11</c:f>
              <c:strCache>
                <c:ptCount val="1"/>
                <c:pt idx="0">
                  <c:v>صحنه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fa-IR"/>
              </a:p>
            </c:txPr>
            <c:showVal val="1"/>
          </c:dLbls>
          <c:cat>
            <c:strRef>
              <c:f>'مدیریت شبکه '!$B$2:$H$2</c:f>
              <c:strCache>
                <c:ptCount val="7"/>
                <c:pt idx="0">
                  <c:v>فضای فیزیکی</c:v>
                </c:pt>
                <c:pt idx="1">
                  <c:v>تجهیزات </c:v>
                </c:pt>
                <c:pt idx="2">
                  <c:v>پزشک خانواده</c:v>
                </c:pt>
                <c:pt idx="3">
                  <c:v>نیروی انسانی </c:v>
                </c:pt>
                <c:pt idx="4">
                  <c:v>بهورزی</c:v>
                </c:pt>
                <c:pt idx="5">
                  <c:v>رابطین </c:v>
                </c:pt>
                <c:pt idx="6">
                  <c:v>میانگین</c:v>
                </c:pt>
              </c:strCache>
            </c:strRef>
          </c:cat>
          <c:val>
            <c:numRef>
              <c:f>'مدیریت شبکه '!$B$11:$H$11</c:f>
              <c:numCache>
                <c:formatCode>General</c:formatCode>
                <c:ptCount val="7"/>
                <c:pt idx="0">
                  <c:v>97</c:v>
                </c:pt>
                <c:pt idx="1">
                  <c:v>94</c:v>
                </c:pt>
                <c:pt idx="2">
                  <c:v>88</c:v>
                </c:pt>
                <c:pt idx="3">
                  <c:v>94</c:v>
                </c:pt>
                <c:pt idx="4">
                  <c:v>95</c:v>
                </c:pt>
                <c:pt idx="5">
                  <c:v>94</c:v>
                </c:pt>
                <c:pt idx="6" formatCode="0.0;[Red]0.0">
                  <c:v>93.4</c:v>
                </c:pt>
              </c:numCache>
            </c:numRef>
          </c:val>
        </c:ser>
        <c:marker val="1"/>
        <c:axId val="71485312"/>
        <c:axId val="71486848"/>
      </c:lineChart>
      <c:catAx>
        <c:axId val="71485312"/>
        <c:scaling>
          <c:orientation val="minMax"/>
        </c:scaling>
        <c:axPos val="b"/>
        <c:tickLblPos val="nextTo"/>
        <c:txPr>
          <a:bodyPr rot="-2700000" vert="horz"/>
          <a:lstStyle/>
          <a:p>
            <a:pPr>
              <a:defRPr lang="en-US"/>
            </a:pPr>
            <a:endParaRPr lang="fa-IR"/>
          </a:p>
        </c:txPr>
        <c:crossAx val="71486848"/>
        <c:crosses val="autoZero"/>
        <c:auto val="1"/>
        <c:lblAlgn val="ctr"/>
        <c:lblOffset val="100"/>
      </c:catAx>
      <c:valAx>
        <c:axId val="714868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fa-IR"/>
          </a:p>
        </c:txPr>
        <c:crossAx val="71485312"/>
        <c:crosses val="autoZero"/>
        <c:crossBetween val="between"/>
      </c:valAx>
    </c:plotArea>
    <c:plotVisOnly val="1"/>
    <c:dispBlanksAs val="gap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b="1"/>
      </a:pPr>
      <a:endParaRPr lang="fa-I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>
              <a:defRPr lang="en-US"/>
            </a:pPr>
            <a:r>
              <a:rPr lang="fa-IR" sz="1050" b="1" i="0" baseline="0">
                <a:effectLst/>
              </a:rPr>
              <a:t>نمودار مقایسه درصد امتیاز کسب شده از چک لیست  </a:t>
            </a:r>
            <a:r>
              <a:rPr lang="en-US" sz="1050" b="1" i="0" baseline="0">
                <a:effectLst/>
              </a:rPr>
              <a:t> FSH Monitoring </a:t>
            </a:r>
            <a:endParaRPr lang="en-US" sz="1050">
              <a:effectLst/>
            </a:endParaRPr>
          </a:p>
          <a:p>
            <a:pPr>
              <a:defRPr lang="en-US"/>
            </a:pPr>
            <a:r>
              <a:rPr lang="fa-IR" sz="1200" b="1" i="0" u="none" strike="noStrike" baseline="0">
                <a:effectLst/>
              </a:rPr>
              <a:t>مدیریت شبکه </a:t>
            </a:r>
            <a:r>
              <a:rPr lang="fa-IR" sz="1050" b="1" i="0" baseline="0">
                <a:effectLst/>
              </a:rPr>
              <a:t>به تفکیک برنامه  / شهرستان قصرشیرین دی ماه 1393</a:t>
            </a:r>
            <a:endParaRPr lang="en-US" sz="1050">
              <a:effectLst/>
            </a:endParaRP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'مدیریت شبکه '!$A$12</c:f>
              <c:strCache>
                <c:ptCount val="1"/>
                <c:pt idx="0">
                  <c:v>قصرشیرین</c:v>
                </c:pt>
              </c:strCache>
            </c:strRef>
          </c:tx>
          <c:cat>
            <c:strRef>
              <c:f>'مدیریت شبکه '!$B$2:$H$2</c:f>
              <c:strCache>
                <c:ptCount val="7"/>
                <c:pt idx="0">
                  <c:v>فضای فیزیکی</c:v>
                </c:pt>
                <c:pt idx="1">
                  <c:v>تجهیزات </c:v>
                </c:pt>
                <c:pt idx="2">
                  <c:v>پزشک خانواده</c:v>
                </c:pt>
                <c:pt idx="3">
                  <c:v>نیروی انسانی </c:v>
                </c:pt>
                <c:pt idx="4">
                  <c:v>بهورزی</c:v>
                </c:pt>
                <c:pt idx="5">
                  <c:v>رابطین </c:v>
                </c:pt>
                <c:pt idx="6">
                  <c:v>میانگین</c:v>
                </c:pt>
              </c:strCache>
            </c:strRef>
          </c:cat>
          <c:val>
            <c:numRef>
              <c:f>'مدیریت شبکه '!$B$12:$H$12</c:f>
              <c:numCache>
                <c:formatCode>General</c:formatCode>
                <c:ptCount val="7"/>
                <c:pt idx="0">
                  <c:v>100</c:v>
                </c:pt>
                <c:pt idx="1">
                  <c:v>97</c:v>
                </c:pt>
                <c:pt idx="2">
                  <c:v>87</c:v>
                </c:pt>
                <c:pt idx="3">
                  <c:v>97</c:v>
                </c:pt>
                <c:pt idx="4">
                  <c:v>100</c:v>
                </c:pt>
                <c:pt idx="5">
                  <c:v>95</c:v>
                </c:pt>
                <c:pt idx="6" formatCode="0.0;[Red]0.0">
                  <c:v>95.2</c:v>
                </c:pt>
              </c:numCache>
            </c:numRef>
          </c:val>
        </c:ser>
        <c:marker val="1"/>
        <c:axId val="71531520"/>
        <c:axId val="71533312"/>
      </c:lineChart>
      <c:catAx>
        <c:axId val="71531520"/>
        <c:scaling>
          <c:orientation val="minMax"/>
        </c:scaling>
        <c:axPos val="b"/>
        <c:tickLblPos val="nextTo"/>
        <c:txPr>
          <a:bodyPr rot="-2700000" vert="horz"/>
          <a:lstStyle/>
          <a:p>
            <a:pPr>
              <a:defRPr lang="en-US" b="1"/>
            </a:pPr>
            <a:endParaRPr lang="fa-IR"/>
          </a:p>
        </c:txPr>
        <c:crossAx val="71533312"/>
        <c:crosses val="autoZero"/>
        <c:auto val="1"/>
        <c:lblAlgn val="ctr"/>
        <c:lblOffset val="100"/>
      </c:catAx>
      <c:valAx>
        <c:axId val="715333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 b="1"/>
            </a:pPr>
            <a:endParaRPr lang="fa-IR"/>
          </a:p>
        </c:txPr>
        <c:crossAx val="71531520"/>
        <c:crosses val="autoZero"/>
        <c:crossBetween val="between"/>
      </c:valAx>
    </c:plotArea>
    <c:plotVisOnly val="1"/>
    <c:dispBlanksAs val="gap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 algn="ctr">
              <a:defRPr lang="en-US"/>
            </a:pPr>
            <a:r>
              <a:rPr lang="fa-IR" sz="1100" b="1" i="0" baseline="0">
                <a:effectLst/>
              </a:rPr>
              <a:t>نمودار مقایسه درصد امتیاز کسب شده از چک لیست  </a:t>
            </a:r>
            <a:r>
              <a:rPr lang="en-US" sz="1100" b="1" i="0" baseline="0">
                <a:effectLst/>
              </a:rPr>
              <a:t> FSH Monitoring </a:t>
            </a:r>
            <a:r>
              <a:rPr lang="fa-IR" sz="1100" b="1" i="0" baseline="0">
                <a:effectLst/>
              </a:rPr>
              <a:t>مدیریت شبکه به تفکیک برنامه  / شهرستان گیلانغرب دی ماه 1393</a:t>
            </a:r>
            <a:endParaRPr lang="en-US" sz="1100">
              <a:effectLst/>
            </a:endParaRP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'مدیریت شبکه '!$A$15</c:f>
              <c:strCache>
                <c:ptCount val="1"/>
                <c:pt idx="0">
                  <c:v>گیلانغرب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fa-IR"/>
              </a:p>
            </c:txPr>
            <c:showVal val="1"/>
          </c:dLbls>
          <c:cat>
            <c:strRef>
              <c:f>'مدیریت شبکه '!$B$2:$H$2</c:f>
              <c:strCache>
                <c:ptCount val="7"/>
                <c:pt idx="0">
                  <c:v>فضای فیزیکی</c:v>
                </c:pt>
                <c:pt idx="1">
                  <c:v>تجهیزات </c:v>
                </c:pt>
                <c:pt idx="2">
                  <c:v>پزشک خانواده</c:v>
                </c:pt>
                <c:pt idx="3">
                  <c:v>نیروی انسانی </c:v>
                </c:pt>
                <c:pt idx="4">
                  <c:v>بهورزی</c:v>
                </c:pt>
                <c:pt idx="5">
                  <c:v>رابطین </c:v>
                </c:pt>
                <c:pt idx="6">
                  <c:v>میانگین</c:v>
                </c:pt>
              </c:strCache>
            </c:strRef>
          </c:cat>
          <c:val>
            <c:numRef>
              <c:f>'مدیریت شبکه '!$B$15:$H$15</c:f>
              <c:numCache>
                <c:formatCode>General</c:formatCode>
                <c:ptCount val="7"/>
                <c:pt idx="0">
                  <c:v>100</c:v>
                </c:pt>
                <c:pt idx="1">
                  <c:v>99</c:v>
                </c:pt>
                <c:pt idx="2">
                  <c:v>95</c:v>
                </c:pt>
                <c:pt idx="3">
                  <c:v>98</c:v>
                </c:pt>
                <c:pt idx="4">
                  <c:v>98</c:v>
                </c:pt>
                <c:pt idx="5">
                  <c:v>98</c:v>
                </c:pt>
                <c:pt idx="6" formatCode="0.0;[Red]0.0">
                  <c:v>98</c:v>
                </c:pt>
              </c:numCache>
            </c:numRef>
          </c:val>
        </c:ser>
        <c:marker val="1"/>
        <c:axId val="71643904"/>
        <c:axId val="71645440"/>
      </c:lineChart>
      <c:catAx>
        <c:axId val="71643904"/>
        <c:scaling>
          <c:orientation val="minMax"/>
        </c:scaling>
        <c:axPos val="b"/>
        <c:tickLblPos val="nextTo"/>
        <c:txPr>
          <a:bodyPr rot="-2700000" vert="horz"/>
          <a:lstStyle/>
          <a:p>
            <a:pPr>
              <a:defRPr lang="en-US" b="1"/>
            </a:pPr>
            <a:endParaRPr lang="fa-IR"/>
          </a:p>
        </c:txPr>
        <c:crossAx val="71645440"/>
        <c:crosses val="autoZero"/>
        <c:auto val="1"/>
        <c:lblAlgn val="ctr"/>
        <c:lblOffset val="100"/>
      </c:catAx>
      <c:valAx>
        <c:axId val="716454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 b="1"/>
            </a:pPr>
            <a:endParaRPr lang="fa-IR"/>
          </a:p>
        </c:txPr>
        <c:crossAx val="71643904"/>
        <c:crosses val="autoZero"/>
        <c:crossBetween val="between"/>
      </c:valAx>
    </c:plotArea>
    <c:plotVisOnly val="1"/>
    <c:dispBlanksAs val="gap"/>
  </c:chart>
  <c:spPr>
    <a:gradFill>
      <a:gsLst>
        <a:gs pos="0">
          <a:schemeClr val="accent2">
            <a:lumMod val="40000"/>
            <a:lumOff val="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/>
    <c:plotArea>
      <c:layout/>
      <c:lineChart>
        <c:grouping val="standard"/>
        <c:ser>
          <c:idx val="0"/>
          <c:order val="0"/>
          <c:tx>
            <c:strRef>
              <c:f>'مدیریت شبکه '!$A$8</c:f>
              <c:strCache>
                <c:ptCount val="1"/>
                <c:pt idx="0">
                  <c:v>روانسر</c:v>
                </c:pt>
              </c:strCache>
            </c:strRef>
          </c:tx>
          <c:dLbls>
            <c:showVal val="1"/>
          </c:dLbls>
          <c:val>
            <c:numRef>
              <c:f>'مدیریت شبکه '!$B$8:$H$8</c:f>
              <c:numCache>
                <c:formatCode>General</c:formatCode>
                <c:ptCount val="7"/>
                <c:pt idx="0">
                  <c:v>100</c:v>
                </c:pt>
                <c:pt idx="1">
                  <c:v>97</c:v>
                </c:pt>
                <c:pt idx="2">
                  <c:v>89</c:v>
                </c:pt>
                <c:pt idx="3">
                  <c:v>99</c:v>
                </c:pt>
                <c:pt idx="4">
                  <c:v>100</c:v>
                </c:pt>
                <c:pt idx="5">
                  <c:v>97</c:v>
                </c:pt>
                <c:pt idx="6" formatCode="0.0;[Red]0.0">
                  <c:v>96.4</c:v>
                </c:pt>
              </c:numCache>
            </c:numRef>
          </c:val>
        </c:ser>
        <c:dLbls>
          <c:showVal val="1"/>
        </c:dLbls>
        <c:marker val="1"/>
        <c:axId val="71567616"/>
        <c:axId val="71569408"/>
      </c:lineChart>
      <c:catAx>
        <c:axId val="71567616"/>
        <c:scaling>
          <c:orientation val="maxMin"/>
        </c:scaling>
        <c:axPos val="b"/>
        <c:majorTickMark val="none"/>
        <c:tickLblPos val="nextTo"/>
        <c:crossAx val="71569408"/>
        <c:crosses val="autoZero"/>
        <c:auto val="1"/>
        <c:lblAlgn val="ctr"/>
        <c:lblOffset val="100"/>
      </c:catAx>
      <c:valAx>
        <c:axId val="71569408"/>
        <c:scaling>
          <c:orientation val="minMax"/>
        </c:scaling>
        <c:axPos val="r"/>
        <c:majorGridlines/>
        <c:numFmt formatCode="General" sourceLinked="1"/>
        <c:majorTickMark val="none"/>
        <c:tickLblPos val="nextTo"/>
        <c:crossAx val="71567616"/>
        <c:crosses val="autoZero"/>
        <c:crossBetween val="between"/>
      </c:valAx>
    </c:plotArea>
    <c:legend>
      <c:legendPos val="r"/>
    </c:legend>
    <c:plotVisOnly val="1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>
              <a:defRPr lang="en-US"/>
            </a:pPr>
            <a:r>
              <a:rPr lang="fa-IR" sz="1000" b="1" i="0" baseline="0">
                <a:effectLst/>
              </a:rPr>
              <a:t>نمودار مقایسه میانگین درصد امتیاز کسب شده از چک لیست  </a:t>
            </a:r>
            <a:r>
              <a:rPr lang="en-US" sz="1000" b="1" i="0" baseline="0">
                <a:effectLst/>
              </a:rPr>
              <a:t> FSH Monitoring </a:t>
            </a:r>
            <a:endParaRPr lang="en-US" sz="1000">
              <a:effectLst/>
            </a:endParaRPr>
          </a:p>
          <a:p>
            <a:pPr>
              <a:defRPr lang="en-US"/>
            </a:pPr>
            <a:r>
              <a:rPr lang="fa-IR" sz="1000" b="1" i="0" baseline="0">
                <a:effectLst/>
              </a:rPr>
              <a:t> برنامه های  مدیریت شبکه به تفکیک شهرستان / استان کرمانشاه / دی ماه 1393</a:t>
            </a:r>
            <a:endParaRPr lang="en-US" sz="1000">
              <a:effectLst/>
            </a:endParaRP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'مدیریت شبکه '!$H$2</c:f>
              <c:strCache>
                <c:ptCount val="1"/>
                <c:pt idx="0">
                  <c:v>میانگین</c:v>
                </c:pt>
              </c:strCache>
            </c:strRef>
          </c:tx>
          <c:cat>
            <c:strRef>
              <c:f>'مدیریت شبکه 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'مدیریت شبکه '!$H$3:$H$17</c:f>
              <c:numCache>
                <c:formatCode>0.0;[Red]0.0</c:formatCode>
                <c:ptCount val="15"/>
                <c:pt idx="0">
                  <c:v>96.2</c:v>
                </c:pt>
                <c:pt idx="1">
                  <c:v>95.6</c:v>
                </c:pt>
                <c:pt idx="2">
                  <c:v>92.8</c:v>
                </c:pt>
                <c:pt idx="3">
                  <c:v>97.4</c:v>
                </c:pt>
                <c:pt idx="4">
                  <c:v>96</c:v>
                </c:pt>
                <c:pt idx="5">
                  <c:v>96.4</c:v>
                </c:pt>
                <c:pt idx="6">
                  <c:v>97.9</c:v>
                </c:pt>
                <c:pt idx="7">
                  <c:v>94.4</c:v>
                </c:pt>
                <c:pt idx="8">
                  <c:v>93.4</c:v>
                </c:pt>
                <c:pt idx="9">
                  <c:v>95.2</c:v>
                </c:pt>
                <c:pt idx="10">
                  <c:v>98.8</c:v>
                </c:pt>
                <c:pt idx="11">
                  <c:v>95.2</c:v>
                </c:pt>
                <c:pt idx="12">
                  <c:v>98</c:v>
                </c:pt>
                <c:pt idx="13" formatCode="0;[Red]0">
                  <c:v>98.4</c:v>
                </c:pt>
                <c:pt idx="14">
                  <c:v>96.446428571428569</c:v>
                </c:pt>
              </c:numCache>
            </c:numRef>
          </c:val>
        </c:ser>
        <c:marker val="1"/>
        <c:axId val="71598080"/>
        <c:axId val="71599616"/>
      </c:lineChart>
      <c:catAx>
        <c:axId val="7159808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b="1"/>
            </a:pPr>
            <a:endParaRPr lang="fa-IR"/>
          </a:p>
        </c:txPr>
        <c:crossAx val="71599616"/>
        <c:crosses val="autoZero"/>
        <c:auto val="1"/>
        <c:lblAlgn val="ctr"/>
        <c:lblOffset val="100"/>
      </c:catAx>
      <c:valAx>
        <c:axId val="71599616"/>
        <c:scaling>
          <c:orientation val="minMax"/>
        </c:scaling>
        <c:axPos val="l"/>
        <c:majorGridlines/>
        <c:numFmt formatCode="0.0;[Red]0.0" sourceLinked="1"/>
        <c:tickLblPos val="nextTo"/>
        <c:txPr>
          <a:bodyPr/>
          <a:lstStyle/>
          <a:p>
            <a:pPr>
              <a:defRPr lang="en-US" b="1"/>
            </a:pPr>
            <a:endParaRPr lang="fa-IR"/>
          </a:p>
        </c:txPr>
        <c:crossAx val="71598080"/>
        <c:crosses val="autoZero"/>
        <c:crossBetween val="between"/>
      </c:valAx>
    </c:plotArea>
    <c:plotVisOnly val="1"/>
    <c:dispBlanksAs val="gap"/>
  </c:chart>
  <c:spPr>
    <a:gradFill>
      <a:gsLst>
        <a:gs pos="0">
          <a:srgbClr val="92D050"/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>
              <a:defRPr lang="en-US"/>
            </a:pPr>
            <a:r>
              <a:rPr lang="fa-IR" sz="900"/>
              <a:t>نمودار مقایسه برنامه های مدیریت شبکه به </a:t>
            </a:r>
            <a:r>
              <a:rPr lang="en-US" sz="900" b="1" i="0" u="none" strike="noStrike" baseline="0">
                <a:effectLst/>
              </a:rPr>
              <a:t> </a:t>
            </a:r>
            <a:r>
              <a:rPr lang="fa-IR" sz="900"/>
              <a:t>تفکیک شهرستان بر اساس نتایج</a:t>
            </a:r>
            <a:r>
              <a:rPr lang="fa-IR" sz="900" baseline="0"/>
              <a:t> چک لیست </a:t>
            </a:r>
            <a:r>
              <a:rPr lang="en-US" sz="900" b="1" i="0" u="none" strike="noStrike" baseline="0">
                <a:effectLst/>
              </a:rPr>
              <a:t>FSH Monitoring </a:t>
            </a:r>
            <a:endParaRPr lang="en-US" sz="900"/>
          </a:p>
        </c:rich>
      </c:tx>
      <c:layout>
        <c:manualLayout>
          <c:xMode val="edge"/>
          <c:yMode val="edge"/>
          <c:x val="0.15729855643044663"/>
          <c:y val="2.7777777777777891E-2"/>
        </c:manualLayout>
      </c:layout>
    </c:title>
    <c:plotArea>
      <c:layout/>
      <c:lineChart>
        <c:grouping val="stacked"/>
        <c:ser>
          <c:idx val="0"/>
          <c:order val="0"/>
          <c:tx>
            <c:strRef>
              <c:f>'مدیریت شبکه '!$B$2</c:f>
              <c:strCache>
                <c:ptCount val="1"/>
                <c:pt idx="0">
                  <c:v>فضای فیزیکی</c:v>
                </c:pt>
              </c:strCache>
            </c:strRef>
          </c:tx>
          <c:cat>
            <c:strRef>
              <c:f>'مدیریت شبکه 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'مدیریت شبکه '!$B$3:$B$17</c:f>
              <c:numCache>
                <c:formatCode>General</c:formatCode>
                <c:ptCount val="15"/>
                <c:pt idx="0">
                  <c:v>98</c:v>
                </c:pt>
                <c:pt idx="1">
                  <c:v>98</c:v>
                </c:pt>
                <c:pt idx="2">
                  <c:v>97</c:v>
                </c:pt>
                <c:pt idx="3">
                  <c:v>100</c:v>
                </c:pt>
                <c:pt idx="4">
                  <c:v>99</c:v>
                </c:pt>
                <c:pt idx="5">
                  <c:v>100</c:v>
                </c:pt>
                <c:pt idx="6">
                  <c:v>100</c:v>
                </c:pt>
                <c:pt idx="7">
                  <c:v>99</c:v>
                </c:pt>
                <c:pt idx="8">
                  <c:v>97</c:v>
                </c:pt>
                <c:pt idx="9">
                  <c:v>100</c:v>
                </c:pt>
                <c:pt idx="10">
                  <c:v>100</c:v>
                </c:pt>
                <c:pt idx="11">
                  <c:v>99</c:v>
                </c:pt>
                <c:pt idx="12">
                  <c:v>100</c:v>
                </c:pt>
                <c:pt idx="13">
                  <c:v>100</c:v>
                </c:pt>
                <c:pt idx="14" formatCode="0.0;[Red]0.0">
                  <c:v>99.071428571428541</c:v>
                </c:pt>
              </c:numCache>
            </c:numRef>
          </c:val>
        </c:ser>
        <c:ser>
          <c:idx val="1"/>
          <c:order val="1"/>
          <c:tx>
            <c:strRef>
              <c:f>'مدیریت شبکه '!$C$2</c:f>
              <c:strCache>
                <c:ptCount val="1"/>
                <c:pt idx="0">
                  <c:v>تجهیزات </c:v>
                </c:pt>
              </c:strCache>
            </c:strRef>
          </c:tx>
          <c:cat>
            <c:strRef>
              <c:f>'مدیریت شبکه 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'مدیریت شبکه '!$C$3:$C$17</c:f>
              <c:numCache>
                <c:formatCode>General</c:formatCode>
                <c:ptCount val="15"/>
                <c:pt idx="0">
                  <c:v>99</c:v>
                </c:pt>
                <c:pt idx="1">
                  <c:v>96</c:v>
                </c:pt>
                <c:pt idx="2">
                  <c:v>95</c:v>
                </c:pt>
                <c:pt idx="3">
                  <c:v>98</c:v>
                </c:pt>
                <c:pt idx="4">
                  <c:v>98</c:v>
                </c:pt>
                <c:pt idx="5">
                  <c:v>97</c:v>
                </c:pt>
                <c:pt idx="6">
                  <c:v>99</c:v>
                </c:pt>
                <c:pt idx="7">
                  <c:v>95</c:v>
                </c:pt>
                <c:pt idx="8">
                  <c:v>94</c:v>
                </c:pt>
                <c:pt idx="9">
                  <c:v>97</c:v>
                </c:pt>
                <c:pt idx="10">
                  <c:v>99</c:v>
                </c:pt>
                <c:pt idx="11">
                  <c:v>97</c:v>
                </c:pt>
                <c:pt idx="12">
                  <c:v>99</c:v>
                </c:pt>
                <c:pt idx="13">
                  <c:v>99</c:v>
                </c:pt>
                <c:pt idx="14" formatCode="0.0;[Red]0.0">
                  <c:v>97.285714285714292</c:v>
                </c:pt>
              </c:numCache>
            </c:numRef>
          </c:val>
        </c:ser>
        <c:ser>
          <c:idx val="2"/>
          <c:order val="2"/>
          <c:tx>
            <c:strRef>
              <c:f>'مدیریت شبکه '!$D$2</c:f>
              <c:strCache>
                <c:ptCount val="1"/>
                <c:pt idx="0">
                  <c:v>پزشک خانواده</c:v>
                </c:pt>
              </c:strCache>
            </c:strRef>
          </c:tx>
          <c:cat>
            <c:strRef>
              <c:f>'مدیریت شبکه 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'مدیریت شبکه '!$D$3:$D$17</c:f>
              <c:numCache>
                <c:formatCode>General</c:formatCode>
                <c:ptCount val="15"/>
                <c:pt idx="0">
                  <c:v>89</c:v>
                </c:pt>
                <c:pt idx="1">
                  <c:v>92</c:v>
                </c:pt>
                <c:pt idx="2">
                  <c:v>89</c:v>
                </c:pt>
                <c:pt idx="3">
                  <c:v>91</c:v>
                </c:pt>
                <c:pt idx="4">
                  <c:v>88</c:v>
                </c:pt>
                <c:pt idx="5">
                  <c:v>89</c:v>
                </c:pt>
                <c:pt idx="6">
                  <c:v>94.75</c:v>
                </c:pt>
                <c:pt idx="7">
                  <c:v>88</c:v>
                </c:pt>
                <c:pt idx="8">
                  <c:v>88</c:v>
                </c:pt>
                <c:pt idx="9">
                  <c:v>87</c:v>
                </c:pt>
                <c:pt idx="10">
                  <c:v>97</c:v>
                </c:pt>
                <c:pt idx="11">
                  <c:v>89</c:v>
                </c:pt>
                <c:pt idx="12">
                  <c:v>95</c:v>
                </c:pt>
                <c:pt idx="13">
                  <c:v>97</c:v>
                </c:pt>
                <c:pt idx="14" formatCode="0.0;[Red]0.0">
                  <c:v>90.982142857142833</c:v>
                </c:pt>
              </c:numCache>
            </c:numRef>
          </c:val>
        </c:ser>
        <c:ser>
          <c:idx val="3"/>
          <c:order val="3"/>
          <c:tx>
            <c:strRef>
              <c:f>'مدیریت شبکه '!$E$2</c:f>
              <c:strCache>
                <c:ptCount val="1"/>
                <c:pt idx="0">
                  <c:v>نیروی انسانی </c:v>
                </c:pt>
              </c:strCache>
            </c:strRef>
          </c:tx>
          <c:cat>
            <c:strRef>
              <c:f>'مدیریت شبکه 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'مدیریت شبکه '!$E$3:$E$17</c:f>
              <c:numCache>
                <c:formatCode>General</c:formatCode>
                <c:ptCount val="15"/>
                <c:pt idx="0">
                  <c:v>98</c:v>
                </c:pt>
                <c:pt idx="1">
                  <c:v>97</c:v>
                </c:pt>
                <c:pt idx="2">
                  <c:v>91</c:v>
                </c:pt>
                <c:pt idx="3">
                  <c:v>99</c:v>
                </c:pt>
                <c:pt idx="4">
                  <c:v>97</c:v>
                </c:pt>
                <c:pt idx="5">
                  <c:v>99</c:v>
                </c:pt>
                <c:pt idx="6">
                  <c:v>99</c:v>
                </c:pt>
                <c:pt idx="7">
                  <c:v>95</c:v>
                </c:pt>
                <c:pt idx="8">
                  <c:v>94</c:v>
                </c:pt>
                <c:pt idx="9">
                  <c:v>97</c:v>
                </c:pt>
                <c:pt idx="10">
                  <c:v>98</c:v>
                </c:pt>
                <c:pt idx="11">
                  <c:v>98</c:v>
                </c:pt>
                <c:pt idx="12">
                  <c:v>98</c:v>
                </c:pt>
                <c:pt idx="13">
                  <c:v>98</c:v>
                </c:pt>
                <c:pt idx="14" formatCode="0.0;[Red]0.0">
                  <c:v>97</c:v>
                </c:pt>
              </c:numCache>
            </c:numRef>
          </c:val>
        </c:ser>
        <c:ser>
          <c:idx val="4"/>
          <c:order val="4"/>
          <c:tx>
            <c:strRef>
              <c:f>'مدیریت شبکه '!$F$2</c:f>
              <c:strCache>
                <c:ptCount val="1"/>
                <c:pt idx="0">
                  <c:v>بهورزی</c:v>
                </c:pt>
              </c:strCache>
            </c:strRef>
          </c:tx>
          <c:cat>
            <c:strRef>
              <c:f>'مدیریت شبکه 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'مدیریت شبکه '!$G$3:$G$17</c:f>
              <c:numCache>
                <c:formatCode>General</c:formatCode>
                <c:ptCount val="15"/>
                <c:pt idx="0">
                  <c:v>97</c:v>
                </c:pt>
                <c:pt idx="1">
                  <c:v>95</c:v>
                </c:pt>
                <c:pt idx="2">
                  <c:v>92</c:v>
                </c:pt>
                <c:pt idx="3">
                  <c:v>99</c:v>
                </c:pt>
                <c:pt idx="4">
                  <c:v>98</c:v>
                </c:pt>
                <c:pt idx="5">
                  <c:v>97</c:v>
                </c:pt>
                <c:pt idx="6">
                  <c:v>96.75</c:v>
                </c:pt>
                <c:pt idx="7">
                  <c:v>95</c:v>
                </c:pt>
                <c:pt idx="8">
                  <c:v>94</c:v>
                </c:pt>
                <c:pt idx="9">
                  <c:v>95</c:v>
                </c:pt>
                <c:pt idx="10">
                  <c:v>100</c:v>
                </c:pt>
                <c:pt idx="11">
                  <c:v>93</c:v>
                </c:pt>
                <c:pt idx="12">
                  <c:v>98</c:v>
                </c:pt>
                <c:pt idx="13">
                  <c:v>98</c:v>
                </c:pt>
                <c:pt idx="14" formatCode="0.0;[Red]0.0">
                  <c:v>96.267857142857139</c:v>
                </c:pt>
              </c:numCache>
            </c:numRef>
          </c:val>
        </c:ser>
        <c:marker val="1"/>
        <c:axId val="71840128"/>
        <c:axId val="71841664"/>
      </c:lineChart>
      <c:catAx>
        <c:axId val="718401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US" b="1"/>
            </a:pPr>
            <a:endParaRPr lang="fa-IR"/>
          </a:p>
        </c:txPr>
        <c:crossAx val="71841664"/>
        <c:crosses val="autoZero"/>
        <c:auto val="1"/>
        <c:lblAlgn val="ctr"/>
        <c:lblOffset val="100"/>
      </c:catAx>
      <c:valAx>
        <c:axId val="7184166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n-US" b="1"/>
            </a:pPr>
            <a:endParaRPr lang="fa-IR"/>
          </a:p>
        </c:txPr>
        <c:crossAx val="71840128"/>
        <c:crosses val="autoZero"/>
        <c:crossBetween val="between"/>
      </c:valAx>
    </c:plotArea>
    <c:legend>
      <c:legendPos val="b"/>
      <c:txPr>
        <a:bodyPr/>
        <a:lstStyle/>
        <a:p>
          <a:pPr>
            <a:defRPr lang="en-US" sz="800" b="1"/>
          </a:pPr>
          <a:endParaRPr lang="fa-IR"/>
        </a:p>
      </c:txPr>
    </c:legend>
    <c:plotVisOnly val="1"/>
    <c:dispBlanksAs val="zero"/>
  </c:chart>
  <c:spPr>
    <a:gradFill>
      <a:gsLst>
        <a:gs pos="0">
          <a:srgbClr val="FFFF00"/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plotArea>
      <c:layout/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اسلام آباد غرب</c:v>
                </c:pt>
              </c:strCache>
            </c:strRef>
          </c:tx>
          <c:val>
            <c:numRef>
              <c:f>Sheet1!$B$2</c:f>
              <c:numCache>
                <c:formatCode>General</c:formatCode>
                <c:ptCount val="1"/>
                <c:pt idx="0">
                  <c:v>576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پاوه</c:v>
                </c:pt>
              </c:strCache>
            </c:strRef>
          </c:tx>
          <c:val>
            <c:numRef>
              <c:f>Sheet1!$B$3</c:f>
              <c:numCache>
                <c:formatCode>General</c:formatCode>
                <c:ptCount val="1"/>
                <c:pt idx="0">
                  <c:v>574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ثلاث</c:v>
                </c:pt>
              </c:strCache>
            </c:strRef>
          </c:tx>
          <c:val>
            <c:numRef>
              <c:f>Sheet1!$B$4</c:f>
              <c:numCache>
                <c:formatCode>General</c:formatCode>
                <c:ptCount val="1"/>
                <c:pt idx="0">
                  <c:v>564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جوانرود</c:v>
                </c:pt>
              </c:strCache>
            </c:strRef>
          </c:tx>
          <c:val>
            <c:numRef>
              <c:f>Sheet1!$B$5</c:f>
              <c:numCache>
                <c:formatCode>General</c:formatCode>
                <c:ptCount val="1"/>
                <c:pt idx="0">
                  <c:v>586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دالاهو</c:v>
                </c:pt>
              </c:strCache>
            </c:strRef>
          </c:tx>
          <c:val>
            <c:numRef>
              <c:f>Sheet1!$B$6</c:f>
              <c:numCache>
                <c:formatCode>General</c:formatCode>
                <c:ptCount val="1"/>
                <c:pt idx="0">
                  <c:v>580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روانسر</c:v>
                </c:pt>
              </c:strCache>
            </c:strRef>
          </c:tx>
          <c:val>
            <c:numRef>
              <c:f>Sheet1!$B$7</c:f>
              <c:numCache>
                <c:formatCode>General</c:formatCode>
                <c:ptCount val="1"/>
                <c:pt idx="0">
                  <c:v>582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سرپل ذهاب</c:v>
                </c:pt>
              </c:strCache>
            </c:strRef>
          </c:tx>
          <c:val>
            <c:numRef>
              <c:f>Sheet1!$B$8</c:f>
              <c:numCache>
                <c:formatCode>General</c:formatCode>
                <c:ptCount val="1"/>
                <c:pt idx="0">
                  <c:v>587.5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سنقر</c:v>
                </c:pt>
              </c:strCache>
            </c:strRef>
          </c:tx>
          <c:val>
            <c:numRef>
              <c:f>Sheet1!$B$9</c:f>
              <c:numCache>
                <c:formatCode>General</c:formatCode>
                <c:ptCount val="1"/>
                <c:pt idx="0">
                  <c:v>568</c:v>
                </c:pt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صحنه</c:v>
                </c:pt>
              </c:strCache>
            </c:strRef>
          </c:tx>
          <c:val>
            <c:numRef>
              <c:f>Sheet1!$B$10</c:f>
              <c:numCache>
                <c:formatCode>General</c:formatCode>
                <c:ptCount val="1"/>
                <c:pt idx="0">
                  <c:v>562</c:v>
                </c:pt>
              </c:numCache>
            </c:numRef>
          </c:val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قصرشیرین</c:v>
                </c:pt>
              </c:strCache>
            </c:strRef>
          </c:tx>
          <c:val>
            <c:numRef>
              <c:f>Sheet1!$B$11</c:f>
              <c:numCache>
                <c:formatCode>General</c:formatCode>
                <c:ptCount val="1"/>
                <c:pt idx="0">
                  <c:v>576</c:v>
                </c:pt>
              </c:numCache>
            </c:numRef>
          </c:val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کرمانشاه</c:v>
                </c:pt>
              </c:strCache>
            </c:strRef>
          </c:tx>
          <c:val>
            <c:numRef>
              <c:f>Sheet1!$B$12</c:f>
              <c:numCache>
                <c:formatCode>General</c:formatCode>
                <c:ptCount val="1"/>
                <c:pt idx="0">
                  <c:v>594</c:v>
                </c:pt>
              </c:numCache>
            </c:numRef>
          </c:val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کنگاور</c:v>
                </c:pt>
              </c:strCache>
            </c:strRef>
          </c:tx>
          <c:val>
            <c:numRef>
              <c:f>Sheet1!$B$13</c:f>
              <c:numCache>
                <c:formatCode>General</c:formatCode>
                <c:ptCount val="1"/>
                <c:pt idx="0">
                  <c:v>574</c:v>
                </c:pt>
              </c:numCache>
            </c:numRef>
          </c:val>
        </c:ser>
        <c:ser>
          <c:idx val="12"/>
          <c:order val="12"/>
          <c:tx>
            <c:strRef>
              <c:f>Sheet1!$A$14</c:f>
              <c:strCache>
                <c:ptCount val="1"/>
                <c:pt idx="0">
                  <c:v>گیلانغرب</c:v>
                </c:pt>
              </c:strCache>
            </c:strRef>
          </c:tx>
          <c:val>
            <c:numRef>
              <c:f>Sheet1!$B$14</c:f>
              <c:numCache>
                <c:formatCode>General</c:formatCode>
                <c:ptCount val="1"/>
                <c:pt idx="0">
                  <c:v>588</c:v>
                </c:pt>
              </c:numCache>
            </c:numRef>
          </c:val>
        </c:ser>
        <c:ser>
          <c:idx val="13"/>
          <c:order val="13"/>
          <c:tx>
            <c:strRef>
              <c:f>Sheet1!$A$15</c:f>
              <c:strCache>
                <c:ptCount val="1"/>
                <c:pt idx="0">
                  <c:v>هرسین</c:v>
                </c:pt>
              </c:strCache>
            </c:strRef>
          </c:tx>
          <c:val>
            <c:numRef>
              <c:f>Sheet1!$B$15</c:f>
              <c:numCache>
                <c:formatCode>0.0</c:formatCode>
                <c:ptCount val="1"/>
                <c:pt idx="0">
                  <c:v>590</c:v>
                </c:pt>
              </c:numCache>
            </c:numRef>
          </c:val>
        </c:ser>
        <c:marker val="1"/>
        <c:axId val="71071616"/>
        <c:axId val="71073152"/>
      </c:lineChart>
      <c:catAx>
        <c:axId val="71071616"/>
        <c:scaling>
          <c:orientation val="maxMin"/>
        </c:scaling>
        <c:axPos val="b"/>
        <c:tickLblPos val="nextTo"/>
        <c:crossAx val="71073152"/>
        <c:crosses val="autoZero"/>
        <c:auto val="1"/>
        <c:lblAlgn val="ctr"/>
        <c:lblOffset val="100"/>
      </c:catAx>
      <c:valAx>
        <c:axId val="71073152"/>
        <c:scaling>
          <c:orientation val="minMax"/>
        </c:scaling>
        <c:axPos val="r"/>
        <c:majorGridlines/>
        <c:numFmt formatCode="General" sourceLinked="1"/>
        <c:tickLblPos val="nextTo"/>
        <c:crossAx val="71071616"/>
        <c:crosses val="autoZero"/>
        <c:crossBetween val="between"/>
      </c:valAx>
      <c:dTable>
        <c:showHorzBorder val="1"/>
        <c:showVertBorder val="1"/>
        <c:showOutline val="1"/>
      </c:dTable>
    </c:plotArea>
    <c:legend>
      <c:legendPos val="l"/>
      <c:layout/>
    </c:legend>
    <c:plotVisOnly val="1"/>
    <c:dispBlanksAs val="gap"/>
  </c:chart>
  <c:spPr>
    <a:gradFill rotWithShape="1">
      <a:gsLst>
        <a:gs pos="0">
          <a:schemeClr val="dk1">
            <a:tint val="50000"/>
            <a:satMod val="300000"/>
          </a:schemeClr>
        </a:gs>
        <a:gs pos="35000">
          <a:schemeClr val="dk1">
            <a:tint val="37000"/>
            <a:satMod val="300000"/>
          </a:schemeClr>
        </a:gs>
        <a:gs pos="100000">
          <a:schemeClr val="dk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dk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/>
    <c:plotArea>
      <c:layout/>
      <c:lineChart>
        <c:grouping val="standard"/>
        <c:ser>
          <c:idx val="0"/>
          <c:order val="0"/>
          <c:tx>
            <c:strRef>
              <c:f>'مدیریت شبکه '!$B$2</c:f>
              <c:strCache>
                <c:ptCount val="1"/>
                <c:pt idx="0">
                  <c:v>فضای فیزیکی</c:v>
                </c:pt>
              </c:strCache>
            </c:strRef>
          </c:tx>
          <c:cat>
            <c:strRef>
              <c:f>'مدیریت شبکه 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'مدیریت شبکه '!$B$3:$B$17</c:f>
              <c:numCache>
                <c:formatCode>General</c:formatCode>
                <c:ptCount val="15"/>
                <c:pt idx="0">
                  <c:v>98</c:v>
                </c:pt>
                <c:pt idx="1">
                  <c:v>98</c:v>
                </c:pt>
                <c:pt idx="2">
                  <c:v>97</c:v>
                </c:pt>
                <c:pt idx="3">
                  <c:v>100</c:v>
                </c:pt>
                <c:pt idx="4">
                  <c:v>99</c:v>
                </c:pt>
                <c:pt idx="5">
                  <c:v>100</c:v>
                </c:pt>
                <c:pt idx="6">
                  <c:v>100</c:v>
                </c:pt>
                <c:pt idx="7">
                  <c:v>99</c:v>
                </c:pt>
                <c:pt idx="8">
                  <c:v>97</c:v>
                </c:pt>
                <c:pt idx="9">
                  <c:v>100</c:v>
                </c:pt>
                <c:pt idx="10">
                  <c:v>100</c:v>
                </c:pt>
                <c:pt idx="11">
                  <c:v>99</c:v>
                </c:pt>
                <c:pt idx="12">
                  <c:v>100</c:v>
                </c:pt>
                <c:pt idx="13">
                  <c:v>100</c:v>
                </c:pt>
                <c:pt idx="14" formatCode="0.0;[Red]0.0">
                  <c:v>99.071428571428541</c:v>
                </c:pt>
              </c:numCache>
            </c:numRef>
          </c:val>
        </c:ser>
        <c:marker val="1"/>
        <c:axId val="71870336"/>
        <c:axId val="71871872"/>
      </c:lineChart>
      <c:catAx>
        <c:axId val="71870336"/>
        <c:scaling>
          <c:orientation val="minMax"/>
        </c:scaling>
        <c:axPos val="b"/>
        <c:tickLblPos val="nextTo"/>
        <c:crossAx val="71871872"/>
        <c:crosses val="autoZero"/>
        <c:auto val="1"/>
        <c:lblAlgn val="ctr"/>
        <c:lblOffset val="100"/>
      </c:catAx>
      <c:valAx>
        <c:axId val="71871872"/>
        <c:scaling>
          <c:orientation val="minMax"/>
        </c:scaling>
        <c:axPos val="l"/>
        <c:majorGridlines/>
        <c:numFmt formatCode="General" sourceLinked="1"/>
        <c:tickLblPos val="nextTo"/>
        <c:crossAx val="71870336"/>
        <c:crosses val="autoZero"/>
        <c:crossBetween val="between"/>
      </c:valAx>
    </c:plotArea>
    <c:plotVisOnly val="1"/>
    <c:dispBlanksAs val="gap"/>
  </c:chart>
  <c:spPr>
    <a:gradFill rotWithShape="1">
      <a:gsLst>
        <a:gs pos="0">
          <a:schemeClr val="accent4">
            <a:tint val="50000"/>
            <a:satMod val="300000"/>
          </a:schemeClr>
        </a:gs>
        <a:gs pos="35000">
          <a:schemeClr val="accent4">
            <a:tint val="37000"/>
            <a:satMod val="300000"/>
          </a:schemeClr>
        </a:gs>
        <a:gs pos="100000">
          <a:schemeClr val="accent4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/>
    <c:plotArea>
      <c:layout/>
      <c:lineChart>
        <c:grouping val="standard"/>
        <c:ser>
          <c:idx val="0"/>
          <c:order val="0"/>
          <c:tx>
            <c:strRef>
              <c:f>'مدیریت شبکه '!$D$2</c:f>
              <c:strCache>
                <c:ptCount val="1"/>
                <c:pt idx="0">
                  <c:v>پزشک خانواده</c:v>
                </c:pt>
              </c:strCache>
            </c:strRef>
          </c:tx>
          <c:cat>
            <c:strRef>
              <c:f>'مدیریت شبکه 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'مدیریت شبکه '!$D$3:$D$17</c:f>
              <c:numCache>
                <c:formatCode>General</c:formatCode>
                <c:ptCount val="15"/>
                <c:pt idx="0">
                  <c:v>89</c:v>
                </c:pt>
                <c:pt idx="1">
                  <c:v>92</c:v>
                </c:pt>
                <c:pt idx="2">
                  <c:v>89</c:v>
                </c:pt>
                <c:pt idx="3">
                  <c:v>91</c:v>
                </c:pt>
                <c:pt idx="4">
                  <c:v>88</c:v>
                </c:pt>
                <c:pt idx="5">
                  <c:v>89</c:v>
                </c:pt>
                <c:pt idx="6">
                  <c:v>94.75</c:v>
                </c:pt>
                <c:pt idx="7">
                  <c:v>88</c:v>
                </c:pt>
                <c:pt idx="8">
                  <c:v>88</c:v>
                </c:pt>
                <c:pt idx="9">
                  <c:v>87</c:v>
                </c:pt>
                <c:pt idx="10">
                  <c:v>97</c:v>
                </c:pt>
                <c:pt idx="11">
                  <c:v>89</c:v>
                </c:pt>
                <c:pt idx="12">
                  <c:v>95</c:v>
                </c:pt>
                <c:pt idx="13">
                  <c:v>97</c:v>
                </c:pt>
                <c:pt idx="14" formatCode="0.0;[Red]0.0">
                  <c:v>90.982142857142833</c:v>
                </c:pt>
              </c:numCache>
            </c:numRef>
          </c:val>
        </c:ser>
        <c:marker val="1"/>
        <c:axId val="71908352"/>
        <c:axId val="71918336"/>
      </c:lineChart>
      <c:catAx>
        <c:axId val="71908352"/>
        <c:scaling>
          <c:orientation val="minMax"/>
        </c:scaling>
        <c:axPos val="b"/>
        <c:tickLblPos val="nextTo"/>
        <c:crossAx val="71918336"/>
        <c:crosses val="autoZero"/>
        <c:auto val="1"/>
        <c:lblAlgn val="ctr"/>
        <c:lblOffset val="100"/>
      </c:catAx>
      <c:valAx>
        <c:axId val="71918336"/>
        <c:scaling>
          <c:orientation val="minMax"/>
        </c:scaling>
        <c:axPos val="l"/>
        <c:majorGridlines/>
        <c:numFmt formatCode="General" sourceLinked="1"/>
        <c:tickLblPos val="nextTo"/>
        <c:crossAx val="71908352"/>
        <c:crosses val="autoZero"/>
        <c:crossBetween val="between"/>
      </c:valAx>
    </c:plotArea>
    <c:plotVisOnly val="1"/>
    <c:dispBlanksAs val="gap"/>
  </c:chart>
  <c:spPr>
    <a:gradFill rotWithShape="1">
      <a:gsLst>
        <a:gs pos="0">
          <a:schemeClr val="accent6">
            <a:tint val="50000"/>
            <a:satMod val="300000"/>
          </a:schemeClr>
        </a:gs>
        <a:gs pos="35000">
          <a:schemeClr val="accent6">
            <a:tint val="37000"/>
            <a:satMod val="300000"/>
          </a:schemeClr>
        </a:gs>
        <a:gs pos="100000">
          <a:schemeClr val="accent6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6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/>
    <c:plotArea>
      <c:layout/>
      <c:lineChart>
        <c:grouping val="standard"/>
        <c:ser>
          <c:idx val="0"/>
          <c:order val="0"/>
          <c:tx>
            <c:strRef>
              <c:f>'مدیریت شبکه '!$C$2</c:f>
              <c:strCache>
                <c:ptCount val="1"/>
                <c:pt idx="0">
                  <c:v>تجهیزات </c:v>
                </c:pt>
              </c:strCache>
            </c:strRef>
          </c:tx>
          <c:cat>
            <c:strRef>
              <c:f>'مدیریت شبکه 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'مدیریت شبکه '!$C$3:$C$17</c:f>
              <c:numCache>
                <c:formatCode>General</c:formatCode>
                <c:ptCount val="15"/>
                <c:pt idx="0">
                  <c:v>99</c:v>
                </c:pt>
                <c:pt idx="1">
                  <c:v>96</c:v>
                </c:pt>
                <c:pt idx="2">
                  <c:v>95</c:v>
                </c:pt>
                <c:pt idx="3">
                  <c:v>98</c:v>
                </c:pt>
                <c:pt idx="4">
                  <c:v>98</c:v>
                </c:pt>
                <c:pt idx="5">
                  <c:v>97</c:v>
                </c:pt>
                <c:pt idx="6">
                  <c:v>99</c:v>
                </c:pt>
                <c:pt idx="7">
                  <c:v>95</c:v>
                </c:pt>
                <c:pt idx="8">
                  <c:v>94</c:v>
                </c:pt>
                <c:pt idx="9">
                  <c:v>97</c:v>
                </c:pt>
                <c:pt idx="10">
                  <c:v>99</c:v>
                </c:pt>
                <c:pt idx="11">
                  <c:v>97</c:v>
                </c:pt>
                <c:pt idx="12">
                  <c:v>99</c:v>
                </c:pt>
                <c:pt idx="13">
                  <c:v>99</c:v>
                </c:pt>
                <c:pt idx="14" formatCode="0.0;[Red]0.0">
                  <c:v>97.285714285714292</c:v>
                </c:pt>
              </c:numCache>
            </c:numRef>
          </c:val>
        </c:ser>
        <c:marker val="1"/>
        <c:axId val="71950720"/>
        <c:axId val="71952256"/>
      </c:lineChart>
      <c:catAx>
        <c:axId val="71950720"/>
        <c:scaling>
          <c:orientation val="minMax"/>
        </c:scaling>
        <c:axPos val="b"/>
        <c:tickLblPos val="nextTo"/>
        <c:crossAx val="71952256"/>
        <c:crosses val="autoZero"/>
        <c:auto val="1"/>
        <c:lblAlgn val="ctr"/>
        <c:lblOffset val="100"/>
      </c:catAx>
      <c:valAx>
        <c:axId val="71952256"/>
        <c:scaling>
          <c:orientation val="minMax"/>
        </c:scaling>
        <c:axPos val="l"/>
        <c:majorGridlines/>
        <c:numFmt formatCode="General" sourceLinked="1"/>
        <c:tickLblPos val="nextTo"/>
        <c:crossAx val="71950720"/>
        <c:crosses val="autoZero"/>
        <c:crossBetween val="between"/>
      </c:valAx>
    </c:plotArea>
    <c:plotVisOnly val="1"/>
    <c:dispBlanksAs val="gap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/>
    <c:plotArea>
      <c:layout/>
      <c:lineChart>
        <c:grouping val="standard"/>
        <c:ser>
          <c:idx val="0"/>
          <c:order val="0"/>
          <c:tx>
            <c:strRef>
              <c:f>'مدیریت شبکه '!$E$2</c:f>
              <c:strCache>
                <c:ptCount val="1"/>
                <c:pt idx="0">
                  <c:v>نیروی انسانی </c:v>
                </c:pt>
              </c:strCache>
            </c:strRef>
          </c:tx>
          <c:cat>
            <c:strRef>
              <c:f>'مدیریت شبکه 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'مدیریت شبکه '!$E$3:$E$17</c:f>
              <c:numCache>
                <c:formatCode>General</c:formatCode>
                <c:ptCount val="15"/>
                <c:pt idx="0">
                  <c:v>98</c:v>
                </c:pt>
                <c:pt idx="1">
                  <c:v>97</c:v>
                </c:pt>
                <c:pt idx="2">
                  <c:v>91</c:v>
                </c:pt>
                <c:pt idx="3">
                  <c:v>99</c:v>
                </c:pt>
                <c:pt idx="4">
                  <c:v>97</c:v>
                </c:pt>
                <c:pt idx="5">
                  <c:v>99</c:v>
                </c:pt>
                <c:pt idx="6">
                  <c:v>99</c:v>
                </c:pt>
                <c:pt idx="7">
                  <c:v>95</c:v>
                </c:pt>
                <c:pt idx="8">
                  <c:v>94</c:v>
                </c:pt>
                <c:pt idx="9">
                  <c:v>97</c:v>
                </c:pt>
                <c:pt idx="10">
                  <c:v>98</c:v>
                </c:pt>
                <c:pt idx="11">
                  <c:v>98</c:v>
                </c:pt>
                <c:pt idx="12">
                  <c:v>98</c:v>
                </c:pt>
                <c:pt idx="13">
                  <c:v>98</c:v>
                </c:pt>
                <c:pt idx="14" formatCode="0.0;[Red]0.0">
                  <c:v>97</c:v>
                </c:pt>
              </c:numCache>
            </c:numRef>
          </c:val>
        </c:ser>
        <c:marker val="1"/>
        <c:axId val="71984640"/>
        <c:axId val="71986176"/>
      </c:lineChart>
      <c:catAx>
        <c:axId val="71984640"/>
        <c:scaling>
          <c:orientation val="minMax"/>
        </c:scaling>
        <c:axPos val="b"/>
        <c:tickLblPos val="nextTo"/>
        <c:crossAx val="71986176"/>
        <c:crosses val="autoZero"/>
        <c:auto val="1"/>
        <c:lblAlgn val="ctr"/>
        <c:lblOffset val="100"/>
      </c:catAx>
      <c:valAx>
        <c:axId val="71986176"/>
        <c:scaling>
          <c:orientation val="minMax"/>
        </c:scaling>
        <c:axPos val="l"/>
        <c:majorGridlines/>
        <c:numFmt formatCode="General" sourceLinked="1"/>
        <c:tickLblPos val="nextTo"/>
        <c:crossAx val="71984640"/>
        <c:crosses val="autoZero"/>
        <c:crossBetween val="between"/>
      </c:valAx>
    </c:plotArea>
    <c:plotVisOnly val="1"/>
    <c:dispBlanksAs val="gap"/>
  </c:chart>
  <c:spPr>
    <a:gradFill rotWithShape="1">
      <a:gsLst>
        <a:gs pos="0">
          <a:schemeClr val="accent6">
            <a:tint val="50000"/>
            <a:satMod val="300000"/>
          </a:schemeClr>
        </a:gs>
        <a:gs pos="35000">
          <a:schemeClr val="accent6">
            <a:tint val="37000"/>
            <a:satMod val="300000"/>
          </a:schemeClr>
        </a:gs>
        <a:gs pos="100000">
          <a:schemeClr val="accent6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6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/>
    <c:plotArea>
      <c:layout/>
      <c:lineChart>
        <c:grouping val="standard"/>
        <c:ser>
          <c:idx val="0"/>
          <c:order val="0"/>
          <c:tx>
            <c:strRef>
              <c:f>'مدیریت شبکه '!$F$2</c:f>
              <c:strCache>
                <c:ptCount val="1"/>
                <c:pt idx="0">
                  <c:v>بهورزی</c:v>
                </c:pt>
              </c:strCache>
            </c:strRef>
          </c:tx>
          <c:cat>
            <c:strRef>
              <c:f>'مدیریت شبکه 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'مدیریت شبکه '!$G$3:$G$17</c:f>
              <c:numCache>
                <c:formatCode>General</c:formatCode>
                <c:ptCount val="15"/>
                <c:pt idx="0">
                  <c:v>97</c:v>
                </c:pt>
                <c:pt idx="1">
                  <c:v>95</c:v>
                </c:pt>
                <c:pt idx="2">
                  <c:v>92</c:v>
                </c:pt>
                <c:pt idx="3">
                  <c:v>99</c:v>
                </c:pt>
                <c:pt idx="4">
                  <c:v>98</c:v>
                </c:pt>
                <c:pt idx="5">
                  <c:v>97</c:v>
                </c:pt>
                <c:pt idx="6">
                  <c:v>96.75</c:v>
                </c:pt>
                <c:pt idx="7">
                  <c:v>95</c:v>
                </c:pt>
                <c:pt idx="8">
                  <c:v>94</c:v>
                </c:pt>
                <c:pt idx="9">
                  <c:v>95</c:v>
                </c:pt>
                <c:pt idx="10">
                  <c:v>100</c:v>
                </c:pt>
                <c:pt idx="11">
                  <c:v>93</c:v>
                </c:pt>
                <c:pt idx="12">
                  <c:v>98</c:v>
                </c:pt>
                <c:pt idx="13">
                  <c:v>98</c:v>
                </c:pt>
                <c:pt idx="14" formatCode="0.0;[Red]0.0">
                  <c:v>96.267857142857139</c:v>
                </c:pt>
              </c:numCache>
            </c:numRef>
          </c:val>
        </c:ser>
        <c:marker val="1"/>
        <c:axId val="72002176"/>
        <c:axId val="72028544"/>
      </c:lineChart>
      <c:catAx>
        <c:axId val="72002176"/>
        <c:scaling>
          <c:orientation val="minMax"/>
        </c:scaling>
        <c:axPos val="b"/>
        <c:tickLblPos val="nextTo"/>
        <c:crossAx val="72028544"/>
        <c:crosses val="autoZero"/>
        <c:auto val="1"/>
        <c:lblAlgn val="ctr"/>
        <c:lblOffset val="100"/>
      </c:catAx>
      <c:valAx>
        <c:axId val="72028544"/>
        <c:scaling>
          <c:orientation val="minMax"/>
        </c:scaling>
        <c:axPos val="l"/>
        <c:majorGridlines/>
        <c:numFmt formatCode="General" sourceLinked="1"/>
        <c:tickLblPos val="nextTo"/>
        <c:crossAx val="72002176"/>
        <c:crosses val="autoZero"/>
        <c:crossBetween val="between"/>
      </c:valAx>
    </c:plotArea>
    <c:plotVisOnly val="1"/>
    <c:dispBlanksAs val="gap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/>
    <c:plotArea>
      <c:layout/>
      <c:lineChart>
        <c:grouping val="standard"/>
        <c:ser>
          <c:idx val="0"/>
          <c:order val="0"/>
          <c:tx>
            <c:strRef>
              <c:f>'مدیریت شبکه '!$H$2</c:f>
              <c:strCache>
                <c:ptCount val="1"/>
                <c:pt idx="0">
                  <c:v>میانگین</c:v>
                </c:pt>
              </c:strCache>
            </c:strRef>
          </c:tx>
          <c:cat>
            <c:strRef>
              <c:f>'مدیریت شبکه 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'مدیریت شبکه '!$H$3:$H$17</c:f>
              <c:numCache>
                <c:formatCode>0.0;[Red]0.0</c:formatCode>
                <c:ptCount val="15"/>
                <c:pt idx="0">
                  <c:v>96.2</c:v>
                </c:pt>
                <c:pt idx="1">
                  <c:v>95.6</c:v>
                </c:pt>
                <c:pt idx="2">
                  <c:v>92.8</c:v>
                </c:pt>
                <c:pt idx="3">
                  <c:v>97.4</c:v>
                </c:pt>
                <c:pt idx="4">
                  <c:v>96</c:v>
                </c:pt>
                <c:pt idx="5">
                  <c:v>96.4</c:v>
                </c:pt>
                <c:pt idx="6">
                  <c:v>97.9</c:v>
                </c:pt>
                <c:pt idx="7">
                  <c:v>94.4</c:v>
                </c:pt>
                <c:pt idx="8">
                  <c:v>93.4</c:v>
                </c:pt>
                <c:pt idx="9">
                  <c:v>95.2</c:v>
                </c:pt>
                <c:pt idx="10">
                  <c:v>98.8</c:v>
                </c:pt>
                <c:pt idx="11">
                  <c:v>95.2</c:v>
                </c:pt>
                <c:pt idx="12">
                  <c:v>98</c:v>
                </c:pt>
                <c:pt idx="13" formatCode="0;[Red]0">
                  <c:v>98.4</c:v>
                </c:pt>
                <c:pt idx="14">
                  <c:v>96.446428571428569</c:v>
                </c:pt>
              </c:numCache>
            </c:numRef>
          </c:val>
        </c:ser>
        <c:marker val="1"/>
        <c:axId val="72056832"/>
        <c:axId val="72058368"/>
      </c:lineChart>
      <c:catAx>
        <c:axId val="72056832"/>
        <c:scaling>
          <c:orientation val="minMax"/>
        </c:scaling>
        <c:axPos val="b"/>
        <c:tickLblPos val="nextTo"/>
        <c:crossAx val="72058368"/>
        <c:crosses val="autoZero"/>
        <c:auto val="1"/>
        <c:lblAlgn val="ctr"/>
        <c:lblOffset val="100"/>
      </c:catAx>
      <c:valAx>
        <c:axId val="72058368"/>
        <c:scaling>
          <c:orientation val="minMax"/>
        </c:scaling>
        <c:axPos val="l"/>
        <c:majorGridlines/>
        <c:numFmt formatCode="0.0;[Red]0.0" sourceLinked="1"/>
        <c:tickLblPos val="nextTo"/>
        <c:crossAx val="72056832"/>
        <c:crosses val="autoZero"/>
        <c:crossBetween val="between"/>
      </c:valAx>
    </c:plotArea>
    <c:plotVisOnly val="1"/>
    <c:dispBlanksAs val="gap"/>
  </c:chart>
  <c:spPr>
    <a:gradFill rotWithShape="1">
      <a:gsLst>
        <a:gs pos="0">
          <a:schemeClr val="accent6">
            <a:tint val="50000"/>
            <a:satMod val="300000"/>
          </a:schemeClr>
        </a:gs>
        <a:gs pos="35000">
          <a:schemeClr val="accent6">
            <a:tint val="37000"/>
            <a:satMod val="300000"/>
          </a:schemeClr>
        </a:gs>
        <a:gs pos="100000">
          <a:schemeClr val="accent6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6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 algn="ctr">
              <a:defRPr/>
            </a:pPr>
            <a:r>
              <a:rPr lang="fa-IR"/>
              <a:t>مقایسه نمودار شهرستانهای تابعه در مدیریت شبکه </a:t>
            </a:r>
            <a:endParaRPr lang="en-US"/>
          </a:p>
        </c:rich>
      </c:tx>
      <c:layout>
        <c:manualLayout>
          <c:xMode val="edge"/>
          <c:yMode val="edge"/>
          <c:x val="0.46688066975856346"/>
          <c:y val="1.3793103448275877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'نمودار مقایسه شهرستانها'!$J$4</c:f>
              <c:strCache>
                <c:ptCount val="1"/>
                <c:pt idx="0">
                  <c:v>اسلام آباد غرب</c:v>
                </c:pt>
              </c:strCache>
            </c:strRef>
          </c:tx>
          <c:cat>
            <c:strRef>
              <c:f>'نمودار مقایسه شهرستانها'!$K$3:$P$3</c:f>
              <c:strCache>
                <c:ptCount val="6"/>
                <c:pt idx="0">
                  <c:v>فضای فیزیکی</c:v>
                </c:pt>
                <c:pt idx="1">
                  <c:v>تجهیزات </c:v>
                </c:pt>
                <c:pt idx="2">
                  <c:v>پزشک خانواده</c:v>
                </c:pt>
                <c:pt idx="3">
                  <c:v>نیروی انسانی </c:v>
                </c:pt>
                <c:pt idx="4">
                  <c:v>بهورزی</c:v>
                </c:pt>
                <c:pt idx="5">
                  <c:v>رابطین </c:v>
                </c:pt>
              </c:strCache>
            </c:strRef>
          </c:cat>
          <c:val>
            <c:numRef>
              <c:f>'نمودار مقایسه شهرستانها'!$K$4:$P$4</c:f>
              <c:numCache>
                <c:formatCode>General</c:formatCode>
                <c:ptCount val="6"/>
                <c:pt idx="0">
                  <c:v>98</c:v>
                </c:pt>
                <c:pt idx="1">
                  <c:v>99</c:v>
                </c:pt>
                <c:pt idx="2">
                  <c:v>89</c:v>
                </c:pt>
                <c:pt idx="3">
                  <c:v>98</c:v>
                </c:pt>
                <c:pt idx="4">
                  <c:v>95</c:v>
                </c:pt>
                <c:pt idx="5">
                  <c:v>97</c:v>
                </c:pt>
              </c:numCache>
            </c:numRef>
          </c:val>
        </c:ser>
        <c:ser>
          <c:idx val="1"/>
          <c:order val="1"/>
          <c:tx>
            <c:strRef>
              <c:f>'نمودار مقایسه شهرستانها'!$J$5</c:f>
              <c:strCache>
                <c:ptCount val="1"/>
                <c:pt idx="0">
                  <c:v>پاوه</c:v>
                </c:pt>
              </c:strCache>
            </c:strRef>
          </c:tx>
          <c:cat>
            <c:strRef>
              <c:f>'نمودار مقایسه شهرستانها'!$K$3:$P$3</c:f>
              <c:strCache>
                <c:ptCount val="6"/>
                <c:pt idx="0">
                  <c:v>فضای فیزیکی</c:v>
                </c:pt>
                <c:pt idx="1">
                  <c:v>تجهیزات </c:v>
                </c:pt>
                <c:pt idx="2">
                  <c:v>پزشک خانواده</c:v>
                </c:pt>
                <c:pt idx="3">
                  <c:v>نیروی انسانی </c:v>
                </c:pt>
                <c:pt idx="4">
                  <c:v>بهورزی</c:v>
                </c:pt>
                <c:pt idx="5">
                  <c:v>رابطین </c:v>
                </c:pt>
              </c:strCache>
            </c:strRef>
          </c:cat>
          <c:val>
            <c:numRef>
              <c:f>'نمودار مقایسه شهرستانها'!$K$5:$P$5</c:f>
              <c:numCache>
                <c:formatCode>General</c:formatCode>
                <c:ptCount val="6"/>
                <c:pt idx="0">
                  <c:v>98</c:v>
                </c:pt>
                <c:pt idx="1">
                  <c:v>96</c:v>
                </c:pt>
                <c:pt idx="2">
                  <c:v>92</c:v>
                </c:pt>
                <c:pt idx="3">
                  <c:v>97</c:v>
                </c:pt>
                <c:pt idx="4">
                  <c:v>96</c:v>
                </c:pt>
                <c:pt idx="5">
                  <c:v>95</c:v>
                </c:pt>
              </c:numCache>
            </c:numRef>
          </c:val>
        </c:ser>
        <c:ser>
          <c:idx val="2"/>
          <c:order val="2"/>
          <c:tx>
            <c:strRef>
              <c:f>'نمودار مقایسه شهرستانها'!$J$6</c:f>
              <c:strCache>
                <c:ptCount val="1"/>
                <c:pt idx="0">
                  <c:v>ثلاث</c:v>
                </c:pt>
              </c:strCache>
            </c:strRef>
          </c:tx>
          <c:cat>
            <c:strRef>
              <c:f>'نمودار مقایسه شهرستانها'!$K$3:$P$3</c:f>
              <c:strCache>
                <c:ptCount val="6"/>
                <c:pt idx="0">
                  <c:v>فضای فیزیکی</c:v>
                </c:pt>
                <c:pt idx="1">
                  <c:v>تجهیزات </c:v>
                </c:pt>
                <c:pt idx="2">
                  <c:v>پزشک خانواده</c:v>
                </c:pt>
                <c:pt idx="3">
                  <c:v>نیروی انسانی </c:v>
                </c:pt>
                <c:pt idx="4">
                  <c:v>بهورزی</c:v>
                </c:pt>
                <c:pt idx="5">
                  <c:v>رابطین </c:v>
                </c:pt>
              </c:strCache>
            </c:strRef>
          </c:cat>
          <c:val>
            <c:numRef>
              <c:f>'نمودار مقایسه شهرستانها'!$K$6:$P$6</c:f>
              <c:numCache>
                <c:formatCode>General</c:formatCode>
                <c:ptCount val="6"/>
                <c:pt idx="0">
                  <c:v>97</c:v>
                </c:pt>
                <c:pt idx="1">
                  <c:v>95</c:v>
                </c:pt>
                <c:pt idx="2">
                  <c:v>89</c:v>
                </c:pt>
                <c:pt idx="3">
                  <c:v>91</c:v>
                </c:pt>
                <c:pt idx="4">
                  <c:v>100</c:v>
                </c:pt>
                <c:pt idx="5">
                  <c:v>92</c:v>
                </c:pt>
              </c:numCache>
            </c:numRef>
          </c:val>
        </c:ser>
        <c:ser>
          <c:idx val="3"/>
          <c:order val="3"/>
          <c:tx>
            <c:strRef>
              <c:f>'نمودار مقایسه شهرستانها'!$J$7</c:f>
              <c:strCache>
                <c:ptCount val="1"/>
                <c:pt idx="0">
                  <c:v>جوانرود</c:v>
                </c:pt>
              </c:strCache>
            </c:strRef>
          </c:tx>
          <c:cat>
            <c:strRef>
              <c:f>'نمودار مقایسه شهرستانها'!$K$3:$P$3</c:f>
              <c:strCache>
                <c:ptCount val="6"/>
                <c:pt idx="0">
                  <c:v>فضای فیزیکی</c:v>
                </c:pt>
                <c:pt idx="1">
                  <c:v>تجهیزات </c:v>
                </c:pt>
                <c:pt idx="2">
                  <c:v>پزشک خانواده</c:v>
                </c:pt>
                <c:pt idx="3">
                  <c:v>نیروی انسانی </c:v>
                </c:pt>
                <c:pt idx="4">
                  <c:v>بهورزی</c:v>
                </c:pt>
                <c:pt idx="5">
                  <c:v>رابطین </c:v>
                </c:pt>
              </c:strCache>
            </c:strRef>
          </c:cat>
          <c:val>
            <c:numRef>
              <c:f>'نمودار مقایسه شهرستانها'!$K$7:$P$7</c:f>
              <c:numCache>
                <c:formatCode>General</c:formatCode>
                <c:ptCount val="6"/>
                <c:pt idx="0">
                  <c:v>100</c:v>
                </c:pt>
                <c:pt idx="1">
                  <c:v>98</c:v>
                </c:pt>
                <c:pt idx="2">
                  <c:v>91</c:v>
                </c:pt>
                <c:pt idx="3">
                  <c:v>99</c:v>
                </c:pt>
                <c:pt idx="4">
                  <c:v>99</c:v>
                </c:pt>
                <c:pt idx="5">
                  <c:v>99</c:v>
                </c:pt>
              </c:numCache>
            </c:numRef>
          </c:val>
        </c:ser>
        <c:ser>
          <c:idx val="4"/>
          <c:order val="4"/>
          <c:tx>
            <c:strRef>
              <c:f>'نمودار مقایسه شهرستانها'!$J$8</c:f>
              <c:strCache>
                <c:ptCount val="1"/>
                <c:pt idx="0">
                  <c:v>دالاهو</c:v>
                </c:pt>
              </c:strCache>
            </c:strRef>
          </c:tx>
          <c:cat>
            <c:strRef>
              <c:f>'نمودار مقایسه شهرستانها'!$K$3:$P$3</c:f>
              <c:strCache>
                <c:ptCount val="6"/>
                <c:pt idx="0">
                  <c:v>فضای فیزیکی</c:v>
                </c:pt>
                <c:pt idx="1">
                  <c:v>تجهیزات </c:v>
                </c:pt>
                <c:pt idx="2">
                  <c:v>پزشک خانواده</c:v>
                </c:pt>
                <c:pt idx="3">
                  <c:v>نیروی انسانی </c:v>
                </c:pt>
                <c:pt idx="4">
                  <c:v>بهورزی</c:v>
                </c:pt>
                <c:pt idx="5">
                  <c:v>رابطین </c:v>
                </c:pt>
              </c:strCache>
            </c:strRef>
          </c:cat>
          <c:val>
            <c:numRef>
              <c:f>'نمودار مقایسه شهرستانها'!$K$8:$P$8</c:f>
              <c:numCache>
                <c:formatCode>General</c:formatCode>
                <c:ptCount val="6"/>
                <c:pt idx="0">
                  <c:v>99</c:v>
                </c:pt>
                <c:pt idx="1">
                  <c:v>98</c:v>
                </c:pt>
                <c:pt idx="2">
                  <c:v>88</c:v>
                </c:pt>
                <c:pt idx="3">
                  <c:v>97</c:v>
                </c:pt>
                <c:pt idx="4">
                  <c:v>100</c:v>
                </c:pt>
                <c:pt idx="5">
                  <c:v>98</c:v>
                </c:pt>
              </c:numCache>
            </c:numRef>
          </c:val>
        </c:ser>
        <c:ser>
          <c:idx val="5"/>
          <c:order val="5"/>
          <c:tx>
            <c:strRef>
              <c:f>'نمودار مقایسه شهرستانها'!$J$9</c:f>
              <c:strCache>
                <c:ptCount val="1"/>
                <c:pt idx="0">
                  <c:v>روانسر</c:v>
                </c:pt>
              </c:strCache>
            </c:strRef>
          </c:tx>
          <c:cat>
            <c:strRef>
              <c:f>'نمودار مقایسه شهرستانها'!$K$3:$P$3</c:f>
              <c:strCache>
                <c:ptCount val="6"/>
                <c:pt idx="0">
                  <c:v>فضای فیزیکی</c:v>
                </c:pt>
                <c:pt idx="1">
                  <c:v>تجهیزات </c:v>
                </c:pt>
                <c:pt idx="2">
                  <c:v>پزشک خانواده</c:v>
                </c:pt>
                <c:pt idx="3">
                  <c:v>نیروی انسانی </c:v>
                </c:pt>
                <c:pt idx="4">
                  <c:v>بهورزی</c:v>
                </c:pt>
                <c:pt idx="5">
                  <c:v>رابطین </c:v>
                </c:pt>
              </c:strCache>
            </c:strRef>
          </c:cat>
          <c:val>
            <c:numRef>
              <c:f>'نمودار مقایسه شهرستانها'!$K$9:$P$9</c:f>
              <c:numCache>
                <c:formatCode>General</c:formatCode>
                <c:ptCount val="6"/>
                <c:pt idx="0">
                  <c:v>100</c:v>
                </c:pt>
                <c:pt idx="1">
                  <c:v>97</c:v>
                </c:pt>
                <c:pt idx="2">
                  <c:v>89</c:v>
                </c:pt>
                <c:pt idx="3">
                  <c:v>99</c:v>
                </c:pt>
                <c:pt idx="4">
                  <c:v>100</c:v>
                </c:pt>
                <c:pt idx="5">
                  <c:v>97</c:v>
                </c:pt>
              </c:numCache>
            </c:numRef>
          </c:val>
        </c:ser>
        <c:ser>
          <c:idx val="6"/>
          <c:order val="6"/>
          <c:tx>
            <c:strRef>
              <c:f>'نمودار مقایسه شهرستانها'!$J$10</c:f>
              <c:strCache>
                <c:ptCount val="1"/>
                <c:pt idx="0">
                  <c:v>سرپل ذهاب</c:v>
                </c:pt>
              </c:strCache>
            </c:strRef>
          </c:tx>
          <c:cat>
            <c:strRef>
              <c:f>'نمودار مقایسه شهرستانها'!$K$3:$P$3</c:f>
              <c:strCache>
                <c:ptCount val="6"/>
                <c:pt idx="0">
                  <c:v>فضای فیزیکی</c:v>
                </c:pt>
                <c:pt idx="1">
                  <c:v>تجهیزات </c:v>
                </c:pt>
                <c:pt idx="2">
                  <c:v>پزشک خانواده</c:v>
                </c:pt>
                <c:pt idx="3">
                  <c:v>نیروی انسانی </c:v>
                </c:pt>
                <c:pt idx="4">
                  <c:v>بهورزی</c:v>
                </c:pt>
                <c:pt idx="5">
                  <c:v>رابطین </c:v>
                </c:pt>
              </c:strCache>
            </c:strRef>
          </c:cat>
          <c:val>
            <c:numRef>
              <c:f>'نمودار مقایسه شهرستانها'!$K$10:$P$10</c:f>
              <c:numCache>
                <c:formatCode>General</c:formatCode>
                <c:ptCount val="6"/>
                <c:pt idx="0">
                  <c:v>100</c:v>
                </c:pt>
                <c:pt idx="1">
                  <c:v>99</c:v>
                </c:pt>
                <c:pt idx="2">
                  <c:v>94.75</c:v>
                </c:pt>
                <c:pt idx="3">
                  <c:v>99</c:v>
                </c:pt>
                <c:pt idx="4">
                  <c:v>98</c:v>
                </c:pt>
                <c:pt idx="5">
                  <c:v>96.75</c:v>
                </c:pt>
              </c:numCache>
            </c:numRef>
          </c:val>
        </c:ser>
        <c:ser>
          <c:idx val="7"/>
          <c:order val="7"/>
          <c:tx>
            <c:strRef>
              <c:f>'نمودار مقایسه شهرستانها'!$J$11</c:f>
              <c:strCache>
                <c:ptCount val="1"/>
                <c:pt idx="0">
                  <c:v>سنقر</c:v>
                </c:pt>
              </c:strCache>
            </c:strRef>
          </c:tx>
          <c:cat>
            <c:strRef>
              <c:f>'نمودار مقایسه شهرستانها'!$K$3:$P$3</c:f>
              <c:strCache>
                <c:ptCount val="6"/>
                <c:pt idx="0">
                  <c:v>فضای فیزیکی</c:v>
                </c:pt>
                <c:pt idx="1">
                  <c:v>تجهیزات </c:v>
                </c:pt>
                <c:pt idx="2">
                  <c:v>پزشک خانواده</c:v>
                </c:pt>
                <c:pt idx="3">
                  <c:v>نیروی انسانی </c:v>
                </c:pt>
                <c:pt idx="4">
                  <c:v>بهورزی</c:v>
                </c:pt>
                <c:pt idx="5">
                  <c:v>رابطین </c:v>
                </c:pt>
              </c:strCache>
            </c:strRef>
          </c:cat>
          <c:val>
            <c:numRef>
              <c:f>'نمودار مقایسه شهرستانها'!$K$11:$P$11</c:f>
              <c:numCache>
                <c:formatCode>General</c:formatCode>
                <c:ptCount val="6"/>
                <c:pt idx="0">
                  <c:v>99</c:v>
                </c:pt>
                <c:pt idx="1">
                  <c:v>95</c:v>
                </c:pt>
                <c:pt idx="2">
                  <c:v>88</c:v>
                </c:pt>
                <c:pt idx="3">
                  <c:v>95</c:v>
                </c:pt>
                <c:pt idx="4">
                  <c:v>96</c:v>
                </c:pt>
                <c:pt idx="5">
                  <c:v>95</c:v>
                </c:pt>
              </c:numCache>
            </c:numRef>
          </c:val>
        </c:ser>
        <c:ser>
          <c:idx val="8"/>
          <c:order val="8"/>
          <c:tx>
            <c:strRef>
              <c:f>'نمودار مقایسه شهرستانها'!$J$12</c:f>
              <c:strCache>
                <c:ptCount val="1"/>
                <c:pt idx="0">
                  <c:v>صحنه</c:v>
                </c:pt>
              </c:strCache>
            </c:strRef>
          </c:tx>
          <c:cat>
            <c:strRef>
              <c:f>'نمودار مقایسه شهرستانها'!$K$3:$P$3</c:f>
              <c:strCache>
                <c:ptCount val="6"/>
                <c:pt idx="0">
                  <c:v>فضای فیزیکی</c:v>
                </c:pt>
                <c:pt idx="1">
                  <c:v>تجهیزات </c:v>
                </c:pt>
                <c:pt idx="2">
                  <c:v>پزشک خانواده</c:v>
                </c:pt>
                <c:pt idx="3">
                  <c:v>نیروی انسانی </c:v>
                </c:pt>
                <c:pt idx="4">
                  <c:v>بهورزی</c:v>
                </c:pt>
                <c:pt idx="5">
                  <c:v>رابطین </c:v>
                </c:pt>
              </c:strCache>
            </c:strRef>
          </c:cat>
          <c:val>
            <c:numRef>
              <c:f>'نمودار مقایسه شهرستانها'!$K$12:$P$12</c:f>
              <c:numCache>
                <c:formatCode>General</c:formatCode>
                <c:ptCount val="6"/>
                <c:pt idx="0">
                  <c:v>97</c:v>
                </c:pt>
                <c:pt idx="1">
                  <c:v>94</c:v>
                </c:pt>
                <c:pt idx="2">
                  <c:v>88</c:v>
                </c:pt>
                <c:pt idx="3">
                  <c:v>94</c:v>
                </c:pt>
                <c:pt idx="4">
                  <c:v>95</c:v>
                </c:pt>
                <c:pt idx="5">
                  <c:v>94</c:v>
                </c:pt>
              </c:numCache>
            </c:numRef>
          </c:val>
        </c:ser>
        <c:ser>
          <c:idx val="9"/>
          <c:order val="9"/>
          <c:tx>
            <c:strRef>
              <c:f>'نمودار مقایسه شهرستانها'!$J$13</c:f>
              <c:strCache>
                <c:ptCount val="1"/>
                <c:pt idx="0">
                  <c:v>قصرشیرین</c:v>
                </c:pt>
              </c:strCache>
            </c:strRef>
          </c:tx>
          <c:cat>
            <c:strRef>
              <c:f>'نمودار مقایسه شهرستانها'!$K$3:$P$3</c:f>
              <c:strCache>
                <c:ptCount val="6"/>
                <c:pt idx="0">
                  <c:v>فضای فیزیکی</c:v>
                </c:pt>
                <c:pt idx="1">
                  <c:v>تجهیزات </c:v>
                </c:pt>
                <c:pt idx="2">
                  <c:v>پزشک خانواده</c:v>
                </c:pt>
                <c:pt idx="3">
                  <c:v>نیروی انسانی </c:v>
                </c:pt>
                <c:pt idx="4">
                  <c:v>بهورزی</c:v>
                </c:pt>
                <c:pt idx="5">
                  <c:v>رابطین </c:v>
                </c:pt>
              </c:strCache>
            </c:strRef>
          </c:cat>
          <c:val>
            <c:numRef>
              <c:f>'نمودار مقایسه شهرستانها'!$K$13:$P$13</c:f>
              <c:numCache>
                <c:formatCode>General</c:formatCode>
                <c:ptCount val="6"/>
                <c:pt idx="0">
                  <c:v>100</c:v>
                </c:pt>
                <c:pt idx="1">
                  <c:v>97</c:v>
                </c:pt>
                <c:pt idx="2">
                  <c:v>87</c:v>
                </c:pt>
                <c:pt idx="3">
                  <c:v>97</c:v>
                </c:pt>
                <c:pt idx="4">
                  <c:v>100</c:v>
                </c:pt>
                <c:pt idx="5">
                  <c:v>95</c:v>
                </c:pt>
              </c:numCache>
            </c:numRef>
          </c:val>
        </c:ser>
        <c:ser>
          <c:idx val="10"/>
          <c:order val="10"/>
          <c:tx>
            <c:strRef>
              <c:f>'نمودار مقایسه شهرستانها'!$J$14</c:f>
              <c:strCache>
                <c:ptCount val="1"/>
                <c:pt idx="0">
                  <c:v>کرمانشاه</c:v>
                </c:pt>
              </c:strCache>
            </c:strRef>
          </c:tx>
          <c:cat>
            <c:strRef>
              <c:f>'نمودار مقایسه شهرستانها'!$K$3:$P$3</c:f>
              <c:strCache>
                <c:ptCount val="6"/>
                <c:pt idx="0">
                  <c:v>فضای فیزیکی</c:v>
                </c:pt>
                <c:pt idx="1">
                  <c:v>تجهیزات </c:v>
                </c:pt>
                <c:pt idx="2">
                  <c:v>پزشک خانواده</c:v>
                </c:pt>
                <c:pt idx="3">
                  <c:v>نیروی انسانی </c:v>
                </c:pt>
                <c:pt idx="4">
                  <c:v>بهورزی</c:v>
                </c:pt>
                <c:pt idx="5">
                  <c:v>رابطین </c:v>
                </c:pt>
              </c:strCache>
            </c:strRef>
          </c:cat>
          <c:val>
            <c:numRef>
              <c:f>'نمودار مقایسه شهرستانها'!$K$14:$P$14</c:f>
              <c:numCache>
                <c:formatCode>General</c:formatCode>
                <c:ptCount val="6"/>
                <c:pt idx="0">
                  <c:v>100</c:v>
                </c:pt>
                <c:pt idx="1">
                  <c:v>99</c:v>
                </c:pt>
                <c:pt idx="2">
                  <c:v>97</c:v>
                </c:pt>
                <c:pt idx="3">
                  <c:v>98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</c:ser>
        <c:ser>
          <c:idx val="11"/>
          <c:order val="11"/>
          <c:tx>
            <c:strRef>
              <c:f>'نمودار مقایسه شهرستانها'!$J$15</c:f>
              <c:strCache>
                <c:ptCount val="1"/>
                <c:pt idx="0">
                  <c:v>کنگاور</c:v>
                </c:pt>
              </c:strCache>
            </c:strRef>
          </c:tx>
          <c:cat>
            <c:strRef>
              <c:f>'نمودار مقایسه شهرستانها'!$K$3:$P$3</c:f>
              <c:strCache>
                <c:ptCount val="6"/>
                <c:pt idx="0">
                  <c:v>فضای فیزیکی</c:v>
                </c:pt>
                <c:pt idx="1">
                  <c:v>تجهیزات </c:v>
                </c:pt>
                <c:pt idx="2">
                  <c:v>پزشک خانواده</c:v>
                </c:pt>
                <c:pt idx="3">
                  <c:v>نیروی انسانی </c:v>
                </c:pt>
                <c:pt idx="4">
                  <c:v>بهورزی</c:v>
                </c:pt>
                <c:pt idx="5">
                  <c:v>رابطین </c:v>
                </c:pt>
              </c:strCache>
            </c:strRef>
          </c:cat>
          <c:val>
            <c:numRef>
              <c:f>'نمودار مقایسه شهرستانها'!$K$15:$P$15</c:f>
              <c:numCache>
                <c:formatCode>General</c:formatCode>
                <c:ptCount val="6"/>
                <c:pt idx="0">
                  <c:v>99</c:v>
                </c:pt>
                <c:pt idx="1">
                  <c:v>97</c:v>
                </c:pt>
                <c:pt idx="2">
                  <c:v>89</c:v>
                </c:pt>
                <c:pt idx="3">
                  <c:v>98</c:v>
                </c:pt>
                <c:pt idx="4">
                  <c:v>98</c:v>
                </c:pt>
                <c:pt idx="5">
                  <c:v>93</c:v>
                </c:pt>
              </c:numCache>
            </c:numRef>
          </c:val>
        </c:ser>
        <c:ser>
          <c:idx val="12"/>
          <c:order val="12"/>
          <c:tx>
            <c:strRef>
              <c:f>'نمودار مقایسه شهرستانها'!$J$16</c:f>
              <c:strCache>
                <c:ptCount val="1"/>
                <c:pt idx="0">
                  <c:v>گیلانغرب</c:v>
                </c:pt>
              </c:strCache>
            </c:strRef>
          </c:tx>
          <c:cat>
            <c:strRef>
              <c:f>'نمودار مقایسه شهرستانها'!$K$3:$P$3</c:f>
              <c:strCache>
                <c:ptCount val="6"/>
                <c:pt idx="0">
                  <c:v>فضای فیزیکی</c:v>
                </c:pt>
                <c:pt idx="1">
                  <c:v>تجهیزات </c:v>
                </c:pt>
                <c:pt idx="2">
                  <c:v>پزشک خانواده</c:v>
                </c:pt>
                <c:pt idx="3">
                  <c:v>نیروی انسانی </c:v>
                </c:pt>
                <c:pt idx="4">
                  <c:v>بهورزی</c:v>
                </c:pt>
                <c:pt idx="5">
                  <c:v>رابطین </c:v>
                </c:pt>
              </c:strCache>
            </c:strRef>
          </c:cat>
          <c:val>
            <c:numRef>
              <c:f>'نمودار مقایسه شهرستانها'!$K$16:$P$16</c:f>
              <c:numCache>
                <c:formatCode>General</c:formatCode>
                <c:ptCount val="6"/>
                <c:pt idx="0">
                  <c:v>100</c:v>
                </c:pt>
                <c:pt idx="1">
                  <c:v>99</c:v>
                </c:pt>
                <c:pt idx="2">
                  <c:v>95</c:v>
                </c:pt>
                <c:pt idx="3">
                  <c:v>98</c:v>
                </c:pt>
                <c:pt idx="4">
                  <c:v>98</c:v>
                </c:pt>
                <c:pt idx="5">
                  <c:v>98</c:v>
                </c:pt>
              </c:numCache>
            </c:numRef>
          </c:val>
        </c:ser>
        <c:ser>
          <c:idx val="13"/>
          <c:order val="13"/>
          <c:tx>
            <c:strRef>
              <c:f>'نمودار مقایسه شهرستانها'!$J$17</c:f>
              <c:strCache>
                <c:ptCount val="1"/>
                <c:pt idx="0">
                  <c:v>هرسین</c:v>
                </c:pt>
              </c:strCache>
            </c:strRef>
          </c:tx>
          <c:cat>
            <c:strRef>
              <c:f>'نمودار مقایسه شهرستانها'!$K$3:$P$3</c:f>
              <c:strCache>
                <c:ptCount val="6"/>
                <c:pt idx="0">
                  <c:v>فضای فیزیکی</c:v>
                </c:pt>
                <c:pt idx="1">
                  <c:v>تجهیزات </c:v>
                </c:pt>
                <c:pt idx="2">
                  <c:v>پزشک خانواده</c:v>
                </c:pt>
                <c:pt idx="3">
                  <c:v>نیروی انسانی </c:v>
                </c:pt>
                <c:pt idx="4">
                  <c:v>بهورزی</c:v>
                </c:pt>
                <c:pt idx="5">
                  <c:v>رابطین </c:v>
                </c:pt>
              </c:strCache>
            </c:strRef>
          </c:cat>
          <c:val>
            <c:numRef>
              <c:f>'نمودار مقایسه شهرستانها'!$K$17:$P$17</c:f>
              <c:numCache>
                <c:formatCode>General</c:formatCode>
                <c:ptCount val="6"/>
                <c:pt idx="0">
                  <c:v>100</c:v>
                </c:pt>
                <c:pt idx="1">
                  <c:v>99</c:v>
                </c:pt>
                <c:pt idx="2">
                  <c:v>97</c:v>
                </c:pt>
                <c:pt idx="3">
                  <c:v>98</c:v>
                </c:pt>
                <c:pt idx="4">
                  <c:v>98</c:v>
                </c:pt>
                <c:pt idx="5">
                  <c:v>98</c:v>
                </c:pt>
              </c:numCache>
            </c:numRef>
          </c:val>
        </c:ser>
        <c:ser>
          <c:idx val="14"/>
          <c:order val="14"/>
          <c:tx>
            <c:strRef>
              <c:f>'نمودار مقایسه شهرستانها'!$J$18</c:f>
              <c:strCache>
                <c:ptCount val="1"/>
                <c:pt idx="0">
                  <c:v>میانگین</c:v>
                </c:pt>
              </c:strCache>
            </c:strRef>
          </c:tx>
          <c:cat>
            <c:strRef>
              <c:f>'نمودار مقایسه شهرستانها'!$K$3:$P$3</c:f>
              <c:strCache>
                <c:ptCount val="6"/>
                <c:pt idx="0">
                  <c:v>فضای فیزیکی</c:v>
                </c:pt>
                <c:pt idx="1">
                  <c:v>تجهیزات </c:v>
                </c:pt>
                <c:pt idx="2">
                  <c:v>پزشک خانواده</c:v>
                </c:pt>
                <c:pt idx="3">
                  <c:v>نیروی انسانی </c:v>
                </c:pt>
                <c:pt idx="4">
                  <c:v>بهورزی</c:v>
                </c:pt>
                <c:pt idx="5">
                  <c:v>رابطین </c:v>
                </c:pt>
              </c:strCache>
            </c:strRef>
          </c:cat>
          <c:val>
            <c:numRef>
              <c:f>'نمودار مقایسه شهرستانها'!$K$18:$P$18</c:f>
              <c:numCache>
                <c:formatCode>0.0;[Red]0.0</c:formatCode>
                <c:ptCount val="6"/>
                <c:pt idx="0">
                  <c:v>99.071428571428541</c:v>
                </c:pt>
                <c:pt idx="1">
                  <c:v>97.285714285714292</c:v>
                </c:pt>
                <c:pt idx="2">
                  <c:v>90.982142857142833</c:v>
                </c:pt>
                <c:pt idx="3">
                  <c:v>97</c:v>
                </c:pt>
                <c:pt idx="4">
                  <c:v>98.071428571428541</c:v>
                </c:pt>
                <c:pt idx="5">
                  <c:v>96.267857142857139</c:v>
                </c:pt>
              </c:numCache>
            </c:numRef>
          </c:val>
        </c:ser>
        <c:marker val="1"/>
        <c:axId val="72155520"/>
        <c:axId val="72157056"/>
      </c:lineChart>
      <c:catAx>
        <c:axId val="72155520"/>
        <c:scaling>
          <c:orientation val="maxMin"/>
        </c:scaling>
        <c:axPos val="b"/>
        <c:majorTickMark val="none"/>
        <c:tickLblPos val="nextTo"/>
        <c:crossAx val="72157056"/>
        <c:crosses val="autoZero"/>
        <c:auto val="1"/>
        <c:lblAlgn val="ctr"/>
        <c:lblOffset val="100"/>
      </c:catAx>
      <c:valAx>
        <c:axId val="72157056"/>
        <c:scaling>
          <c:orientation val="minMax"/>
        </c:scaling>
        <c:axPos val="r"/>
        <c:majorGridlines/>
        <c:numFmt formatCode="General" sourceLinked="1"/>
        <c:majorTickMark val="none"/>
        <c:tickLblPos val="nextTo"/>
        <c:crossAx val="721555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spPr>
    <a:gradFill rotWithShape="1">
      <a:gsLst>
        <a:gs pos="0">
          <a:schemeClr val="accent2">
            <a:tint val="50000"/>
            <a:satMod val="300000"/>
          </a:schemeClr>
        </a:gs>
        <a:gs pos="35000">
          <a:schemeClr val="accent2">
            <a:tint val="37000"/>
            <a:satMod val="300000"/>
          </a:schemeClr>
        </a:gs>
        <a:gs pos="100000">
          <a:schemeClr val="accent2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2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>
              <a:defRPr lang="en-US"/>
            </a:pPr>
            <a:r>
              <a:rPr lang="fa-IR" sz="1100"/>
              <a:t>نمودار مقایسه درصد امتیاز کسب شده از چک لیست  </a:t>
            </a:r>
            <a:r>
              <a:rPr lang="en-US" sz="1100"/>
              <a:t> FSH Monitoring </a:t>
            </a:r>
            <a:r>
              <a:rPr lang="fa-IR" sz="1100"/>
              <a:t>مدیریت شبکه </a:t>
            </a:r>
            <a:r>
              <a:rPr lang="fa-IR" sz="1050" b="1" i="0" u="none" strike="noStrike" baseline="0">
                <a:effectLst/>
              </a:rPr>
              <a:t>به تفکیک برنامه </a:t>
            </a:r>
            <a:r>
              <a:rPr lang="fa-IR" sz="700"/>
              <a:t> </a:t>
            </a:r>
            <a:r>
              <a:rPr lang="fa-IR" sz="1100"/>
              <a:t>/ شهرستان اسلام آباد غرب </a:t>
            </a:r>
            <a:r>
              <a:rPr lang="fa-IR" sz="1100" b="1" i="0" u="none" strike="noStrike" baseline="0">
                <a:effectLst/>
              </a:rPr>
              <a:t>بهمن ماه 1393</a:t>
            </a:r>
            <a:endParaRPr lang="fa-IR" sz="1100"/>
          </a:p>
        </c:rich>
      </c:tx>
      <c:layout>
        <c:manualLayout>
          <c:xMode val="edge"/>
          <c:yMode val="edge"/>
          <c:x val="0.11981236216368378"/>
          <c:y val="9.2592592592593038E-3"/>
        </c:manualLayout>
      </c:layout>
    </c:title>
    <c:plotArea>
      <c:layout>
        <c:manualLayout>
          <c:layoutTarget val="inner"/>
          <c:xMode val="edge"/>
          <c:yMode val="edge"/>
          <c:x val="8.4927944405777528E-2"/>
          <c:y val="0.1635173515779649"/>
          <c:w val="0.88492254900373857"/>
          <c:h val="0.60663326430042064"/>
        </c:manualLayout>
      </c:layout>
      <c:lineChart>
        <c:grouping val="standard"/>
        <c:ser>
          <c:idx val="0"/>
          <c:order val="0"/>
          <c:tx>
            <c:strRef>
              <c:f>'مدیریت شبکه '!$A$3</c:f>
              <c:strCache>
                <c:ptCount val="1"/>
                <c:pt idx="0">
                  <c:v>اسلام آباد غرب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fa-IR"/>
              </a:p>
            </c:txPr>
            <c:showVal val="1"/>
          </c:dLbls>
          <c:cat>
            <c:strRef>
              <c:f>'مدیریت شبکه '!$B$2:$H$2</c:f>
              <c:strCache>
                <c:ptCount val="7"/>
                <c:pt idx="0">
                  <c:v>فضای فیزیکی</c:v>
                </c:pt>
                <c:pt idx="1">
                  <c:v>تجهیزات </c:v>
                </c:pt>
                <c:pt idx="2">
                  <c:v>پزشک خانواده</c:v>
                </c:pt>
                <c:pt idx="3">
                  <c:v>نیروی انسانی </c:v>
                </c:pt>
                <c:pt idx="4">
                  <c:v>بهورزی</c:v>
                </c:pt>
                <c:pt idx="5">
                  <c:v>رابطین </c:v>
                </c:pt>
                <c:pt idx="6">
                  <c:v>میانگین</c:v>
                </c:pt>
              </c:strCache>
            </c:strRef>
          </c:cat>
          <c:val>
            <c:numRef>
              <c:f>'مدیریت شبکه '!$B$3:$H$3</c:f>
              <c:numCache>
                <c:formatCode>General</c:formatCode>
                <c:ptCount val="7"/>
                <c:pt idx="0">
                  <c:v>98</c:v>
                </c:pt>
                <c:pt idx="1">
                  <c:v>99</c:v>
                </c:pt>
                <c:pt idx="2">
                  <c:v>89</c:v>
                </c:pt>
                <c:pt idx="3">
                  <c:v>98</c:v>
                </c:pt>
                <c:pt idx="4">
                  <c:v>95</c:v>
                </c:pt>
                <c:pt idx="5">
                  <c:v>97</c:v>
                </c:pt>
                <c:pt idx="6" formatCode="0.0;[Red]0.0">
                  <c:v>96.2</c:v>
                </c:pt>
              </c:numCache>
            </c:numRef>
          </c:val>
        </c:ser>
        <c:marker val="1"/>
        <c:axId val="71103232"/>
        <c:axId val="71104768"/>
      </c:lineChart>
      <c:catAx>
        <c:axId val="71103232"/>
        <c:scaling>
          <c:orientation val="minMax"/>
        </c:scaling>
        <c:axPos val="b"/>
        <c:numFmt formatCode="General" sourceLinked="1"/>
        <c:tickLblPos val="nextTo"/>
        <c:txPr>
          <a:bodyPr rot="-2700000" vert="horz"/>
          <a:lstStyle/>
          <a:p>
            <a:pPr>
              <a:defRPr lang="en-US" b="1"/>
            </a:pPr>
            <a:endParaRPr lang="fa-IR"/>
          </a:p>
        </c:txPr>
        <c:crossAx val="71104768"/>
        <c:crosses val="autoZero"/>
        <c:auto val="1"/>
        <c:lblAlgn val="ctr"/>
        <c:lblOffset val="100"/>
      </c:catAx>
      <c:valAx>
        <c:axId val="711047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 b="1"/>
            </a:pPr>
            <a:endParaRPr lang="fa-IR"/>
          </a:p>
        </c:txPr>
        <c:crossAx val="71103232"/>
        <c:crosses val="autoZero"/>
        <c:crossBetween val="between"/>
      </c:valAx>
    </c:plotArea>
    <c:plotVisOnly val="1"/>
    <c:dispBlanksAs val="gap"/>
  </c:chart>
  <c:spPr>
    <a:gradFill>
      <a:gsLst>
        <a:gs pos="0">
          <a:schemeClr val="accent2">
            <a:lumMod val="40000"/>
            <a:lumOff val="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 algn="ctr">
              <a:defRPr lang="en-US"/>
            </a:pPr>
            <a:r>
              <a:rPr lang="fa-IR" sz="1100" b="1" i="0" baseline="0">
                <a:effectLst/>
              </a:rPr>
              <a:t>نمودار مقایسه درصد امتیاز کسب شده از چک لیست  </a:t>
            </a:r>
            <a:r>
              <a:rPr lang="en-US" sz="1100" b="1" i="0" baseline="0">
                <a:effectLst/>
              </a:rPr>
              <a:t> FSH Monitoring </a:t>
            </a:r>
            <a:r>
              <a:rPr lang="fa-IR" sz="1100" b="1" i="0" baseline="0">
                <a:effectLst/>
              </a:rPr>
              <a:t>مدیریت شبکه به تفکیک برنامه  / شهرستان پاوه بهمن  ماه 1393</a:t>
            </a:r>
            <a:endParaRPr lang="en-US" sz="1100">
              <a:effectLst/>
            </a:endParaRP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'مدیریت شبکه '!$A$4</c:f>
              <c:strCache>
                <c:ptCount val="1"/>
                <c:pt idx="0">
                  <c:v>پاوه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fa-IR"/>
              </a:p>
            </c:txPr>
            <c:showVal val="1"/>
          </c:dLbls>
          <c:cat>
            <c:strRef>
              <c:f>'مدیریت شبکه '!$B$2:$H$2</c:f>
              <c:strCache>
                <c:ptCount val="7"/>
                <c:pt idx="0">
                  <c:v>فضای فیزیکی</c:v>
                </c:pt>
                <c:pt idx="1">
                  <c:v>تجهیزات </c:v>
                </c:pt>
                <c:pt idx="2">
                  <c:v>پزشک خانواده</c:v>
                </c:pt>
                <c:pt idx="3">
                  <c:v>نیروی انسانی </c:v>
                </c:pt>
                <c:pt idx="4">
                  <c:v>بهورزی</c:v>
                </c:pt>
                <c:pt idx="5">
                  <c:v>رابطین </c:v>
                </c:pt>
                <c:pt idx="6">
                  <c:v>میانگین</c:v>
                </c:pt>
              </c:strCache>
            </c:strRef>
          </c:cat>
          <c:val>
            <c:numRef>
              <c:f>'مدیریت شبکه '!$B$4:$H$4</c:f>
              <c:numCache>
                <c:formatCode>General</c:formatCode>
                <c:ptCount val="7"/>
                <c:pt idx="0">
                  <c:v>98</c:v>
                </c:pt>
                <c:pt idx="1">
                  <c:v>96</c:v>
                </c:pt>
                <c:pt idx="2">
                  <c:v>92</c:v>
                </c:pt>
                <c:pt idx="3">
                  <c:v>97</c:v>
                </c:pt>
                <c:pt idx="4">
                  <c:v>96</c:v>
                </c:pt>
                <c:pt idx="5">
                  <c:v>95</c:v>
                </c:pt>
                <c:pt idx="6" formatCode="0.0;[Red]0.0">
                  <c:v>95.6</c:v>
                </c:pt>
              </c:numCache>
            </c:numRef>
          </c:val>
        </c:ser>
        <c:marker val="1"/>
        <c:axId val="68642304"/>
        <c:axId val="68643840"/>
      </c:lineChart>
      <c:catAx>
        <c:axId val="68642304"/>
        <c:scaling>
          <c:orientation val="minMax"/>
        </c:scaling>
        <c:axPos val="b"/>
        <c:numFmt formatCode="General" sourceLinked="1"/>
        <c:tickLblPos val="nextTo"/>
        <c:txPr>
          <a:bodyPr rot="-2700000" vert="horz"/>
          <a:lstStyle/>
          <a:p>
            <a:pPr>
              <a:defRPr lang="en-US" b="1"/>
            </a:pPr>
            <a:endParaRPr lang="fa-IR"/>
          </a:p>
        </c:txPr>
        <c:crossAx val="68643840"/>
        <c:crosses val="autoZero"/>
        <c:auto val="1"/>
        <c:lblAlgn val="ctr"/>
        <c:lblOffset val="100"/>
      </c:catAx>
      <c:valAx>
        <c:axId val="686438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 b="1"/>
            </a:pPr>
            <a:endParaRPr lang="fa-IR"/>
          </a:p>
        </c:txPr>
        <c:crossAx val="68642304"/>
        <c:crosses val="autoZero"/>
        <c:crossBetween val="between"/>
      </c:valAx>
    </c:plotArea>
    <c:plotVisOnly val="1"/>
    <c:dispBlanksAs val="gap"/>
  </c:chart>
  <c:spPr>
    <a:gradFill>
      <a:gsLst>
        <a:gs pos="0">
          <a:schemeClr val="accent2">
            <a:lumMod val="40000"/>
            <a:lumOff val="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 algn="ctr">
              <a:defRPr lang="en-US"/>
            </a:pPr>
            <a:r>
              <a:rPr lang="fa-IR" sz="1100" b="1" i="0" baseline="0">
                <a:effectLst/>
              </a:rPr>
              <a:t>نمودار مقایسه درصد امتیاز کسب شده از چک لیست  </a:t>
            </a:r>
            <a:r>
              <a:rPr lang="en-US" sz="1100" b="1" i="0" baseline="0">
                <a:effectLst/>
              </a:rPr>
              <a:t> FSH Monitoring </a:t>
            </a:r>
            <a:r>
              <a:rPr lang="fa-IR" sz="1100" b="1" i="0" baseline="0">
                <a:effectLst/>
              </a:rPr>
              <a:t>مدیریت شبکه به تفکیک برنامه  / شهرستان کرمانشاه دی ماه 1393</a:t>
            </a:r>
            <a:endParaRPr lang="en-US" sz="1100">
              <a:effectLst/>
            </a:endParaRP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'مدیریت شبکه '!$A$13</c:f>
              <c:strCache>
                <c:ptCount val="1"/>
                <c:pt idx="0">
                  <c:v>کرمانشاه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fa-IR"/>
              </a:p>
            </c:txPr>
            <c:showVal val="1"/>
          </c:dLbls>
          <c:cat>
            <c:strRef>
              <c:f>'مدیریت شبکه '!$B$2:$H$2</c:f>
              <c:strCache>
                <c:ptCount val="7"/>
                <c:pt idx="0">
                  <c:v>فضای فیزیکی</c:v>
                </c:pt>
                <c:pt idx="1">
                  <c:v>تجهیزات </c:v>
                </c:pt>
                <c:pt idx="2">
                  <c:v>پزشک خانواده</c:v>
                </c:pt>
                <c:pt idx="3">
                  <c:v>نیروی انسانی </c:v>
                </c:pt>
                <c:pt idx="4">
                  <c:v>بهورزی</c:v>
                </c:pt>
                <c:pt idx="5">
                  <c:v>رابطین </c:v>
                </c:pt>
                <c:pt idx="6">
                  <c:v>میانگین</c:v>
                </c:pt>
              </c:strCache>
            </c:strRef>
          </c:cat>
          <c:val>
            <c:numRef>
              <c:f>'مدیریت شبکه '!$B$13:$H$13</c:f>
              <c:numCache>
                <c:formatCode>General</c:formatCode>
                <c:ptCount val="7"/>
                <c:pt idx="0">
                  <c:v>100</c:v>
                </c:pt>
                <c:pt idx="1">
                  <c:v>99</c:v>
                </c:pt>
                <c:pt idx="2">
                  <c:v>97</c:v>
                </c:pt>
                <c:pt idx="3">
                  <c:v>98</c:v>
                </c:pt>
                <c:pt idx="4">
                  <c:v>100</c:v>
                </c:pt>
                <c:pt idx="5">
                  <c:v>100</c:v>
                </c:pt>
                <c:pt idx="6" formatCode="0.0;[Red]0.0">
                  <c:v>98.8</c:v>
                </c:pt>
              </c:numCache>
            </c:numRef>
          </c:val>
        </c:ser>
        <c:marker val="1"/>
        <c:axId val="68664320"/>
        <c:axId val="71107328"/>
      </c:lineChart>
      <c:catAx>
        <c:axId val="68664320"/>
        <c:scaling>
          <c:orientation val="minMax"/>
        </c:scaling>
        <c:axPos val="b"/>
        <c:tickLblPos val="nextTo"/>
        <c:txPr>
          <a:bodyPr rot="-2700000" vert="horz"/>
          <a:lstStyle/>
          <a:p>
            <a:pPr>
              <a:defRPr lang="en-US" b="1"/>
            </a:pPr>
            <a:endParaRPr lang="fa-IR"/>
          </a:p>
        </c:txPr>
        <c:crossAx val="71107328"/>
        <c:crosses val="autoZero"/>
        <c:auto val="1"/>
        <c:lblAlgn val="ctr"/>
        <c:lblOffset val="100"/>
      </c:catAx>
      <c:valAx>
        <c:axId val="711073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 b="1"/>
            </a:pPr>
            <a:endParaRPr lang="fa-IR"/>
          </a:p>
        </c:txPr>
        <c:crossAx val="68664320"/>
        <c:crosses val="autoZero"/>
        <c:crossBetween val="between"/>
      </c:valAx>
    </c:plotArea>
    <c:legend>
      <c:legendPos val="r"/>
    </c:legend>
    <c:plotVisOnly val="1"/>
    <c:dispBlanksAs val="gap"/>
  </c:chart>
  <c:spPr>
    <a:gradFill>
      <a:gsLst>
        <a:gs pos="0">
          <a:schemeClr val="accent2">
            <a:lumMod val="40000"/>
            <a:lumOff val="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 algn="ctr">
              <a:defRPr lang="en-US"/>
            </a:pPr>
            <a:r>
              <a:rPr lang="fa-IR" sz="1050" b="1" i="0" baseline="0">
                <a:effectLst/>
              </a:rPr>
              <a:t>نمودار مقایسه درصد امتیاز کسب شده از چک لیست  </a:t>
            </a:r>
            <a:r>
              <a:rPr lang="en-US" sz="1050" b="1" i="0" baseline="0">
                <a:effectLst/>
              </a:rPr>
              <a:t> FSH Monitoring </a:t>
            </a:r>
            <a:r>
              <a:rPr lang="fa-IR" sz="1050" b="1" i="0" baseline="0">
                <a:effectLst/>
              </a:rPr>
              <a:t>مدیریت شبکه به تفکیک برنامه  / شهرستان دالاهو دی ماه 1393</a:t>
            </a:r>
            <a:endParaRPr lang="en-US" sz="1050">
              <a:effectLst/>
            </a:endParaRP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'مدیریت شبکه '!$A$7</c:f>
              <c:strCache>
                <c:ptCount val="1"/>
                <c:pt idx="0">
                  <c:v>دالاهو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fa-IR"/>
              </a:p>
            </c:txPr>
            <c:showVal val="1"/>
          </c:dLbls>
          <c:cat>
            <c:strRef>
              <c:f>'مدیریت شبکه '!$B$2:$H$2</c:f>
              <c:strCache>
                <c:ptCount val="7"/>
                <c:pt idx="0">
                  <c:v>فضای فیزیکی</c:v>
                </c:pt>
                <c:pt idx="1">
                  <c:v>تجهیزات </c:v>
                </c:pt>
                <c:pt idx="2">
                  <c:v>پزشک خانواده</c:v>
                </c:pt>
                <c:pt idx="3">
                  <c:v>نیروی انسانی </c:v>
                </c:pt>
                <c:pt idx="4">
                  <c:v>بهورزی</c:v>
                </c:pt>
                <c:pt idx="5">
                  <c:v>رابطین </c:v>
                </c:pt>
                <c:pt idx="6">
                  <c:v>میانگین</c:v>
                </c:pt>
              </c:strCache>
            </c:strRef>
          </c:cat>
          <c:val>
            <c:numRef>
              <c:f>'مدیریت شبکه '!$B$7:$H$7</c:f>
              <c:numCache>
                <c:formatCode>General</c:formatCode>
                <c:ptCount val="7"/>
                <c:pt idx="0">
                  <c:v>99</c:v>
                </c:pt>
                <c:pt idx="1">
                  <c:v>98</c:v>
                </c:pt>
                <c:pt idx="2">
                  <c:v>88</c:v>
                </c:pt>
                <c:pt idx="3">
                  <c:v>97</c:v>
                </c:pt>
                <c:pt idx="4">
                  <c:v>100</c:v>
                </c:pt>
                <c:pt idx="5">
                  <c:v>98</c:v>
                </c:pt>
                <c:pt idx="6" formatCode="0.0;[Red]0.0">
                  <c:v>96</c:v>
                </c:pt>
              </c:numCache>
            </c:numRef>
          </c:val>
        </c:ser>
        <c:marker val="1"/>
        <c:axId val="71140480"/>
        <c:axId val="71142016"/>
      </c:lineChart>
      <c:catAx>
        <c:axId val="71140480"/>
        <c:scaling>
          <c:orientation val="minMax"/>
        </c:scaling>
        <c:axPos val="b"/>
        <c:numFmt formatCode="General" sourceLinked="1"/>
        <c:tickLblPos val="nextTo"/>
        <c:txPr>
          <a:bodyPr rot="-2700000" vert="horz"/>
          <a:lstStyle/>
          <a:p>
            <a:pPr>
              <a:defRPr lang="en-US" b="1"/>
            </a:pPr>
            <a:endParaRPr lang="fa-IR"/>
          </a:p>
        </c:txPr>
        <c:crossAx val="71142016"/>
        <c:crosses val="autoZero"/>
        <c:auto val="1"/>
        <c:lblAlgn val="ctr"/>
        <c:lblOffset val="100"/>
      </c:catAx>
      <c:valAx>
        <c:axId val="711420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 b="1"/>
            </a:pPr>
            <a:endParaRPr lang="fa-IR"/>
          </a:p>
        </c:txPr>
        <c:crossAx val="71140480"/>
        <c:crosses val="autoZero"/>
        <c:crossBetween val="between"/>
      </c:valAx>
    </c:plotArea>
    <c:plotVisOnly val="1"/>
    <c:dispBlanksAs val="gap"/>
  </c:chart>
  <c:spPr>
    <a:gradFill>
      <a:gsLst>
        <a:gs pos="0">
          <a:schemeClr val="accent2">
            <a:lumMod val="20000"/>
            <a:lumOff val="8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 algn="ctr">
              <a:defRPr lang="en-US"/>
            </a:pPr>
            <a:r>
              <a:rPr lang="fa-IR" sz="1100" b="1" i="0" baseline="0">
                <a:effectLst/>
              </a:rPr>
              <a:t>نمودار مقایسه درصد امتیاز کسب شده از چک لیست  </a:t>
            </a:r>
            <a:r>
              <a:rPr lang="en-US" sz="1100" b="1" i="0" baseline="0">
                <a:effectLst/>
              </a:rPr>
              <a:t> FSH Monitoring </a:t>
            </a:r>
            <a:endParaRPr lang="en-US" sz="1100">
              <a:effectLst/>
            </a:endParaRPr>
          </a:p>
          <a:p>
            <a:pPr algn="ctr">
              <a:defRPr lang="en-US"/>
            </a:pPr>
            <a:r>
              <a:rPr lang="fa-IR" sz="1100" b="1" i="0" baseline="0">
                <a:effectLst/>
              </a:rPr>
              <a:t>مدیریت شبکه به تفکیک برنامه  / شهرستان سرپل ذهاب دی ماه 1393</a:t>
            </a:r>
            <a:endParaRPr lang="en-US" sz="1100">
              <a:effectLst/>
            </a:endParaRP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'مدیریت شبکه '!$A$9</c:f>
              <c:strCache>
                <c:ptCount val="1"/>
                <c:pt idx="0">
                  <c:v>سرپل ذهاب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fa-IR"/>
              </a:p>
            </c:txPr>
            <c:showVal val="1"/>
          </c:dLbls>
          <c:cat>
            <c:strRef>
              <c:f>'مدیریت شبکه '!$B$2:$H$2</c:f>
              <c:strCache>
                <c:ptCount val="7"/>
                <c:pt idx="0">
                  <c:v>فضای فیزیکی</c:v>
                </c:pt>
                <c:pt idx="1">
                  <c:v>تجهیزات </c:v>
                </c:pt>
                <c:pt idx="2">
                  <c:v>پزشک خانواده</c:v>
                </c:pt>
                <c:pt idx="3">
                  <c:v>نیروی انسانی </c:v>
                </c:pt>
                <c:pt idx="4">
                  <c:v>بهورزی</c:v>
                </c:pt>
                <c:pt idx="5">
                  <c:v>رابطین </c:v>
                </c:pt>
                <c:pt idx="6">
                  <c:v>میانگین</c:v>
                </c:pt>
              </c:strCache>
            </c:strRef>
          </c:cat>
          <c:val>
            <c:numRef>
              <c:f>'مدیریت شبکه '!$C$9:$H$9</c:f>
              <c:numCache>
                <c:formatCode>General</c:formatCode>
                <c:ptCount val="6"/>
                <c:pt idx="0">
                  <c:v>99</c:v>
                </c:pt>
                <c:pt idx="1">
                  <c:v>94.75</c:v>
                </c:pt>
                <c:pt idx="2">
                  <c:v>99</c:v>
                </c:pt>
                <c:pt idx="3">
                  <c:v>98</c:v>
                </c:pt>
                <c:pt idx="4">
                  <c:v>96.75</c:v>
                </c:pt>
                <c:pt idx="5" formatCode="0.0;[Red]0.0">
                  <c:v>97.9</c:v>
                </c:pt>
              </c:numCache>
            </c:numRef>
          </c:val>
        </c:ser>
        <c:marker val="1"/>
        <c:axId val="71240320"/>
        <c:axId val="71250304"/>
      </c:lineChart>
      <c:catAx>
        <c:axId val="71240320"/>
        <c:scaling>
          <c:orientation val="minMax"/>
        </c:scaling>
        <c:axPos val="b"/>
        <c:tickLblPos val="nextTo"/>
        <c:txPr>
          <a:bodyPr rot="-2700000" vert="horz"/>
          <a:lstStyle/>
          <a:p>
            <a:pPr>
              <a:defRPr lang="en-US" b="1"/>
            </a:pPr>
            <a:endParaRPr lang="fa-IR"/>
          </a:p>
        </c:txPr>
        <c:crossAx val="71250304"/>
        <c:crosses val="autoZero"/>
        <c:auto val="1"/>
        <c:lblAlgn val="ctr"/>
        <c:lblOffset val="100"/>
      </c:catAx>
      <c:valAx>
        <c:axId val="712503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 b="1"/>
            </a:pPr>
            <a:endParaRPr lang="fa-IR"/>
          </a:p>
        </c:txPr>
        <c:crossAx val="71240320"/>
        <c:crosses val="autoZero"/>
        <c:crossBetween val="between"/>
      </c:valAx>
    </c:plotArea>
    <c:plotVisOnly val="1"/>
    <c:dispBlanksAs val="gap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 algn="ctr">
              <a:defRPr lang="en-US"/>
            </a:pPr>
            <a:r>
              <a:rPr lang="fa-IR" sz="1100" b="1" i="0" baseline="0">
                <a:effectLst/>
              </a:rPr>
              <a:t>نمودار مقایسه درصد امتیاز کسب شده از چک لیست  </a:t>
            </a:r>
            <a:r>
              <a:rPr lang="en-US" sz="1100" b="1" i="0" baseline="0">
                <a:effectLst/>
              </a:rPr>
              <a:t> FSH Monitoring </a:t>
            </a:r>
            <a:endParaRPr lang="en-US" sz="1100">
              <a:effectLst/>
            </a:endParaRPr>
          </a:p>
          <a:p>
            <a:pPr algn="ctr">
              <a:defRPr lang="en-US"/>
            </a:pPr>
            <a:r>
              <a:rPr lang="fa-IR" sz="1100" b="1" i="0" baseline="0">
                <a:effectLst/>
              </a:rPr>
              <a:t>مدیریت شبکه به تفکیک برنامه  / شهرستان هرسین دی ماه 1393</a:t>
            </a:r>
            <a:endParaRPr lang="en-US" sz="1100">
              <a:effectLst/>
            </a:endParaRP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'مدیریت شبکه '!$A$16</c:f>
              <c:strCache>
                <c:ptCount val="1"/>
                <c:pt idx="0">
                  <c:v>هرسین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fa-IR"/>
              </a:p>
            </c:txPr>
            <c:showVal val="1"/>
          </c:dLbls>
          <c:cat>
            <c:strRef>
              <c:f>'مدیریت شبکه '!$B$2:$H$2</c:f>
              <c:strCache>
                <c:ptCount val="7"/>
                <c:pt idx="0">
                  <c:v>فضای فیزیکی</c:v>
                </c:pt>
                <c:pt idx="1">
                  <c:v>تجهیزات </c:v>
                </c:pt>
                <c:pt idx="2">
                  <c:v>پزشک خانواده</c:v>
                </c:pt>
                <c:pt idx="3">
                  <c:v>نیروی انسانی </c:v>
                </c:pt>
                <c:pt idx="4">
                  <c:v>بهورزی</c:v>
                </c:pt>
                <c:pt idx="5">
                  <c:v>رابطین </c:v>
                </c:pt>
                <c:pt idx="6">
                  <c:v>میانگین</c:v>
                </c:pt>
              </c:strCache>
            </c:strRef>
          </c:cat>
          <c:val>
            <c:numRef>
              <c:f>'مدیریت شبکه '!$B$16:$H$16</c:f>
              <c:numCache>
                <c:formatCode>General</c:formatCode>
                <c:ptCount val="7"/>
                <c:pt idx="0">
                  <c:v>100</c:v>
                </c:pt>
                <c:pt idx="1">
                  <c:v>99</c:v>
                </c:pt>
                <c:pt idx="2">
                  <c:v>97</c:v>
                </c:pt>
                <c:pt idx="3">
                  <c:v>98</c:v>
                </c:pt>
                <c:pt idx="4">
                  <c:v>98</c:v>
                </c:pt>
                <c:pt idx="5">
                  <c:v>98</c:v>
                </c:pt>
                <c:pt idx="6" formatCode="0;[Red]0">
                  <c:v>98.4</c:v>
                </c:pt>
              </c:numCache>
            </c:numRef>
          </c:val>
        </c:ser>
        <c:marker val="1"/>
        <c:axId val="71262592"/>
        <c:axId val="71264128"/>
      </c:lineChart>
      <c:catAx>
        <c:axId val="71262592"/>
        <c:scaling>
          <c:orientation val="minMax"/>
        </c:scaling>
        <c:axPos val="b"/>
        <c:tickLblPos val="nextTo"/>
        <c:txPr>
          <a:bodyPr rot="-2700000" vert="horz"/>
          <a:lstStyle/>
          <a:p>
            <a:pPr>
              <a:defRPr lang="en-US" b="1"/>
            </a:pPr>
            <a:endParaRPr lang="fa-IR"/>
          </a:p>
        </c:txPr>
        <c:crossAx val="71264128"/>
        <c:crosses val="autoZero"/>
        <c:auto val="1"/>
        <c:lblAlgn val="ctr"/>
        <c:lblOffset val="100"/>
      </c:catAx>
      <c:valAx>
        <c:axId val="712641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 b="1"/>
            </a:pPr>
            <a:endParaRPr lang="fa-IR"/>
          </a:p>
        </c:txPr>
        <c:crossAx val="71262592"/>
        <c:crosses val="autoZero"/>
        <c:crossBetween val="between"/>
      </c:valAx>
    </c:plotArea>
    <c:plotVisOnly val="1"/>
    <c:dispBlanksAs val="gap"/>
  </c:chart>
  <c:spPr>
    <a:gradFill>
      <a:gsLst>
        <a:gs pos="0">
          <a:schemeClr val="accent2">
            <a:lumMod val="40000"/>
            <a:lumOff val="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 algn="ctr">
              <a:defRPr lang="en-US"/>
            </a:pPr>
            <a:r>
              <a:rPr lang="fa-IR" sz="1100" b="1" i="0" baseline="0">
                <a:effectLst/>
              </a:rPr>
              <a:t>نمودار مقایسه درصد امتیاز کسب شده از چک لیست  </a:t>
            </a:r>
            <a:r>
              <a:rPr lang="en-US" sz="1100" b="1" i="0" baseline="0">
                <a:effectLst/>
              </a:rPr>
              <a:t> FSH Monitoring </a:t>
            </a:r>
            <a:r>
              <a:rPr lang="fa-IR" sz="1100" b="1" i="0" baseline="0">
                <a:effectLst/>
              </a:rPr>
              <a:t>مدیریت شبکه به تفکیک برنامه  / شهرستان جوانرود دی ماه 1393</a:t>
            </a:r>
            <a:endParaRPr lang="en-US" sz="1100">
              <a:effectLst/>
            </a:endParaRP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'مدیریت شبکه '!$A$6</c:f>
              <c:strCache>
                <c:ptCount val="1"/>
                <c:pt idx="0">
                  <c:v>جوانرود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fa-IR"/>
              </a:p>
            </c:txPr>
            <c:showVal val="1"/>
          </c:dLbls>
          <c:cat>
            <c:strRef>
              <c:f>'مدیریت شبکه '!$B$2:$H$2</c:f>
              <c:strCache>
                <c:ptCount val="7"/>
                <c:pt idx="0">
                  <c:v>فضای فیزیکی</c:v>
                </c:pt>
                <c:pt idx="1">
                  <c:v>تجهیزات </c:v>
                </c:pt>
                <c:pt idx="2">
                  <c:v>پزشک خانواده</c:v>
                </c:pt>
                <c:pt idx="3">
                  <c:v>نیروی انسانی </c:v>
                </c:pt>
                <c:pt idx="4">
                  <c:v>بهورزی</c:v>
                </c:pt>
                <c:pt idx="5">
                  <c:v>رابطین </c:v>
                </c:pt>
                <c:pt idx="6">
                  <c:v>میانگین</c:v>
                </c:pt>
              </c:strCache>
            </c:strRef>
          </c:cat>
          <c:val>
            <c:numRef>
              <c:f>'مدیریت شبکه '!$B$6:$H$6</c:f>
              <c:numCache>
                <c:formatCode>General</c:formatCode>
                <c:ptCount val="7"/>
                <c:pt idx="0">
                  <c:v>100</c:v>
                </c:pt>
                <c:pt idx="1">
                  <c:v>98</c:v>
                </c:pt>
                <c:pt idx="2">
                  <c:v>91</c:v>
                </c:pt>
                <c:pt idx="3">
                  <c:v>99</c:v>
                </c:pt>
                <c:pt idx="4">
                  <c:v>99</c:v>
                </c:pt>
                <c:pt idx="5">
                  <c:v>99</c:v>
                </c:pt>
                <c:pt idx="6" formatCode="0.0;[Red]0.0">
                  <c:v>97.4</c:v>
                </c:pt>
              </c:numCache>
            </c:numRef>
          </c:val>
        </c:ser>
        <c:marker val="1"/>
        <c:axId val="71288704"/>
        <c:axId val="71290240"/>
      </c:lineChart>
      <c:catAx>
        <c:axId val="71288704"/>
        <c:scaling>
          <c:orientation val="minMax"/>
        </c:scaling>
        <c:axPos val="b"/>
        <c:numFmt formatCode="General" sourceLinked="1"/>
        <c:tickLblPos val="nextTo"/>
        <c:txPr>
          <a:bodyPr rot="-2700000" vert="horz"/>
          <a:lstStyle/>
          <a:p>
            <a:pPr>
              <a:defRPr lang="en-US" b="1"/>
            </a:pPr>
            <a:endParaRPr lang="fa-IR"/>
          </a:p>
        </c:txPr>
        <c:crossAx val="71290240"/>
        <c:crosses val="autoZero"/>
        <c:auto val="1"/>
        <c:lblAlgn val="ctr"/>
        <c:lblOffset val="100"/>
      </c:catAx>
      <c:valAx>
        <c:axId val="712902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 b="1"/>
            </a:pPr>
            <a:endParaRPr lang="fa-IR"/>
          </a:p>
        </c:txPr>
        <c:crossAx val="71288704"/>
        <c:crosses val="autoZero"/>
        <c:crossBetween val="between"/>
      </c:valAx>
    </c:plotArea>
    <c:plotVisOnly val="1"/>
    <c:dispBlanksAs val="gap"/>
  </c:chart>
  <c:spPr>
    <a:gradFill>
      <a:gsLst>
        <a:gs pos="0">
          <a:schemeClr val="accent2">
            <a:lumMod val="40000"/>
            <a:lumOff val="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7121-5695-4EF0-96E8-96E7B3F06293}" type="datetimeFigureOut">
              <a:rPr lang="fa-IR" smtClean="0"/>
              <a:pPr/>
              <a:t>04/12/1436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BE85-C07E-4AA1-A1B7-A7AC8800243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7121-5695-4EF0-96E8-96E7B3F06293}" type="datetimeFigureOut">
              <a:rPr lang="fa-IR" smtClean="0"/>
              <a:pPr/>
              <a:t>04/12/1436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BE85-C07E-4AA1-A1B7-A7AC8800243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7121-5695-4EF0-96E8-96E7B3F06293}" type="datetimeFigureOut">
              <a:rPr lang="fa-IR" smtClean="0"/>
              <a:pPr/>
              <a:t>04/12/1436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BE85-C07E-4AA1-A1B7-A7AC8800243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7121-5695-4EF0-96E8-96E7B3F06293}" type="datetimeFigureOut">
              <a:rPr lang="fa-IR" smtClean="0"/>
              <a:pPr/>
              <a:t>04/12/1436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BE85-C07E-4AA1-A1B7-A7AC8800243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7121-5695-4EF0-96E8-96E7B3F06293}" type="datetimeFigureOut">
              <a:rPr lang="fa-IR" smtClean="0"/>
              <a:pPr/>
              <a:t>04/12/1436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BE85-C07E-4AA1-A1B7-A7AC8800243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7121-5695-4EF0-96E8-96E7B3F06293}" type="datetimeFigureOut">
              <a:rPr lang="fa-IR" smtClean="0"/>
              <a:pPr/>
              <a:t>04/12/1436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BE85-C07E-4AA1-A1B7-A7AC8800243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7121-5695-4EF0-96E8-96E7B3F06293}" type="datetimeFigureOut">
              <a:rPr lang="fa-IR" smtClean="0"/>
              <a:pPr/>
              <a:t>04/12/1436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BE85-C07E-4AA1-A1B7-A7AC8800243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7121-5695-4EF0-96E8-96E7B3F06293}" type="datetimeFigureOut">
              <a:rPr lang="fa-IR" smtClean="0"/>
              <a:pPr/>
              <a:t>04/12/1436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BE85-C07E-4AA1-A1B7-A7AC8800243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7121-5695-4EF0-96E8-96E7B3F06293}" type="datetimeFigureOut">
              <a:rPr lang="fa-IR" smtClean="0"/>
              <a:pPr/>
              <a:t>04/12/1436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BE85-C07E-4AA1-A1B7-A7AC8800243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7121-5695-4EF0-96E8-96E7B3F06293}" type="datetimeFigureOut">
              <a:rPr lang="fa-IR" smtClean="0"/>
              <a:pPr/>
              <a:t>04/12/1436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BE85-C07E-4AA1-A1B7-A7AC8800243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7121-5695-4EF0-96E8-96E7B3F06293}" type="datetimeFigureOut">
              <a:rPr lang="fa-IR" smtClean="0"/>
              <a:pPr/>
              <a:t>04/12/1436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BE85-C07E-4AA1-A1B7-A7AC8800243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D7121-5695-4EF0-96E8-96E7B3F06293}" type="datetimeFigureOut">
              <a:rPr lang="fa-IR" smtClean="0"/>
              <a:pPr/>
              <a:t>04/12/1436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3BE85-C07E-4AA1-A1B7-A7AC88002438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:\family planning\اسلايد خالي و عكسهاي جالب\جالب\تصویر\بسم اله\69907_Sf2IViQ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066799"/>
            <a:ext cx="8229600" cy="2819401"/>
          </a:xfrm>
          <a:prstGeom prst="roundRect">
            <a:avLst>
              <a:gd name="adj" fmla="val 8594"/>
            </a:avLst>
          </a:prstGeom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304"/>
            <a:ext cx="9144000" cy="6894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4086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14282" y="357166"/>
          <a:ext cx="8572560" cy="628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14282" y="285728"/>
          <a:ext cx="8643998" cy="6357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42844" y="214290"/>
          <a:ext cx="8715435" cy="6429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14282" y="214290"/>
          <a:ext cx="8643997" cy="6429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85720" y="285728"/>
          <a:ext cx="8501121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42844" y="214290"/>
          <a:ext cx="8572560" cy="6429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42844" y="214290"/>
          <a:ext cx="8786874" cy="6429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14282" y="214291"/>
          <a:ext cx="8643998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14282" y="285728"/>
          <a:ext cx="8643998" cy="628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14282" y="142852"/>
          <a:ext cx="8643998" cy="6500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214282" y="214290"/>
            <a:ext cx="8777318" cy="64325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eaLnBrk="0" hangingPunct="0">
              <a:defRPr/>
            </a:pPr>
            <a:r>
              <a:rPr lang="fa-IR" sz="3600" b="1" dirty="0"/>
              <a:t>گزارش </a:t>
            </a:r>
            <a:br>
              <a:rPr lang="fa-IR" sz="3600" b="1" dirty="0"/>
            </a:br>
            <a:r>
              <a:rPr lang="fa-IR" sz="3600" b="1" dirty="0"/>
              <a:t>پایش وضعیت برنامه </a:t>
            </a:r>
            <a:r>
              <a:rPr lang="fa-IR" sz="3600" b="1" dirty="0" smtClean="0"/>
              <a:t>مدیریت شبکه </a:t>
            </a:r>
            <a:r>
              <a:rPr lang="fa-IR" sz="3600" b="1" dirty="0"/>
              <a:t/>
            </a:r>
            <a:br>
              <a:rPr lang="fa-IR" sz="3600" b="1" dirty="0"/>
            </a:br>
            <a:r>
              <a:rPr lang="fa-IR" sz="3600" b="1" dirty="0"/>
              <a:t>در </a:t>
            </a:r>
            <a:br>
              <a:rPr lang="fa-IR" sz="3600" b="1" dirty="0"/>
            </a:br>
            <a:r>
              <a:rPr lang="fa-IR" sz="3600" b="1" dirty="0"/>
              <a:t>شهرستان </a:t>
            </a:r>
            <a:r>
              <a:rPr lang="fa-IR" sz="3600" b="1" dirty="0" smtClean="0"/>
              <a:t>های استان کرمانشاه </a:t>
            </a:r>
          </a:p>
          <a:p>
            <a:pPr algn="ctr" eaLnBrk="0" hangingPunct="0">
              <a:defRPr/>
            </a:pPr>
            <a:r>
              <a:rPr lang="fa-IR" sz="3600" b="1" dirty="0" smtClean="0"/>
              <a:t>بر اساس </a:t>
            </a:r>
          </a:p>
          <a:p>
            <a:pPr algn="ctr" rtl="1" eaLnBrk="0" hangingPunct="0">
              <a:defRPr/>
            </a:pPr>
            <a:r>
              <a:rPr lang="fa-IR" sz="3600" b="1" dirty="0" smtClean="0"/>
              <a:t>چک لیست</a:t>
            </a:r>
            <a:r>
              <a:rPr lang="fa-IR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4400" b="1" dirty="0" smtClean="0">
                <a:solidFill>
                  <a:srgbClr val="00B050"/>
                </a:solidFill>
              </a:rPr>
              <a:t>FSH Monitoring</a:t>
            </a:r>
            <a:r>
              <a:rPr lang="fa-IR" sz="4400" b="1" dirty="0" smtClean="0">
                <a:solidFill>
                  <a:srgbClr val="00B050"/>
                </a:solidFill>
              </a:rPr>
              <a:t> </a:t>
            </a:r>
            <a:endParaRPr lang="fa-IR" sz="3600" b="1" dirty="0" smtClean="0">
              <a:solidFill>
                <a:srgbClr val="00B050"/>
              </a:solidFill>
            </a:endParaRPr>
          </a:p>
          <a:p>
            <a:pPr algn="ctr" rtl="1" eaLnBrk="0" hangingPunct="0">
              <a:defRPr/>
            </a:pPr>
            <a:r>
              <a:rPr lang="fa-IR" sz="1050" b="1" dirty="0" smtClean="0"/>
              <a:t> </a:t>
            </a:r>
            <a:r>
              <a:rPr lang="fa-IR" sz="4000" b="1" dirty="0" smtClean="0"/>
              <a:t>بهمن ماه </a:t>
            </a:r>
            <a:r>
              <a:rPr lang="fa-IR" sz="4000" b="1" dirty="0" smtClean="0"/>
              <a:t>1393</a:t>
            </a:r>
          </a:p>
          <a:p>
            <a:pPr algn="ctr" rtl="1" eaLnBrk="0" hangingPunct="0">
              <a:defRPr/>
            </a:pPr>
            <a:r>
              <a:rPr lang="fa-IR" sz="3600" b="1" dirty="0" smtClean="0"/>
              <a:t>تهیه و تنظیم :فرحناز شکارچی</a:t>
            </a:r>
          </a:p>
          <a:p>
            <a:pPr algn="ctr" rtl="1" eaLnBrk="0" hangingPunct="0">
              <a:defRPr/>
            </a:pPr>
            <a:r>
              <a:rPr lang="fa-IR" sz="3600" b="1" dirty="0" smtClean="0"/>
              <a:t>کارشناس آموزش بهورزی</a:t>
            </a:r>
          </a:p>
          <a:p>
            <a:pPr algn="ctr" rtl="1" eaLnBrk="0" hangingPunct="0">
              <a:defRPr/>
            </a:pPr>
            <a:r>
              <a:rPr lang="fa-IR" sz="3600" b="1" dirty="0" smtClean="0"/>
              <a:t>تلفن :37257701</a:t>
            </a:r>
            <a:endParaRPr lang="fa-IR" sz="3600" b="1" dirty="0" smtClean="0"/>
          </a:p>
          <a:p>
            <a:pPr algn="ctr" rtl="1" eaLnBrk="0" hangingPunct="0">
              <a:defRPr/>
            </a:pPr>
            <a:endParaRPr lang="ar-SA" sz="4000" b="1" dirty="0"/>
          </a:p>
        </p:txBody>
      </p:sp>
    </p:spTree>
    <p:extLst>
      <p:ext uri="{BB962C8B-B14F-4D97-AF65-F5344CB8AC3E}">
        <p14:creationId xmlns:p14="http://schemas.microsoft.com/office/powerpoint/2010/main" xmlns="" val="405799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14282" y="285728"/>
          <a:ext cx="8572560" cy="6357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14282" y="214290"/>
          <a:ext cx="8572560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14283" y="285728"/>
          <a:ext cx="8715436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14283" y="285728"/>
          <a:ext cx="8572560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214282" y="285728"/>
          <a:ext cx="8643998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214282" y="214290"/>
          <a:ext cx="8643998" cy="6429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285720" y="214290"/>
          <a:ext cx="8572560" cy="6429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214282" y="214290"/>
          <a:ext cx="8501122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214282" y="285728"/>
          <a:ext cx="8429684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214282" y="357166"/>
          <a:ext cx="8572560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19201"/>
            <a:ext cx="8382000" cy="23812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4800" b="1" dirty="0" smtClean="0"/>
              <a:t>شروع برنامه پایش: </a:t>
            </a:r>
            <a:br>
              <a:rPr lang="fa-IR" sz="4800" b="1" dirty="0" smtClean="0"/>
            </a:br>
            <a:r>
              <a:rPr lang="fa-IR" sz="4800" b="1" dirty="0" smtClean="0"/>
              <a:t> از تاریخ 9 دی ماه لغایت 4 بهمن </a:t>
            </a:r>
            <a:r>
              <a:rPr lang="fa-IR" sz="4800" b="1" dirty="0"/>
              <a:t>1393</a:t>
            </a:r>
            <a:r>
              <a:rPr lang="fa-IR" sz="4800" b="1" dirty="0" smtClean="0"/>
              <a:t>  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8324880" cy="2057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rtl="1"/>
            <a:r>
              <a:rPr lang="fa-IR" sz="4000" b="1" dirty="0" smtClean="0">
                <a:solidFill>
                  <a:schemeClr val="tx1"/>
                </a:solidFill>
              </a:rPr>
              <a:t>ابزار پایش </a:t>
            </a:r>
            <a:r>
              <a:rPr lang="fa-IR" b="1" dirty="0" smtClean="0">
                <a:solidFill>
                  <a:schemeClr val="tx1"/>
                </a:solidFill>
              </a:rPr>
              <a:t>: چک لیست با لحاظ نمودن امتیاز صفر و یک بر حسب فرآیندهای مرتبط با برنامه ها  به تفکیک برنامه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fa-IR" b="1" dirty="0" smtClean="0">
                <a:solidFill>
                  <a:schemeClr val="tx1"/>
                </a:solidFill>
              </a:rPr>
              <a:t> </a:t>
            </a:r>
          </a:p>
          <a:p>
            <a:pPr rtl="1"/>
            <a:r>
              <a:rPr lang="fa-IR" sz="3800" b="1" dirty="0" smtClean="0">
                <a:solidFill>
                  <a:schemeClr val="tx1"/>
                </a:solidFill>
              </a:rPr>
              <a:t>جمع بندی </a:t>
            </a:r>
            <a:r>
              <a:rPr lang="fa-IR" b="1" dirty="0" smtClean="0">
                <a:solidFill>
                  <a:schemeClr val="tx1"/>
                </a:solidFill>
              </a:rPr>
              <a:t>: نتایج در جدول جمع بندی نتایج جمع آوری شده و بر حسب برنامه نمودار مقایسه ای تهیه شده است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406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19100" y="457200"/>
          <a:ext cx="8305799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j.piruzpanah\Desktop\679181_lTKfAfg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14281" y="214287"/>
          <a:ext cx="8715438" cy="6357986"/>
        </p:xfrm>
        <a:graphic>
          <a:graphicData uri="http://schemas.openxmlformats.org/drawingml/2006/table">
            <a:tbl>
              <a:tblPr rtl="1"/>
              <a:tblGrid>
                <a:gridCol w="968382"/>
                <a:gridCol w="968382"/>
                <a:gridCol w="968382"/>
                <a:gridCol w="968382"/>
                <a:gridCol w="968382"/>
                <a:gridCol w="968382"/>
                <a:gridCol w="968382"/>
                <a:gridCol w="968382"/>
                <a:gridCol w="968382"/>
              </a:tblGrid>
              <a:tr h="719772">
                <a:tc gridSpan="9"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جدول نتایج پایش ستاد شهرستانهای استان کرمانشاه بر اساس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FSH Monitoring </a:t>
                      </a:r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به تفکیک برنامه در دی ماه سال 1393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299905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فضای فیزیکی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تجهیزات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پزشک خانواده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نیروی انسانی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بهورزی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رابطین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میانگین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جمع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988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اسلام آباد غرب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8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پاوه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95.6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8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ثلاث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92.8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8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جوانرود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97.4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8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دالاهو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96.0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8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روانسر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96.4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8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سرپل ذهاب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94.75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96.75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587.5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8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سنقر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94.4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8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صحنه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8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قصرشیرین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8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کرمانشاه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8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کنگاور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8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گیلانغرب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8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هرسین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90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میانگین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42844" y="928670"/>
          <a:ext cx="8501122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/>
              <a:t>نمودار مقایسه امتیاز کسب شده شهرستانها در برنامه مدیریت شبکه </a:t>
            </a:r>
            <a:endParaRPr lang="fa-I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graphicFrame>
        <p:nvGraphicFramePr>
          <p:cNvPr id="5" name="Chart 4"/>
          <p:cNvGraphicFramePr/>
          <p:nvPr/>
        </p:nvGraphicFramePr>
        <p:xfrm>
          <a:off x="142844" y="1571612"/>
          <a:ext cx="8501122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graphicFrame>
        <p:nvGraphicFramePr>
          <p:cNvPr id="4" name="Chart 3"/>
          <p:cNvGraphicFramePr/>
          <p:nvPr/>
        </p:nvGraphicFramePr>
        <p:xfrm>
          <a:off x="428597" y="285728"/>
          <a:ext cx="8001056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42845" y="285728"/>
          <a:ext cx="8786874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214290"/>
          <a:ext cx="8858280" cy="6357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600</Words>
  <Application>Microsoft Office PowerPoint</Application>
  <PresentationFormat>On-screen Show (4:3)</PresentationFormat>
  <Paragraphs>186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Slide 1</vt:lpstr>
      <vt:lpstr>Slide 2</vt:lpstr>
      <vt:lpstr>شروع برنامه پایش:   از تاریخ 9 دی ماه لغایت 4 بهمن 1393  </vt:lpstr>
      <vt:lpstr>Slide 4</vt:lpstr>
      <vt:lpstr>Slide 5</vt:lpstr>
      <vt:lpstr>نمودار مقایسه امتیاز کسب شده شهرستانها در برنامه مدیریت شبکه 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R!!!</dc:creator>
  <cp:lastModifiedBy>R!!!</cp:lastModifiedBy>
  <cp:revision>40</cp:revision>
  <dcterms:created xsi:type="dcterms:W3CDTF">2015-01-31T05:22:21Z</dcterms:created>
  <dcterms:modified xsi:type="dcterms:W3CDTF">2015-02-01T08:58:44Z</dcterms:modified>
</cp:coreProperties>
</file>