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3" r:id="rId2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662;&#1575;&#1740;&#1588;%20&#1588;&#1576;&#1705;&#1607;%20&#1607;&#1575;%20&#1576;&#1607;&#1605;&#1606;%20&#1605;&#1575;&#1607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662;&#1575;&#1740;&#1588;%20&#1588;&#1576;&#1705;&#1607;%20&#1607;&#1575;%20&#1576;&#1607;&#1605;&#1606;%20&#1605;&#1575;&#1607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662;&#1575;&#1740;&#1588;%20&#1588;&#1576;&#1705;&#1607;%20&#1607;&#1575;%20&#1576;&#1607;&#1605;&#1606;%20&#1605;&#1575;&#1607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662;&#1575;&#1740;&#1588;%20&#1588;&#1576;&#1705;&#1607;%20&#1607;&#1575;%20&#1576;&#1607;&#1605;&#1606;%20&#1605;&#1575;&#1607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662;&#1575;&#1740;&#1588;%20&#1588;&#1576;&#1705;&#1607;%20&#1607;&#1575;%20&#1576;&#1607;&#1605;&#1606;%20&#1605;&#1575;&#1607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662;&#1575;&#1740;&#1588;%20&#1588;&#1576;&#1705;&#1607;%20&#1607;&#1575;%20&#1576;&#1607;&#1605;&#1606;%20&#1605;&#1575;&#1607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662;&#1575;&#1740;&#1588;%20&#1588;&#1576;&#1705;&#1607;%20&#1607;&#1575;%20&#1576;&#1607;&#1605;&#1606;%20&#1605;&#1575;&#1607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662;&#1575;&#1740;&#1588;%20&#1588;&#1576;&#1705;&#1607;%20&#1607;&#1575;%20&#1576;&#1607;&#1605;&#1606;%20&#1605;&#1575;&#1607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662;&#1575;&#1740;&#1588;%20&#1588;&#1576;&#1705;&#1607;%20&#1607;&#1575;%20&#1576;&#1607;&#1605;&#1606;%20&#1605;&#1575;&#160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662;&#1575;&#1740;&#1588;%20&#1588;&#1576;&#1705;&#1607;%20&#1607;&#1575;%20&#1576;&#1607;&#1605;&#1606;%20&#1605;&#1575;&#160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662;&#1575;&#1740;&#1588;%20&#1588;&#1576;&#1705;&#1607;%20&#1607;&#1575;%20&#1576;&#1607;&#1605;&#1606;%20&#1605;&#1575;&#160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662;&#1575;&#1740;&#1588;%20&#1588;&#1576;&#1705;&#1607;%20&#1607;&#1575;%20&#1576;&#1607;&#1605;&#1606;%20&#1605;&#1575;&#1607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662;&#1575;&#1740;&#1588;%20&#1588;&#1576;&#1705;&#1607;%20&#1607;&#1575;%20&#1576;&#1607;&#1605;&#1606;%20&#1605;&#1575;&#1607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662;&#1575;&#1740;&#1588;%20&#1588;&#1576;&#1705;&#1607;%20&#1607;&#1575;%20&#1576;&#1607;&#1605;&#1606;%20&#1605;&#1575;&#1607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662;&#1575;&#1740;&#1588;%20&#1588;&#1576;&#1705;&#1607;%20&#1607;&#1575;%20&#1576;&#1607;&#1605;&#1606;%20&#1605;&#1575;&#1607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662;&#1575;&#1740;&#1588;%20&#1588;&#1576;&#1705;&#1607;%20&#1607;&#1575;%20&#1576;&#1607;&#1605;&#1606;%20&#1605;&#1575;&#1607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!!!\Desktop\&#1575;&#1585;&#1575;&#1740;&#1607;%20&#1588;&#1583;&#1607;%20&#1580;&#1604;&#1587;&#1607;%20&#1662;&#1575;&#1740;&#1588;\&#1580;&#1583;&#1608;&#1604;%20&#1606;&#1578;&#1575;&#1740;&#1580;%20&#1606;&#1607;&#1575;&#1740;&#1740;%20&#1662;&#1575;&#1740;&#1588;%20&#1588;&#1576;&#1705;&#1607;%20&#1607;&#1575;%20&#1576;&#1607;&#1605;&#1606;%20&#1605;&#1575;&#160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نمودار مقایسه نتایج پایش مراکزستاد شهرستان های استان کرمانشاه بر حسب برنامه در دی ماه سال 1393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'جدول نتایج پایش ستاد شهرستان'!$B$2</c:f>
              <c:strCache>
                <c:ptCount val="1"/>
                <c:pt idx="0">
                  <c:v>گسترش شبکه</c:v>
                </c:pt>
              </c:strCache>
            </c:strRef>
          </c:tx>
          <c:marker>
            <c:symbol val="none"/>
          </c:marker>
          <c:cat>
            <c:strRef>
              <c:f>'جدول نتایج پایش ستاد شهرستان'!$A$3:$A$16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'جدول نتایج پایش ستاد شهرستان'!$B$3:$B$16</c:f>
              <c:numCache>
                <c:formatCode>General</c:formatCode>
                <c:ptCount val="14"/>
                <c:pt idx="0">
                  <c:v>71</c:v>
                </c:pt>
                <c:pt idx="1">
                  <c:v>70</c:v>
                </c:pt>
                <c:pt idx="2">
                  <c:v>58.6</c:v>
                </c:pt>
                <c:pt idx="3">
                  <c:v>94</c:v>
                </c:pt>
                <c:pt idx="4">
                  <c:v>77</c:v>
                </c:pt>
                <c:pt idx="5">
                  <c:v>79.5</c:v>
                </c:pt>
                <c:pt idx="6">
                  <c:v>88.06</c:v>
                </c:pt>
                <c:pt idx="7">
                  <c:v>62.06</c:v>
                </c:pt>
                <c:pt idx="8">
                  <c:v>55.8</c:v>
                </c:pt>
                <c:pt idx="9">
                  <c:v>72</c:v>
                </c:pt>
                <c:pt idx="10">
                  <c:v>93</c:v>
                </c:pt>
                <c:pt idx="11">
                  <c:v>69</c:v>
                </c:pt>
                <c:pt idx="12">
                  <c:v>88.5</c:v>
                </c:pt>
                <c:pt idx="13">
                  <c:v>79</c:v>
                </c:pt>
              </c:numCache>
            </c:numRef>
          </c:val>
        </c:ser>
        <c:ser>
          <c:idx val="1"/>
          <c:order val="1"/>
          <c:tx>
            <c:strRef>
              <c:f>'جدول نتایج پایش ستاد شهرستان'!$C$2</c:f>
              <c:strCache>
                <c:ptCount val="1"/>
                <c:pt idx="0">
                  <c:v>سلامت خانواده</c:v>
                </c:pt>
              </c:strCache>
            </c:strRef>
          </c:tx>
          <c:marker>
            <c:symbol val="none"/>
          </c:marker>
          <c:cat>
            <c:strRef>
              <c:f>'جدول نتایج پایش ستاد شهرستان'!$A$3:$A$16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'جدول نتایج پایش ستاد شهرستان'!$C$3:$C$16</c:f>
              <c:numCache>
                <c:formatCode>General</c:formatCode>
                <c:ptCount val="14"/>
                <c:pt idx="0">
                  <c:v>95</c:v>
                </c:pt>
                <c:pt idx="1">
                  <c:v>96</c:v>
                </c:pt>
                <c:pt idx="2">
                  <c:v>90.4</c:v>
                </c:pt>
                <c:pt idx="3">
                  <c:v>95.4</c:v>
                </c:pt>
                <c:pt idx="4">
                  <c:v>90</c:v>
                </c:pt>
                <c:pt idx="5">
                  <c:v>94.4</c:v>
                </c:pt>
                <c:pt idx="6">
                  <c:v>95.2</c:v>
                </c:pt>
                <c:pt idx="7">
                  <c:v>89</c:v>
                </c:pt>
                <c:pt idx="8">
                  <c:v>91</c:v>
                </c:pt>
                <c:pt idx="9">
                  <c:v>94.8</c:v>
                </c:pt>
                <c:pt idx="10">
                  <c:v>99.6</c:v>
                </c:pt>
                <c:pt idx="11">
                  <c:v>96.2</c:v>
                </c:pt>
                <c:pt idx="12">
                  <c:v>97</c:v>
                </c:pt>
                <c:pt idx="13">
                  <c:v>87</c:v>
                </c:pt>
              </c:numCache>
            </c:numRef>
          </c:val>
        </c:ser>
        <c:ser>
          <c:idx val="2"/>
          <c:order val="2"/>
          <c:tx>
            <c:strRef>
              <c:f>'جدول نتایج پایش ستاد شهرستان'!$D$2</c:f>
              <c:strCache>
                <c:ptCount val="1"/>
                <c:pt idx="0">
                  <c:v>بیماریها</c:v>
                </c:pt>
              </c:strCache>
            </c:strRef>
          </c:tx>
          <c:marker>
            <c:symbol val="none"/>
          </c:marker>
          <c:cat>
            <c:strRef>
              <c:f>'جدول نتایج پایش ستاد شهرستان'!$A$3:$A$16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'جدول نتایج پایش ستاد شهرستان'!$D$3:$D$16</c:f>
              <c:numCache>
                <c:formatCode>General</c:formatCode>
                <c:ptCount val="14"/>
                <c:pt idx="0">
                  <c:v>75</c:v>
                </c:pt>
                <c:pt idx="1">
                  <c:v>67.11999999999999</c:v>
                </c:pt>
                <c:pt idx="2">
                  <c:v>65</c:v>
                </c:pt>
                <c:pt idx="3">
                  <c:v>91.3</c:v>
                </c:pt>
                <c:pt idx="4">
                  <c:v>70.2</c:v>
                </c:pt>
                <c:pt idx="5">
                  <c:v>86.25</c:v>
                </c:pt>
                <c:pt idx="6">
                  <c:v>77</c:v>
                </c:pt>
                <c:pt idx="7">
                  <c:v>70.5</c:v>
                </c:pt>
                <c:pt idx="8">
                  <c:v>89.75</c:v>
                </c:pt>
                <c:pt idx="9">
                  <c:v>84</c:v>
                </c:pt>
                <c:pt idx="10">
                  <c:v>80.25</c:v>
                </c:pt>
                <c:pt idx="11">
                  <c:v>56.8</c:v>
                </c:pt>
                <c:pt idx="12">
                  <c:v>79.400000000000006</c:v>
                </c:pt>
                <c:pt idx="13">
                  <c:v>56.5</c:v>
                </c:pt>
              </c:numCache>
            </c:numRef>
          </c:val>
        </c:ser>
        <c:ser>
          <c:idx val="3"/>
          <c:order val="3"/>
          <c:tx>
            <c:strRef>
              <c:f>'جدول نتایج پایش ستاد شهرستان'!$E$2</c:f>
              <c:strCache>
                <c:ptCount val="1"/>
                <c:pt idx="0">
                  <c:v>سلامت روان</c:v>
                </c:pt>
              </c:strCache>
            </c:strRef>
          </c:tx>
          <c:marker>
            <c:symbol val="none"/>
          </c:marker>
          <c:cat>
            <c:strRef>
              <c:f>'جدول نتایج پایش ستاد شهرستان'!$A$3:$A$16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'جدول نتایج پایش ستاد شهرستان'!$E$3:$E$16</c:f>
              <c:numCache>
                <c:formatCode>General</c:formatCode>
                <c:ptCount val="14"/>
                <c:pt idx="0">
                  <c:v>80</c:v>
                </c:pt>
                <c:pt idx="1">
                  <c:v>75.75</c:v>
                </c:pt>
                <c:pt idx="2">
                  <c:v>65.5</c:v>
                </c:pt>
                <c:pt idx="3">
                  <c:v>66</c:v>
                </c:pt>
                <c:pt idx="4">
                  <c:v>68.5</c:v>
                </c:pt>
                <c:pt idx="5">
                  <c:v>69</c:v>
                </c:pt>
                <c:pt idx="6">
                  <c:v>68</c:v>
                </c:pt>
                <c:pt idx="7">
                  <c:v>68</c:v>
                </c:pt>
                <c:pt idx="8">
                  <c:v>80</c:v>
                </c:pt>
                <c:pt idx="9">
                  <c:v>71</c:v>
                </c:pt>
                <c:pt idx="10">
                  <c:v>76</c:v>
                </c:pt>
                <c:pt idx="11">
                  <c:v>21</c:v>
                </c:pt>
                <c:pt idx="12">
                  <c:v>76.25</c:v>
                </c:pt>
                <c:pt idx="13">
                  <c:v>60</c:v>
                </c:pt>
              </c:numCache>
            </c:numRef>
          </c:val>
        </c:ser>
        <c:ser>
          <c:idx val="4"/>
          <c:order val="4"/>
          <c:tx>
            <c:strRef>
              <c:f>'جدول نتایج پایش ستاد شهرستان'!$F$2</c:f>
              <c:strCache>
                <c:ptCount val="1"/>
                <c:pt idx="0">
                  <c:v>سلامت محیط</c:v>
                </c:pt>
              </c:strCache>
            </c:strRef>
          </c:tx>
          <c:marker>
            <c:symbol val="none"/>
          </c:marker>
          <c:cat>
            <c:strRef>
              <c:f>'جدول نتایج پایش ستاد شهرستان'!$A$3:$A$16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'جدول نتایج پایش ستاد شهرستان'!$F$3:$F$16</c:f>
              <c:numCache>
                <c:formatCode>General</c:formatCode>
                <c:ptCount val="14"/>
                <c:pt idx="0">
                  <c:v>60.8</c:v>
                </c:pt>
                <c:pt idx="1">
                  <c:v>66.5</c:v>
                </c:pt>
                <c:pt idx="2">
                  <c:v>60.9</c:v>
                </c:pt>
                <c:pt idx="3">
                  <c:v>57</c:v>
                </c:pt>
                <c:pt idx="4">
                  <c:v>76.8</c:v>
                </c:pt>
                <c:pt idx="5">
                  <c:v>52</c:v>
                </c:pt>
                <c:pt idx="6">
                  <c:v>86.8</c:v>
                </c:pt>
                <c:pt idx="7">
                  <c:v>65</c:v>
                </c:pt>
                <c:pt idx="8">
                  <c:v>82</c:v>
                </c:pt>
                <c:pt idx="9">
                  <c:v>85</c:v>
                </c:pt>
                <c:pt idx="10">
                  <c:v>87.7</c:v>
                </c:pt>
                <c:pt idx="11">
                  <c:v>80.2</c:v>
                </c:pt>
                <c:pt idx="12">
                  <c:v>86</c:v>
                </c:pt>
                <c:pt idx="13">
                  <c:v>46.75</c:v>
                </c:pt>
              </c:numCache>
            </c:numRef>
          </c:val>
        </c:ser>
        <c:ser>
          <c:idx val="5"/>
          <c:order val="5"/>
          <c:tx>
            <c:strRef>
              <c:f>'جدول نتایج پایش ستاد شهرستان'!$G$2</c:f>
              <c:strCache>
                <c:ptCount val="1"/>
                <c:pt idx="0">
                  <c:v>سلامت حرفه ای</c:v>
                </c:pt>
              </c:strCache>
            </c:strRef>
          </c:tx>
          <c:marker>
            <c:symbol val="none"/>
          </c:marker>
          <c:cat>
            <c:strRef>
              <c:f>'جدول نتایج پایش ستاد شهرستان'!$A$3:$A$16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'جدول نتایج پایش ستاد شهرستان'!$G$3:$G$16</c:f>
              <c:numCache>
                <c:formatCode>General</c:formatCode>
                <c:ptCount val="14"/>
                <c:pt idx="0">
                  <c:v>67</c:v>
                </c:pt>
                <c:pt idx="1">
                  <c:v>63</c:v>
                </c:pt>
                <c:pt idx="2">
                  <c:v>53</c:v>
                </c:pt>
                <c:pt idx="3">
                  <c:v>62</c:v>
                </c:pt>
                <c:pt idx="4">
                  <c:v>60</c:v>
                </c:pt>
                <c:pt idx="5">
                  <c:v>58</c:v>
                </c:pt>
                <c:pt idx="6">
                  <c:v>62.5</c:v>
                </c:pt>
                <c:pt idx="7">
                  <c:v>69</c:v>
                </c:pt>
                <c:pt idx="8">
                  <c:v>63</c:v>
                </c:pt>
                <c:pt idx="9">
                  <c:v>55</c:v>
                </c:pt>
                <c:pt idx="10">
                  <c:v>68</c:v>
                </c:pt>
                <c:pt idx="11">
                  <c:v>65</c:v>
                </c:pt>
                <c:pt idx="12">
                  <c:v>64</c:v>
                </c:pt>
                <c:pt idx="13">
                  <c:v>38</c:v>
                </c:pt>
              </c:numCache>
            </c:numRef>
          </c:val>
        </c:ser>
        <c:marker val="1"/>
        <c:axId val="67645440"/>
        <c:axId val="67646976"/>
      </c:lineChart>
      <c:catAx>
        <c:axId val="67645440"/>
        <c:scaling>
          <c:orientation val="minMax"/>
        </c:scaling>
        <c:axPos val="b"/>
        <c:tickLblPos val="nextTo"/>
        <c:txPr>
          <a:bodyPr rot="-2700000" vert="horz"/>
          <a:lstStyle/>
          <a:p>
            <a:pPr>
              <a:defRPr/>
            </a:pPr>
            <a:endParaRPr lang="fa-IR"/>
          </a:p>
        </c:txPr>
        <c:crossAx val="67646976"/>
        <c:crosses val="autoZero"/>
        <c:auto val="1"/>
        <c:lblAlgn val="ctr"/>
        <c:lblOffset val="100"/>
      </c:catAx>
      <c:valAx>
        <c:axId val="676469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a-IR"/>
                  <a:t>درصد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7645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20844269466361"/>
          <c:y val="0.36196996208807453"/>
          <c:w val="0.20112489063867017"/>
          <c:h val="0.52316637503644925"/>
        </c:manualLayout>
      </c:layout>
    </c:legend>
    <c:plotVisOnly val="1"/>
    <c:dispBlanksAs val="gap"/>
  </c:chart>
  <c:spPr>
    <a:gradFill rotWithShape="1">
      <a:gsLst>
        <a:gs pos="0">
          <a:schemeClr val="accent6">
            <a:tint val="50000"/>
            <a:satMod val="300000"/>
          </a:schemeClr>
        </a:gs>
        <a:gs pos="35000">
          <a:schemeClr val="accent6">
            <a:tint val="37000"/>
            <a:satMod val="300000"/>
          </a:schemeClr>
        </a:gs>
        <a:gs pos="100000">
          <a:schemeClr val="accent6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6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Pr>
        <a:bodyPr/>
        <a:lstStyle/>
        <a:p>
          <a:pPr>
            <a:defRPr lang="en-US"/>
          </a:pPr>
          <a:endParaRPr lang="fa-IR"/>
        </a:p>
      </c:txPr>
    </c:title>
    <c:plotArea>
      <c:layout/>
      <c:lineChart>
        <c:grouping val="standard"/>
        <c:ser>
          <c:idx val="0"/>
          <c:order val="0"/>
          <c:tx>
            <c:strRef>
              <c:f>'جدول نتایج پایش ستاد شهرستان'!$I$2</c:f>
              <c:strCache>
                <c:ptCount val="1"/>
                <c:pt idx="0">
                  <c:v>سلامت دهان و دندان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شهرستان'!$I$3:$I$17</c:f>
              <c:numCache>
                <c:formatCode>General</c:formatCode>
                <c:ptCount val="15"/>
                <c:pt idx="0">
                  <c:v>56</c:v>
                </c:pt>
                <c:pt idx="1">
                  <c:v>50</c:v>
                </c:pt>
                <c:pt idx="2">
                  <c:v>40</c:v>
                </c:pt>
                <c:pt idx="3">
                  <c:v>58</c:v>
                </c:pt>
                <c:pt idx="4">
                  <c:v>65</c:v>
                </c:pt>
                <c:pt idx="5">
                  <c:v>70</c:v>
                </c:pt>
                <c:pt idx="6">
                  <c:v>60</c:v>
                </c:pt>
                <c:pt idx="7">
                  <c:v>52</c:v>
                </c:pt>
                <c:pt idx="8">
                  <c:v>30</c:v>
                </c:pt>
                <c:pt idx="9">
                  <c:v>62</c:v>
                </c:pt>
                <c:pt idx="10">
                  <c:v>55</c:v>
                </c:pt>
                <c:pt idx="11">
                  <c:v>42</c:v>
                </c:pt>
                <c:pt idx="12">
                  <c:v>46</c:v>
                </c:pt>
                <c:pt idx="13">
                  <c:v>44</c:v>
                </c:pt>
                <c:pt idx="14" formatCode="0.0;[Red]0.0">
                  <c:v>52.142857142857153</c:v>
                </c:pt>
              </c:numCache>
            </c:numRef>
          </c:val>
        </c:ser>
        <c:marker val="1"/>
        <c:axId val="73656576"/>
        <c:axId val="116944896"/>
      </c:lineChart>
      <c:catAx>
        <c:axId val="73656576"/>
        <c:scaling>
          <c:orientation val="minMax"/>
        </c:scaling>
        <c:axPos val="b"/>
        <c:tickLblPos val="nextTo"/>
        <c:txPr>
          <a:bodyPr rot="-2700000" vert="horz"/>
          <a:lstStyle/>
          <a:p>
            <a:pPr>
              <a:defRPr lang="en-US"/>
            </a:pPr>
            <a:endParaRPr lang="fa-IR"/>
          </a:p>
        </c:txPr>
        <c:crossAx val="116944896"/>
        <c:crosses val="autoZero"/>
        <c:auto val="1"/>
        <c:lblAlgn val="ctr"/>
        <c:lblOffset val="100"/>
      </c:catAx>
      <c:valAx>
        <c:axId val="1169448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73656576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Pr>
        <a:bodyPr/>
        <a:lstStyle/>
        <a:p>
          <a:pPr>
            <a:defRPr lang="en-US"/>
          </a:pPr>
          <a:endParaRPr lang="fa-IR"/>
        </a:p>
      </c:txPr>
    </c:title>
    <c:plotArea>
      <c:layout/>
      <c:lineChart>
        <c:grouping val="standard"/>
        <c:ser>
          <c:idx val="0"/>
          <c:order val="0"/>
          <c:tx>
            <c:strRef>
              <c:f>'جدول نتایج پایش ستاد شهرستان'!$H$2</c:f>
              <c:strCache>
                <c:ptCount val="1"/>
                <c:pt idx="0">
                  <c:v>آموزش سلامت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شهرستان'!$H$3:$H$17</c:f>
              <c:numCache>
                <c:formatCode>General</c:formatCode>
                <c:ptCount val="15"/>
                <c:pt idx="0">
                  <c:v>74.599999999999994</c:v>
                </c:pt>
                <c:pt idx="1">
                  <c:v>96</c:v>
                </c:pt>
                <c:pt idx="2">
                  <c:v>72.5</c:v>
                </c:pt>
                <c:pt idx="3">
                  <c:v>99</c:v>
                </c:pt>
                <c:pt idx="4">
                  <c:v>88</c:v>
                </c:pt>
                <c:pt idx="5">
                  <c:v>92</c:v>
                </c:pt>
                <c:pt idx="6">
                  <c:v>84</c:v>
                </c:pt>
                <c:pt idx="7">
                  <c:v>75</c:v>
                </c:pt>
                <c:pt idx="8">
                  <c:v>89</c:v>
                </c:pt>
                <c:pt idx="9">
                  <c:v>81</c:v>
                </c:pt>
                <c:pt idx="10">
                  <c:v>84</c:v>
                </c:pt>
                <c:pt idx="11">
                  <c:v>87</c:v>
                </c:pt>
                <c:pt idx="12">
                  <c:v>88</c:v>
                </c:pt>
                <c:pt idx="13">
                  <c:v>91</c:v>
                </c:pt>
                <c:pt idx="14" formatCode="0.0;[Red]0.0">
                  <c:v>85.792857142857102</c:v>
                </c:pt>
              </c:numCache>
            </c:numRef>
          </c:val>
        </c:ser>
        <c:marker val="1"/>
        <c:axId val="127856000"/>
        <c:axId val="129975424"/>
      </c:lineChart>
      <c:catAx>
        <c:axId val="12785600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129975424"/>
        <c:crosses val="autoZero"/>
        <c:auto val="1"/>
        <c:lblAlgn val="ctr"/>
        <c:lblOffset val="100"/>
      </c:catAx>
      <c:valAx>
        <c:axId val="1299754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127856000"/>
        <c:crosses val="autoZero"/>
        <c:crossBetween val="between"/>
      </c:valAx>
      <c:spPr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Pr>
        <a:bodyPr/>
        <a:lstStyle/>
        <a:p>
          <a:pPr>
            <a:defRPr lang="en-US"/>
          </a:pPr>
          <a:endParaRPr lang="fa-IR"/>
        </a:p>
      </c:txPr>
    </c:title>
    <c:plotArea>
      <c:layout/>
      <c:lineChart>
        <c:grouping val="standard"/>
        <c:ser>
          <c:idx val="0"/>
          <c:order val="0"/>
          <c:tx>
            <c:strRef>
              <c:f>'جدول نتایج پایش ستاد شهرستان'!$G$2</c:f>
              <c:strCache>
                <c:ptCount val="1"/>
                <c:pt idx="0">
                  <c:v>سلامت حرفه ای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شهرستان'!$G$3:$G$17</c:f>
              <c:numCache>
                <c:formatCode>General</c:formatCode>
                <c:ptCount val="15"/>
                <c:pt idx="0">
                  <c:v>67</c:v>
                </c:pt>
                <c:pt idx="1">
                  <c:v>63</c:v>
                </c:pt>
                <c:pt idx="2">
                  <c:v>53</c:v>
                </c:pt>
                <c:pt idx="3">
                  <c:v>62</c:v>
                </c:pt>
                <c:pt idx="4">
                  <c:v>60</c:v>
                </c:pt>
                <c:pt idx="5">
                  <c:v>58</c:v>
                </c:pt>
                <c:pt idx="6">
                  <c:v>62.5</c:v>
                </c:pt>
                <c:pt idx="7">
                  <c:v>69</c:v>
                </c:pt>
                <c:pt idx="8">
                  <c:v>63</c:v>
                </c:pt>
                <c:pt idx="9">
                  <c:v>55</c:v>
                </c:pt>
                <c:pt idx="10">
                  <c:v>68</c:v>
                </c:pt>
                <c:pt idx="11">
                  <c:v>65</c:v>
                </c:pt>
                <c:pt idx="12">
                  <c:v>64</c:v>
                </c:pt>
                <c:pt idx="13">
                  <c:v>38</c:v>
                </c:pt>
                <c:pt idx="14" formatCode="0.0;[Red]0.0">
                  <c:v>60.535714285714285</c:v>
                </c:pt>
              </c:numCache>
            </c:numRef>
          </c:val>
        </c:ser>
        <c:marker val="1"/>
        <c:axId val="66917120"/>
        <c:axId val="66918656"/>
      </c:lineChart>
      <c:catAx>
        <c:axId val="669171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66918656"/>
        <c:crosses val="autoZero"/>
        <c:auto val="1"/>
        <c:lblAlgn val="ctr"/>
        <c:lblOffset val="100"/>
      </c:catAx>
      <c:valAx>
        <c:axId val="669186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66917120"/>
        <c:crosses val="autoZero"/>
        <c:crossBetween val="between"/>
      </c:valAx>
      <c:spPr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/>
    <c:plotArea>
      <c:layout/>
      <c:lineChart>
        <c:grouping val="standard"/>
        <c:ser>
          <c:idx val="0"/>
          <c:order val="0"/>
          <c:tx>
            <c:strRef>
              <c:f>'جدول نتایج پایش ستاد شهرستان'!$F$2</c:f>
              <c:strCache>
                <c:ptCount val="1"/>
                <c:pt idx="0">
                  <c:v>سلامت محیط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شهرستان'!$F$3:$F$17</c:f>
              <c:numCache>
                <c:formatCode>General</c:formatCode>
                <c:ptCount val="15"/>
                <c:pt idx="0">
                  <c:v>60.8</c:v>
                </c:pt>
                <c:pt idx="1">
                  <c:v>66.5</c:v>
                </c:pt>
                <c:pt idx="2">
                  <c:v>60.9</c:v>
                </c:pt>
                <c:pt idx="3">
                  <c:v>57</c:v>
                </c:pt>
                <c:pt idx="4">
                  <c:v>76.8</c:v>
                </c:pt>
                <c:pt idx="5">
                  <c:v>52</c:v>
                </c:pt>
                <c:pt idx="6">
                  <c:v>86.8</c:v>
                </c:pt>
                <c:pt idx="7">
                  <c:v>65</c:v>
                </c:pt>
                <c:pt idx="8">
                  <c:v>82</c:v>
                </c:pt>
                <c:pt idx="9">
                  <c:v>85</c:v>
                </c:pt>
                <c:pt idx="10">
                  <c:v>87.7</c:v>
                </c:pt>
                <c:pt idx="11">
                  <c:v>80.2</c:v>
                </c:pt>
                <c:pt idx="12">
                  <c:v>86</c:v>
                </c:pt>
                <c:pt idx="13">
                  <c:v>46.75</c:v>
                </c:pt>
                <c:pt idx="14" formatCode="0.0;[Red]0.0">
                  <c:v>70.960714285714332</c:v>
                </c:pt>
              </c:numCache>
            </c:numRef>
          </c:val>
        </c:ser>
        <c:marker val="1"/>
        <c:axId val="67495808"/>
        <c:axId val="67497344"/>
      </c:lineChart>
      <c:catAx>
        <c:axId val="67495808"/>
        <c:scaling>
          <c:orientation val="minMax"/>
        </c:scaling>
        <c:axPos val="b"/>
        <c:tickLblPos val="nextTo"/>
        <c:crossAx val="67497344"/>
        <c:crosses val="autoZero"/>
        <c:auto val="1"/>
        <c:lblAlgn val="ctr"/>
        <c:lblOffset val="100"/>
      </c:catAx>
      <c:valAx>
        <c:axId val="67497344"/>
        <c:scaling>
          <c:orientation val="minMax"/>
        </c:scaling>
        <c:axPos val="l"/>
        <c:majorGridlines/>
        <c:numFmt formatCode="General" sourceLinked="1"/>
        <c:tickLblPos val="nextTo"/>
        <c:crossAx val="67495808"/>
        <c:crosses val="autoZero"/>
        <c:crossBetween val="between"/>
      </c:valAx>
    </c:plotArea>
    <c:plotVisOnly val="1"/>
    <c:dispBlanksAs val="gap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Pr>
        <a:bodyPr/>
        <a:lstStyle/>
        <a:p>
          <a:pPr>
            <a:defRPr lang="en-US"/>
          </a:pPr>
          <a:endParaRPr lang="fa-IR"/>
        </a:p>
      </c:txPr>
    </c:title>
    <c:plotArea>
      <c:layout/>
      <c:lineChart>
        <c:grouping val="standard"/>
        <c:ser>
          <c:idx val="0"/>
          <c:order val="0"/>
          <c:tx>
            <c:strRef>
              <c:f>'جدول نتایج پایش ستاد شهرستان'!$E$2</c:f>
              <c:strCache>
                <c:ptCount val="1"/>
                <c:pt idx="0">
                  <c:v>سلامت روان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شهرستان'!$E$3:$E$17</c:f>
              <c:numCache>
                <c:formatCode>General</c:formatCode>
                <c:ptCount val="15"/>
                <c:pt idx="0">
                  <c:v>80</c:v>
                </c:pt>
                <c:pt idx="1">
                  <c:v>75.75</c:v>
                </c:pt>
                <c:pt idx="2">
                  <c:v>65.5</c:v>
                </c:pt>
                <c:pt idx="3">
                  <c:v>66</c:v>
                </c:pt>
                <c:pt idx="4">
                  <c:v>68.5</c:v>
                </c:pt>
                <c:pt idx="5">
                  <c:v>69</c:v>
                </c:pt>
                <c:pt idx="6">
                  <c:v>68</c:v>
                </c:pt>
                <c:pt idx="7">
                  <c:v>68</c:v>
                </c:pt>
                <c:pt idx="8">
                  <c:v>80</c:v>
                </c:pt>
                <c:pt idx="9">
                  <c:v>71</c:v>
                </c:pt>
                <c:pt idx="10">
                  <c:v>76</c:v>
                </c:pt>
                <c:pt idx="11">
                  <c:v>21</c:v>
                </c:pt>
                <c:pt idx="12">
                  <c:v>76.25</c:v>
                </c:pt>
                <c:pt idx="13">
                  <c:v>60</c:v>
                </c:pt>
                <c:pt idx="14" formatCode="0.0;[Red]0.0">
                  <c:v>67.5</c:v>
                </c:pt>
              </c:numCache>
            </c:numRef>
          </c:val>
        </c:ser>
        <c:marker val="1"/>
        <c:axId val="67578880"/>
        <c:axId val="66589440"/>
      </c:lineChart>
      <c:catAx>
        <c:axId val="675788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66589440"/>
        <c:crosses val="autoZero"/>
        <c:auto val="1"/>
        <c:lblAlgn val="ctr"/>
        <c:lblOffset val="100"/>
      </c:catAx>
      <c:valAx>
        <c:axId val="665894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67578880"/>
        <c:crosses val="autoZero"/>
        <c:crossBetween val="between"/>
      </c:valAx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Pr>
        <a:bodyPr/>
        <a:lstStyle/>
        <a:p>
          <a:pPr>
            <a:defRPr lang="en-US"/>
          </a:pPr>
          <a:endParaRPr lang="fa-IR"/>
        </a:p>
      </c:txPr>
    </c:title>
    <c:plotArea>
      <c:layout/>
      <c:lineChart>
        <c:grouping val="standard"/>
        <c:ser>
          <c:idx val="0"/>
          <c:order val="0"/>
          <c:tx>
            <c:strRef>
              <c:f>'جدول نتایج پایش ستاد شهرستان'!$D$2</c:f>
              <c:strCache>
                <c:ptCount val="1"/>
                <c:pt idx="0">
                  <c:v>بیماریها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شهرستان'!$D$3:$D$17</c:f>
              <c:numCache>
                <c:formatCode>General</c:formatCode>
                <c:ptCount val="15"/>
                <c:pt idx="0">
                  <c:v>75</c:v>
                </c:pt>
                <c:pt idx="1">
                  <c:v>67.11999999999999</c:v>
                </c:pt>
                <c:pt idx="2">
                  <c:v>65</c:v>
                </c:pt>
                <c:pt idx="3">
                  <c:v>91.3</c:v>
                </c:pt>
                <c:pt idx="4">
                  <c:v>70.2</c:v>
                </c:pt>
                <c:pt idx="5">
                  <c:v>86.25</c:v>
                </c:pt>
                <c:pt idx="6">
                  <c:v>77</c:v>
                </c:pt>
                <c:pt idx="7">
                  <c:v>70.5</c:v>
                </c:pt>
                <c:pt idx="8">
                  <c:v>89.75</c:v>
                </c:pt>
                <c:pt idx="9">
                  <c:v>84</c:v>
                </c:pt>
                <c:pt idx="10">
                  <c:v>80.25</c:v>
                </c:pt>
                <c:pt idx="11">
                  <c:v>56.8</c:v>
                </c:pt>
                <c:pt idx="12">
                  <c:v>79.400000000000006</c:v>
                </c:pt>
                <c:pt idx="13">
                  <c:v>56.5</c:v>
                </c:pt>
                <c:pt idx="14" formatCode="0.0;[Red]0.0">
                  <c:v>74.933571428571412</c:v>
                </c:pt>
              </c:numCache>
            </c:numRef>
          </c:val>
        </c:ser>
        <c:marker val="1"/>
        <c:axId val="66609536"/>
        <c:axId val="66611072"/>
      </c:lineChart>
      <c:catAx>
        <c:axId val="6660953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66611072"/>
        <c:crosses val="autoZero"/>
        <c:auto val="1"/>
        <c:lblAlgn val="ctr"/>
        <c:lblOffset val="100"/>
      </c:catAx>
      <c:valAx>
        <c:axId val="666110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66609536"/>
        <c:crosses val="autoZero"/>
        <c:crossBetween val="between"/>
      </c:valAx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Pr>
        <a:bodyPr/>
        <a:lstStyle/>
        <a:p>
          <a:pPr>
            <a:defRPr lang="en-US"/>
          </a:pPr>
          <a:endParaRPr lang="fa-IR"/>
        </a:p>
      </c:txPr>
    </c:title>
    <c:plotArea>
      <c:layout/>
      <c:lineChart>
        <c:grouping val="standard"/>
        <c:ser>
          <c:idx val="0"/>
          <c:order val="0"/>
          <c:tx>
            <c:strRef>
              <c:f>'جدول نتایج پایش ستاد شهرستان'!$C$2</c:f>
              <c:strCache>
                <c:ptCount val="1"/>
                <c:pt idx="0">
                  <c:v>سلامت خانواده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شهرستان'!$C$3:$C$17</c:f>
              <c:numCache>
                <c:formatCode>General</c:formatCode>
                <c:ptCount val="15"/>
                <c:pt idx="0">
                  <c:v>95</c:v>
                </c:pt>
                <c:pt idx="1">
                  <c:v>96</c:v>
                </c:pt>
                <c:pt idx="2">
                  <c:v>90.4</c:v>
                </c:pt>
                <c:pt idx="3">
                  <c:v>95.4</c:v>
                </c:pt>
                <c:pt idx="4">
                  <c:v>90</c:v>
                </c:pt>
                <c:pt idx="5">
                  <c:v>94.4</c:v>
                </c:pt>
                <c:pt idx="6">
                  <c:v>95.2</c:v>
                </c:pt>
                <c:pt idx="7">
                  <c:v>89</c:v>
                </c:pt>
                <c:pt idx="8">
                  <c:v>91</c:v>
                </c:pt>
                <c:pt idx="9">
                  <c:v>94.8</c:v>
                </c:pt>
                <c:pt idx="10">
                  <c:v>99.6</c:v>
                </c:pt>
                <c:pt idx="11">
                  <c:v>96.2</c:v>
                </c:pt>
                <c:pt idx="12">
                  <c:v>97</c:v>
                </c:pt>
                <c:pt idx="13">
                  <c:v>87</c:v>
                </c:pt>
                <c:pt idx="14" formatCode="0.0;[Red]0.0">
                  <c:v>93.642857142857096</c:v>
                </c:pt>
              </c:numCache>
            </c:numRef>
          </c:val>
        </c:ser>
        <c:marker val="1"/>
        <c:axId val="67110400"/>
        <c:axId val="67111936"/>
      </c:lineChart>
      <c:catAx>
        <c:axId val="6711040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67111936"/>
        <c:crosses val="autoZero"/>
        <c:auto val="1"/>
        <c:lblAlgn val="ctr"/>
        <c:lblOffset val="100"/>
      </c:catAx>
      <c:valAx>
        <c:axId val="671119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67110400"/>
        <c:crosses val="autoZero"/>
        <c:crossBetween val="between"/>
      </c:valAx>
      <c:spPr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Pr>
        <a:bodyPr/>
        <a:lstStyle/>
        <a:p>
          <a:pPr>
            <a:defRPr lang="en-US"/>
          </a:pPr>
          <a:endParaRPr lang="fa-IR"/>
        </a:p>
      </c:txPr>
    </c:title>
    <c:plotArea>
      <c:layout/>
      <c:lineChart>
        <c:grouping val="standard"/>
        <c:ser>
          <c:idx val="0"/>
          <c:order val="0"/>
          <c:tx>
            <c:strRef>
              <c:f>'جدول نتایج پایش ستاد شهرستان'!$B$2</c:f>
              <c:strCache>
                <c:ptCount val="1"/>
                <c:pt idx="0">
                  <c:v>گسترش شبکه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شهرستان'!$B$3:$B$17</c:f>
              <c:numCache>
                <c:formatCode>General</c:formatCode>
                <c:ptCount val="15"/>
                <c:pt idx="0">
                  <c:v>71</c:v>
                </c:pt>
                <c:pt idx="1">
                  <c:v>70</c:v>
                </c:pt>
                <c:pt idx="2">
                  <c:v>58.6</c:v>
                </c:pt>
                <c:pt idx="3">
                  <c:v>94</c:v>
                </c:pt>
                <c:pt idx="4">
                  <c:v>77</c:v>
                </c:pt>
                <c:pt idx="5">
                  <c:v>79.5</c:v>
                </c:pt>
                <c:pt idx="6">
                  <c:v>88.06</c:v>
                </c:pt>
                <c:pt idx="7">
                  <c:v>62.06</c:v>
                </c:pt>
                <c:pt idx="8">
                  <c:v>55.8</c:v>
                </c:pt>
                <c:pt idx="9">
                  <c:v>72</c:v>
                </c:pt>
                <c:pt idx="10">
                  <c:v>93</c:v>
                </c:pt>
                <c:pt idx="11">
                  <c:v>69</c:v>
                </c:pt>
                <c:pt idx="12">
                  <c:v>88.5</c:v>
                </c:pt>
                <c:pt idx="13">
                  <c:v>79</c:v>
                </c:pt>
                <c:pt idx="14" formatCode="0.0;[Red]0.0">
                  <c:v>75.537142857142854</c:v>
                </c:pt>
              </c:numCache>
            </c:numRef>
          </c:val>
        </c:ser>
        <c:marker val="1"/>
        <c:axId val="67127936"/>
        <c:axId val="67142016"/>
      </c:lineChart>
      <c:catAx>
        <c:axId val="6712793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67142016"/>
        <c:crosses val="autoZero"/>
        <c:auto val="1"/>
        <c:lblAlgn val="ctr"/>
        <c:lblOffset val="100"/>
      </c:catAx>
      <c:valAx>
        <c:axId val="671420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67127936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نمودار مقایسه نتایج پایش ستاد شهرستانهای استان کرمانشاه بر حسب برنامه در دی ماه سال 1393</a:t>
            </a:r>
            <a:endParaRPr lang="en-US"/>
          </a:p>
        </c:rich>
      </c:tx>
    </c:title>
    <c:plotArea>
      <c:layout>
        <c:manualLayout>
          <c:layoutTarget val="inner"/>
          <c:xMode val="edge"/>
          <c:yMode val="edge"/>
          <c:x val="0.13521809773778387"/>
          <c:y val="0.1907447262111269"/>
          <c:w val="0.63850918635170661"/>
          <c:h val="0.54190784268707903"/>
        </c:manualLayout>
      </c:layout>
      <c:lineChart>
        <c:grouping val="standard"/>
        <c:ser>
          <c:idx val="0"/>
          <c:order val="0"/>
          <c:tx>
            <c:strRef>
              <c:f>'جدول نتایج پایش ستاد شهرستان'!$H$2</c:f>
              <c:strCache>
                <c:ptCount val="1"/>
                <c:pt idx="0">
                  <c:v>آموزش سلامت</c:v>
                </c:pt>
              </c:strCache>
            </c:strRef>
          </c:tx>
          <c:marker>
            <c:symbol val="none"/>
          </c:marker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شهرستان'!$H$3:$H$17</c:f>
              <c:numCache>
                <c:formatCode>General</c:formatCode>
                <c:ptCount val="15"/>
                <c:pt idx="0">
                  <c:v>74.599999999999994</c:v>
                </c:pt>
                <c:pt idx="1">
                  <c:v>96</c:v>
                </c:pt>
                <c:pt idx="2">
                  <c:v>72.5</c:v>
                </c:pt>
                <c:pt idx="3">
                  <c:v>99</c:v>
                </c:pt>
                <c:pt idx="4">
                  <c:v>88</c:v>
                </c:pt>
                <c:pt idx="5">
                  <c:v>92</c:v>
                </c:pt>
                <c:pt idx="6">
                  <c:v>84</c:v>
                </c:pt>
                <c:pt idx="7">
                  <c:v>75</c:v>
                </c:pt>
                <c:pt idx="8">
                  <c:v>89</c:v>
                </c:pt>
                <c:pt idx="9">
                  <c:v>81</c:v>
                </c:pt>
                <c:pt idx="10">
                  <c:v>84</c:v>
                </c:pt>
                <c:pt idx="11">
                  <c:v>87</c:v>
                </c:pt>
                <c:pt idx="12">
                  <c:v>88</c:v>
                </c:pt>
                <c:pt idx="13">
                  <c:v>91</c:v>
                </c:pt>
                <c:pt idx="14" formatCode="0.0;[Red]0.0">
                  <c:v>85.792857142857102</c:v>
                </c:pt>
              </c:numCache>
            </c:numRef>
          </c:val>
        </c:ser>
        <c:ser>
          <c:idx val="1"/>
          <c:order val="1"/>
          <c:tx>
            <c:strRef>
              <c:f>'جدول نتایج پایش ستاد شهرستان'!$I$2</c:f>
              <c:strCache>
                <c:ptCount val="1"/>
                <c:pt idx="0">
                  <c:v>سلامت دهان و دندان</c:v>
                </c:pt>
              </c:strCache>
            </c:strRef>
          </c:tx>
          <c:marker>
            <c:symbol val="none"/>
          </c:marker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شهرستان'!$I$3:$I$17</c:f>
              <c:numCache>
                <c:formatCode>General</c:formatCode>
                <c:ptCount val="15"/>
                <c:pt idx="0">
                  <c:v>56</c:v>
                </c:pt>
                <c:pt idx="1">
                  <c:v>50</c:v>
                </c:pt>
                <c:pt idx="2">
                  <c:v>40</c:v>
                </c:pt>
                <c:pt idx="3">
                  <c:v>58</c:v>
                </c:pt>
                <c:pt idx="4">
                  <c:v>65</c:v>
                </c:pt>
                <c:pt idx="5">
                  <c:v>70</c:v>
                </c:pt>
                <c:pt idx="6">
                  <c:v>60</c:v>
                </c:pt>
                <c:pt idx="7">
                  <c:v>52</c:v>
                </c:pt>
                <c:pt idx="8">
                  <c:v>30</c:v>
                </c:pt>
                <c:pt idx="9">
                  <c:v>62</c:v>
                </c:pt>
                <c:pt idx="10">
                  <c:v>55</c:v>
                </c:pt>
                <c:pt idx="11">
                  <c:v>42</c:v>
                </c:pt>
                <c:pt idx="12">
                  <c:v>46</c:v>
                </c:pt>
                <c:pt idx="13">
                  <c:v>44</c:v>
                </c:pt>
                <c:pt idx="14" formatCode="0.0;[Red]0.0">
                  <c:v>52.142857142857153</c:v>
                </c:pt>
              </c:numCache>
            </c:numRef>
          </c:val>
        </c:ser>
        <c:ser>
          <c:idx val="2"/>
          <c:order val="2"/>
          <c:tx>
            <c:strRef>
              <c:f>'جدول نتایج پایش ستاد شهرستان'!$J$2</c:f>
              <c:strCache>
                <c:ptCount val="1"/>
                <c:pt idx="0">
                  <c:v>سلامت مدارس</c:v>
                </c:pt>
              </c:strCache>
            </c:strRef>
          </c:tx>
          <c:marker>
            <c:symbol val="none"/>
          </c:marker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شهرستان'!$J$3:$J$17</c:f>
              <c:numCache>
                <c:formatCode>General</c:formatCode>
                <c:ptCount val="15"/>
                <c:pt idx="0">
                  <c:v>72</c:v>
                </c:pt>
                <c:pt idx="1">
                  <c:v>70</c:v>
                </c:pt>
                <c:pt idx="2">
                  <c:v>62</c:v>
                </c:pt>
                <c:pt idx="3">
                  <c:v>72</c:v>
                </c:pt>
                <c:pt idx="4">
                  <c:v>79</c:v>
                </c:pt>
                <c:pt idx="5">
                  <c:v>65</c:v>
                </c:pt>
                <c:pt idx="6">
                  <c:v>65</c:v>
                </c:pt>
                <c:pt idx="7">
                  <c:v>81</c:v>
                </c:pt>
                <c:pt idx="8">
                  <c:v>78</c:v>
                </c:pt>
                <c:pt idx="9">
                  <c:v>79</c:v>
                </c:pt>
                <c:pt idx="10">
                  <c:v>80</c:v>
                </c:pt>
                <c:pt idx="11">
                  <c:v>64</c:v>
                </c:pt>
                <c:pt idx="12">
                  <c:v>64</c:v>
                </c:pt>
                <c:pt idx="13">
                  <c:v>88</c:v>
                </c:pt>
                <c:pt idx="14" formatCode="0.0;[Red]0.0">
                  <c:v>72.785714285714292</c:v>
                </c:pt>
              </c:numCache>
            </c:numRef>
          </c:val>
        </c:ser>
        <c:ser>
          <c:idx val="3"/>
          <c:order val="3"/>
          <c:tx>
            <c:strRef>
              <c:f>'جدول نتایج پایش ستاد شهرستان'!$K$2</c:f>
              <c:strCache>
                <c:ptCount val="1"/>
                <c:pt idx="0">
                  <c:v>آمار</c:v>
                </c:pt>
              </c:strCache>
            </c:strRef>
          </c:tx>
          <c:marker>
            <c:symbol val="none"/>
          </c:marker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شهرستان'!$K$3:$K$17</c:f>
              <c:numCache>
                <c:formatCode>General</c:formatCode>
                <c:ptCount val="15"/>
                <c:pt idx="0">
                  <c:v>50.81</c:v>
                </c:pt>
                <c:pt idx="1">
                  <c:v>52.7</c:v>
                </c:pt>
                <c:pt idx="2">
                  <c:v>51.08</c:v>
                </c:pt>
                <c:pt idx="3">
                  <c:v>45.95</c:v>
                </c:pt>
                <c:pt idx="4">
                  <c:v>52.43</c:v>
                </c:pt>
                <c:pt idx="5">
                  <c:v>46.2</c:v>
                </c:pt>
                <c:pt idx="6">
                  <c:v>51.6</c:v>
                </c:pt>
                <c:pt idx="7">
                  <c:v>49.7</c:v>
                </c:pt>
                <c:pt idx="8">
                  <c:v>53.2</c:v>
                </c:pt>
                <c:pt idx="9">
                  <c:v>54.3</c:v>
                </c:pt>
                <c:pt idx="10">
                  <c:v>64.900000000000006</c:v>
                </c:pt>
                <c:pt idx="11">
                  <c:v>52.7</c:v>
                </c:pt>
                <c:pt idx="12">
                  <c:v>47.3</c:v>
                </c:pt>
                <c:pt idx="13">
                  <c:v>44.9</c:v>
                </c:pt>
                <c:pt idx="14" formatCode="0.0;[Red]0.0">
                  <c:v>51.269285714285729</c:v>
                </c:pt>
              </c:numCache>
            </c:numRef>
          </c:val>
        </c:ser>
        <c:ser>
          <c:idx val="4"/>
          <c:order val="4"/>
          <c:tx>
            <c:strRef>
              <c:f>'جدول نتایج پایش ستاد شهرستان'!$L$2</c:f>
              <c:strCache>
                <c:ptCount val="1"/>
                <c:pt idx="0">
                  <c:v>امور دارویی</c:v>
                </c:pt>
              </c:strCache>
            </c:strRef>
          </c:tx>
          <c:marker>
            <c:symbol val="none"/>
          </c:marker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شهرستان'!$L$3:$L$17</c:f>
              <c:numCache>
                <c:formatCode>General</c:formatCode>
                <c:ptCount val="15"/>
                <c:pt idx="0">
                  <c:v>82</c:v>
                </c:pt>
                <c:pt idx="1">
                  <c:v>67</c:v>
                </c:pt>
                <c:pt idx="2">
                  <c:v>79</c:v>
                </c:pt>
                <c:pt idx="3">
                  <c:v>82</c:v>
                </c:pt>
                <c:pt idx="4">
                  <c:v>96</c:v>
                </c:pt>
                <c:pt idx="5">
                  <c:v>99</c:v>
                </c:pt>
                <c:pt idx="6">
                  <c:v>90</c:v>
                </c:pt>
                <c:pt idx="7">
                  <c:v>97</c:v>
                </c:pt>
                <c:pt idx="8">
                  <c:v>80</c:v>
                </c:pt>
                <c:pt idx="9">
                  <c:v>50</c:v>
                </c:pt>
                <c:pt idx="10">
                  <c:v>91</c:v>
                </c:pt>
                <c:pt idx="11">
                  <c:v>60</c:v>
                </c:pt>
                <c:pt idx="12">
                  <c:v>97</c:v>
                </c:pt>
                <c:pt idx="13">
                  <c:v>60</c:v>
                </c:pt>
                <c:pt idx="14" formatCode="0.0;[Red]0.0">
                  <c:v>80.714285714285722</c:v>
                </c:pt>
              </c:numCache>
            </c:numRef>
          </c:val>
        </c:ser>
        <c:ser>
          <c:idx val="5"/>
          <c:order val="5"/>
          <c:tx>
            <c:strRef>
              <c:f>'جدول نتایج پایش ستاد شهرستان'!$M$2</c:f>
              <c:strCache>
                <c:ptCount val="1"/>
                <c:pt idx="0">
                  <c:v>امور آزمایشگاهها</c:v>
                </c:pt>
              </c:strCache>
            </c:strRef>
          </c:tx>
          <c:marker>
            <c:symbol val="none"/>
          </c:marker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شهرستان'!$M$3:$M$17</c:f>
              <c:numCache>
                <c:formatCode>General</c:formatCode>
                <c:ptCount val="15"/>
                <c:pt idx="0">
                  <c:v>73</c:v>
                </c:pt>
                <c:pt idx="1">
                  <c:v>45</c:v>
                </c:pt>
                <c:pt idx="2">
                  <c:v>65</c:v>
                </c:pt>
                <c:pt idx="3">
                  <c:v>80</c:v>
                </c:pt>
                <c:pt idx="4">
                  <c:v>79</c:v>
                </c:pt>
                <c:pt idx="5">
                  <c:v>70</c:v>
                </c:pt>
                <c:pt idx="6">
                  <c:v>60</c:v>
                </c:pt>
                <c:pt idx="7">
                  <c:v>65</c:v>
                </c:pt>
                <c:pt idx="8">
                  <c:v>83</c:v>
                </c:pt>
                <c:pt idx="9">
                  <c:v>73</c:v>
                </c:pt>
                <c:pt idx="10">
                  <c:v>90</c:v>
                </c:pt>
                <c:pt idx="11">
                  <c:v>82</c:v>
                </c:pt>
                <c:pt idx="12">
                  <c:v>75</c:v>
                </c:pt>
                <c:pt idx="13">
                  <c:v>66</c:v>
                </c:pt>
                <c:pt idx="14" formatCode="0.0;[Red]0.0">
                  <c:v>71.857142857142833</c:v>
                </c:pt>
              </c:numCache>
            </c:numRef>
          </c:val>
        </c:ser>
        <c:marker val="1"/>
        <c:axId val="67692416"/>
        <c:axId val="67693952"/>
      </c:lineChart>
      <c:catAx>
        <c:axId val="67692416"/>
        <c:scaling>
          <c:orientation val="minMax"/>
        </c:scaling>
        <c:axPos val="b"/>
        <c:majorTickMark val="none"/>
        <c:tickLblPos val="nextTo"/>
        <c:txPr>
          <a:bodyPr rot="-2700000" vert="horz"/>
          <a:lstStyle/>
          <a:p>
            <a:pPr>
              <a:defRPr/>
            </a:pPr>
            <a:endParaRPr lang="fa-IR"/>
          </a:p>
        </c:txPr>
        <c:crossAx val="67693952"/>
        <c:crosses val="autoZero"/>
        <c:auto val="1"/>
        <c:lblAlgn val="ctr"/>
        <c:lblOffset val="100"/>
      </c:catAx>
      <c:valAx>
        <c:axId val="676939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a-IR"/>
                  <a:t>درصد</a:t>
                </a:r>
              </a:p>
            </c:rich>
          </c:tx>
        </c:title>
        <c:numFmt formatCode="General" sourceLinked="1"/>
        <c:majorTickMark val="none"/>
        <c:tickLblPos val="nextTo"/>
        <c:crossAx val="67692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80555555555565"/>
          <c:y val="0.21734033245844425"/>
          <c:w val="0.19052777777777777"/>
          <c:h val="0.57872193059201338"/>
        </c:manualLayout>
      </c:layout>
    </c:legend>
    <c:plotVisOnly val="1"/>
    <c:dispBlanksAs val="gap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مقایسه شهرستانها </a:t>
            </a:r>
            <a:endParaRPr/>
          </a:p>
        </c:rich>
      </c:tx>
    </c:title>
    <c:plotArea>
      <c:layout>
        <c:manualLayout>
          <c:layoutTarget val="inner"/>
          <c:xMode val="edge"/>
          <c:yMode val="edge"/>
          <c:x val="8.7655074365704508E-2"/>
          <c:y val="0.15313684747740025"/>
          <c:w val="0.88178937007874014"/>
          <c:h val="0.41495479731700552"/>
        </c:manualLayout>
      </c:layout>
      <c:lineChart>
        <c:grouping val="standard"/>
        <c:ser>
          <c:idx val="0"/>
          <c:order val="0"/>
          <c:tx>
            <c:strRef>
              <c:f>'جدول نتایج پایش ستاد شهرستان'!$B$2</c:f>
              <c:strCache>
                <c:ptCount val="1"/>
                <c:pt idx="0">
                  <c:v>گسترش شبکه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شهرستان'!$B$3:$B$17</c:f>
              <c:numCache>
                <c:formatCode>General</c:formatCode>
                <c:ptCount val="15"/>
                <c:pt idx="0">
                  <c:v>71</c:v>
                </c:pt>
                <c:pt idx="1">
                  <c:v>70</c:v>
                </c:pt>
                <c:pt idx="2">
                  <c:v>58.6</c:v>
                </c:pt>
                <c:pt idx="3">
                  <c:v>94</c:v>
                </c:pt>
                <c:pt idx="4">
                  <c:v>77</c:v>
                </c:pt>
                <c:pt idx="5">
                  <c:v>79.5</c:v>
                </c:pt>
                <c:pt idx="6">
                  <c:v>88.06</c:v>
                </c:pt>
                <c:pt idx="7">
                  <c:v>62.06</c:v>
                </c:pt>
                <c:pt idx="8">
                  <c:v>55.8</c:v>
                </c:pt>
                <c:pt idx="9">
                  <c:v>72</c:v>
                </c:pt>
                <c:pt idx="10">
                  <c:v>93</c:v>
                </c:pt>
                <c:pt idx="11">
                  <c:v>69</c:v>
                </c:pt>
                <c:pt idx="12">
                  <c:v>88.5</c:v>
                </c:pt>
                <c:pt idx="13">
                  <c:v>79</c:v>
                </c:pt>
                <c:pt idx="14" formatCode="0.0;[Red]0.0">
                  <c:v>75.537142857142854</c:v>
                </c:pt>
              </c:numCache>
            </c:numRef>
          </c:val>
        </c:ser>
        <c:ser>
          <c:idx val="1"/>
          <c:order val="1"/>
          <c:tx>
            <c:strRef>
              <c:f>'جدول نتایج پایش ستاد شهرستان'!$C$2</c:f>
              <c:strCache>
                <c:ptCount val="1"/>
                <c:pt idx="0">
                  <c:v>سلامت خانواده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شهرستان'!$C$3:$C$17</c:f>
              <c:numCache>
                <c:formatCode>General</c:formatCode>
                <c:ptCount val="15"/>
                <c:pt idx="0">
                  <c:v>95</c:v>
                </c:pt>
                <c:pt idx="1">
                  <c:v>96</c:v>
                </c:pt>
                <c:pt idx="2">
                  <c:v>90.4</c:v>
                </c:pt>
                <c:pt idx="3">
                  <c:v>95.4</c:v>
                </c:pt>
                <c:pt idx="4">
                  <c:v>90</c:v>
                </c:pt>
                <c:pt idx="5">
                  <c:v>94.4</c:v>
                </c:pt>
                <c:pt idx="6">
                  <c:v>95.2</c:v>
                </c:pt>
                <c:pt idx="7">
                  <c:v>89</c:v>
                </c:pt>
                <c:pt idx="8">
                  <c:v>91</c:v>
                </c:pt>
                <c:pt idx="9">
                  <c:v>94.8</c:v>
                </c:pt>
                <c:pt idx="10">
                  <c:v>99.6</c:v>
                </c:pt>
                <c:pt idx="11">
                  <c:v>96.2</c:v>
                </c:pt>
                <c:pt idx="12">
                  <c:v>97</c:v>
                </c:pt>
                <c:pt idx="13">
                  <c:v>87</c:v>
                </c:pt>
                <c:pt idx="14" formatCode="0.0;[Red]0.0">
                  <c:v>93.642857142857096</c:v>
                </c:pt>
              </c:numCache>
            </c:numRef>
          </c:val>
        </c:ser>
        <c:ser>
          <c:idx val="2"/>
          <c:order val="2"/>
          <c:tx>
            <c:strRef>
              <c:f>'جدول نتایج پایش ستاد شهرستان'!$D$2</c:f>
              <c:strCache>
                <c:ptCount val="1"/>
                <c:pt idx="0">
                  <c:v>بیماریها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شهرستان'!$D$3:$D$17</c:f>
              <c:numCache>
                <c:formatCode>General</c:formatCode>
                <c:ptCount val="15"/>
                <c:pt idx="0">
                  <c:v>75</c:v>
                </c:pt>
                <c:pt idx="1">
                  <c:v>67.11999999999999</c:v>
                </c:pt>
                <c:pt idx="2">
                  <c:v>65</c:v>
                </c:pt>
                <c:pt idx="3">
                  <c:v>91.3</c:v>
                </c:pt>
                <c:pt idx="4">
                  <c:v>70.2</c:v>
                </c:pt>
                <c:pt idx="5">
                  <c:v>86.25</c:v>
                </c:pt>
                <c:pt idx="6">
                  <c:v>77</c:v>
                </c:pt>
                <c:pt idx="7">
                  <c:v>70.5</c:v>
                </c:pt>
                <c:pt idx="8">
                  <c:v>89.75</c:v>
                </c:pt>
                <c:pt idx="9">
                  <c:v>84</c:v>
                </c:pt>
                <c:pt idx="10">
                  <c:v>80.25</c:v>
                </c:pt>
                <c:pt idx="11">
                  <c:v>56.8</c:v>
                </c:pt>
                <c:pt idx="12">
                  <c:v>79.400000000000006</c:v>
                </c:pt>
                <c:pt idx="13">
                  <c:v>56.5</c:v>
                </c:pt>
                <c:pt idx="14" formatCode="0.0;[Red]0.0">
                  <c:v>74.933571428571412</c:v>
                </c:pt>
              </c:numCache>
            </c:numRef>
          </c:val>
        </c:ser>
        <c:ser>
          <c:idx val="3"/>
          <c:order val="3"/>
          <c:tx>
            <c:strRef>
              <c:f>'جدول نتایج پایش ستاد شهرستان'!$E$2</c:f>
              <c:strCache>
                <c:ptCount val="1"/>
                <c:pt idx="0">
                  <c:v>سلامت روان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شهرستان'!$E$3:$E$17</c:f>
              <c:numCache>
                <c:formatCode>General</c:formatCode>
                <c:ptCount val="15"/>
                <c:pt idx="0">
                  <c:v>80</c:v>
                </c:pt>
                <c:pt idx="1">
                  <c:v>75.75</c:v>
                </c:pt>
                <c:pt idx="2">
                  <c:v>65.5</c:v>
                </c:pt>
                <c:pt idx="3">
                  <c:v>66</c:v>
                </c:pt>
                <c:pt idx="4">
                  <c:v>68.5</c:v>
                </c:pt>
                <c:pt idx="5">
                  <c:v>69</c:v>
                </c:pt>
                <c:pt idx="6">
                  <c:v>68</c:v>
                </c:pt>
                <c:pt idx="7">
                  <c:v>68</c:v>
                </c:pt>
                <c:pt idx="8">
                  <c:v>80</c:v>
                </c:pt>
                <c:pt idx="9">
                  <c:v>71</c:v>
                </c:pt>
                <c:pt idx="10">
                  <c:v>76</c:v>
                </c:pt>
                <c:pt idx="11">
                  <c:v>21</c:v>
                </c:pt>
                <c:pt idx="12">
                  <c:v>76.25</c:v>
                </c:pt>
                <c:pt idx="13">
                  <c:v>60</c:v>
                </c:pt>
                <c:pt idx="14" formatCode="0.0;[Red]0.0">
                  <c:v>67.5</c:v>
                </c:pt>
              </c:numCache>
            </c:numRef>
          </c:val>
        </c:ser>
        <c:ser>
          <c:idx val="4"/>
          <c:order val="4"/>
          <c:tx>
            <c:strRef>
              <c:f>'جدول نتایج پایش ستاد شهرستان'!$F$2</c:f>
              <c:strCache>
                <c:ptCount val="1"/>
                <c:pt idx="0">
                  <c:v>سلامت محیط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شهرستان'!$F$3:$F$17</c:f>
              <c:numCache>
                <c:formatCode>General</c:formatCode>
                <c:ptCount val="15"/>
                <c:pt idx="0">
                  <c:v>60.8</c:v>
                </c:pt>
                <c:pt idx="1">
                  <c:v>66.5</c:v>
                </c:pt>
                <c:pt idx="2">
                  <c:v>60.9</c:v>
                </c:pt>
                <c:pt idx="3">
                  <c:v>57</c:v>
                </c:pt>
                <c:pt idx="4">
                  <c:v>76.8</c:v>
                </c:pt>
                <c:pt idx="5">
                  <c:v>52</c:v>
                </c:pt>
                <c:pt idx="6">
                  <c:v>86.8</c:v>
                </c:pt>
                <c:pt idx="7">
                  <c:v>65</c:v>
                </c:pt>
                <c:pt idx="8">
                  <c:v>82</c:v>
                </c:pt>
                <c:pt idx="9">
                  <c:v>85</c:v>
                </c:pt>
                <c:pt idx="10">
                  <c:v>87.7</c:v>
                </c:pt>
                <c:pt idx="11">
                  <c:v>80.2</c:v>
                </c:pt>
                <c:pt idx="12">
                  <c:v>86</c:v>
                </c:pt>
                <c:pt idx="13">
                  <c:v>46.75</c:v>
                </c:pt>
                <c:pt idx="14" formatCode="0.0;[Red]0.0">
                  <c:v>70.960714285714332</c:v>
                </c:pt>
              </c:numCache>
            </c:numRef>
          </c:val>
        </c:ser>
        <c:ser>
          <c:idx val="5"/>
          <c:order val="5"/>
          <c:tx>
            <c:strRef>
              <c:f>'جدول نتایج پایش ستاد شهرستان'!$G$2</c:f>
              <c:strCache>
                <c:ptCount val="1"/>
                <c:pt idx="0">
                  <c:v>سلامت حرفه ای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شهرستان'!$G$3:$G$17</c:f>
              <c:numCache>
                <c:formatCode>General</c:formatCode>
                <c:ptCount val="15"/>
                <c:pt idx="0">
                  <c:v>67</c:v>
                </c:pt>
                <c:pt idx="1">
                  <c:v>63</c:v>
                </c:pt>
                <c:pt idx="2">
                  <c:v>53</c:v>
                </c:pt>
                <c:pt idx="3">
                  <c:v>62</c:v>
                </c:pt>
                <c:pt idx="4">
                  <c:v>60</c:v>
                </c:pt>
                <c:pt idx="5">
                  <c:v>58</c:v>
                </c:pt>
                <c:pt idx="6">
                  <c:v>62.5</c:v>
                </c:pt>
                <c:pt idx="7">
                  <c:v>69</c:v>
                </c:pt>
                <c:pt idx="8">
                  <c:v>63</c:v>
                </c:pt>
                <c:pt idx="9">
                  <c:v>55</c:v>
                </c:pt>
                <c:pt idx="10">
                  <c:v>68</c:v>
                </c:pt>
                <c:pt idx="11">
                  <c:v>65</c:v>
                </c:pt>
                <c:pt idx="12">
                  <c:v>64</c:v>
                </c:pt>
                <c:pt idx="13">
                  <c:v>38</c:v>
                </c:pt>
                <c:pt idx="14" formatCode="0.0;[Red]0.0">
                  <c:v>60.535714285714285</c:v>
                </c:pt>
              </c:numCache>
            </c:numRef>
          </c:val>
        </c:ser>
        <c:ser>
          <c:idx val="6"/>
          <c:order val="6"/>
          <c:tx>
            <c:strRef>
              <c:f>'جدول نتایج پایش ستاد شهرستان'!$H$2</c:f>
              <c:strCache>
                <c:ptCount val="1"/>
                <c:pt idx="0">
                  <c:v>آموزش سلامت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شهرستان'!$H$3:$H$17</c:f>
              <c:numCache>
                <c:formatCode>General</c:formatCode>
                <c:ptCount val="15"/>
                <c:pt idx="0">
                  <c:v>74.599999999999994</c:v>
                </c:pt>
                <c:pt idx="1">
                  <c:v>96</c:v>
                </c:pt>
                <c:pt idx="2">
                  <c:v>72.5</c:v>
                </c:pt>
                <c:pt idx="3">
                  <c:v>99</c:v>
                </c:pt>
                <c:pt idx="4">
                  <c:v>88</c:v>
                </c:pt>
                <c:pt idx="5">
                  <c:v>92</c:v>
                </c:pt>
                <c:pt idx="6">
                  <c:v>84</c:v>
                </c:pt>
                <c:pt idx="7">
                  <c:v>75</c:v>
                </c:pt>
                <c:pt idx="8">
                  <c:v>89</c:v>
                </c:pt>
                <c:pt idx="9">
                  <c:v>81</c:v>
                </c:pt>
                <c:pt idx="10">
                  <c:v>84</c:v>
                </c:pt>
                <c:pt idx="11">
                  <c:v>87</c:v>
                </c:pt>
                <c:pt idx="12">
                  <c:v>88</c:v>
                </c:pt>
                <c:pt idx="13">
                  <c:v>91</c:v>
                </c:pt>
                <c:pt idx="14" formatCode="0.0;[Red]0.0">
                  <c:v>85.792857142857102</c:v>
                </c:pt>
              </c:numCache>
            </c:numRef>
          </c:val>
        </c:ser>
        <c:ser>
          <c:idx val="7"/>
          <c:order val="7"/>
          <c:tx>
            <c:strRef>
              <c:f>'جدول نتایج پایش ستاد شهرستان'!$I$2</c:f>
              <c:strCache>
                <c:ptCount val="1"/>
                <c:pt idx="0">
                  <c:v>سلامت دهان و دندان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شهرستان'!$I$3:$I$17</c:f>
              <c:numCache>
                <c:formatCode>General</c:formatCode>
                <c:ptCount val="15"/>
                <c:pt idx="0">
                  <c:v>56</c:v>
                </c:pt>
                <c:pt idx="1">
                  <c:v>50</c:v>
                </c:pt>
                <c:pt idx="2">
                  <c:v>40</c:v>
                </c:pt>
                <c:pt idx="3">
                  <c:v>58</c:v>
                </c:pt>
                <c:pt idx="4">
                  <c:v>65</c:v>
                </c:pt>
                <c:pt idx="5">
                  <c:v>70</c:v>
                </c:pt>
                <c:pt idx="6">
                  <c:v>60</c:v>
                </c:pt>
                <c:pt idx="7">
                  <c:v>52</c:v>
                </c:pt>
                <c:pt idx="8">
                  <c:v>30</c:v>
                </c:pt>
                <c:pt idx="9">
                  <c:v>62</c:v>
                </c:pt>
                <c:pt idx="10">
                  <c:v>55</c:v>
                </c:pt>
                <c:pt idx="11">
                  <c:v>42</c:v>
                </c:pt>
                <c:pt idx="12">
                  <c:v>46</c:v>
                </c:pt>
                <c:pt idx="13">
                  <c:v>44</c:v>
                </c:pt>
                <c:pt idx="14" formatCode="0.0;[Red]0.0">
                  <c:v>52.142857142857153</c:v>
                </c:pt>
              </c:numCache>
            </c:numRef>
          </c:val>
        </c:ser>
        <c:ser>
          <c:idx val="8"/>
          <c:order val="8"/>
          <c:tx>
            <c:strRef>
              <c:f>'جدول نتایج پایش ستاد شهرستان'!$J$2</c:f>
              <c:strCache>
                <c:ptCount val="1"/>
                <c:pt idx="0">
                  <c:v>سلامت مدارس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شهرستان'!$J$3:$J$17</c:f>
              <c:numCache>
                <c:formatCode>General</c:formatCode>
                <c:ptCount val="15"/>
                <c:pt idx="0">
                  <c:v>72</c:v>
                </c:pt>
                <c:pt idx="1">
                  <c:v>70</c:v>
                </c:pt>
                <c:pt idx="2">
                  <c:v>62</c:v>
                </c:pt>
                <c:pt idx="3">
                  <c:v>72</c:v>
                </c:pt>
                <c:pt idx="4">
                  <c:v>79</c:v>
                </c:pt>
                <c:pt idx="5">
                  <c:v>65</c:v>
                </c:pt>
                <c:pt idx="6">
                  <c:v>65</c:v>
                </c:pt>
                <c:pt idx="7">
                  <c:v>81</c:v>
                </c:pt>
                <c:pt idx="8">
                  <c:v>78</c:v>
                </c:pt>
                <c:pt idx="9">
                  <c:v>79</c:v>
                </c:pt>
                <c:pt idx="10">
                  <c:v>80</c:v>
                </c:pt>
                <c:pt idx="11">
                  <c:v>64</c:v>
                </c:pt>
                <c:pt idx="12">
                  <c:v>64</c:v>
                </c:pt>
                <c:pt idx="13">
                  <c:v>88</c:v>
                </c:pt>
                <c:pt idx="14" formatCode="0.0;[Red]0.0">
                  <c:v>72.785714285714292</c:v>
                </c:pt>
              </c:numCache>
            </c:numRef>
          </c:val>
        </c:ser>
        <c:ser>
          <c:idx val="9"/>
          <c:order val="9"/>
          <c:tx>
            <c:strRef>
              <c:f>'جدول نتایج پایش ستاد شهرستان'!$K$2</c:f>
              <c:strCache>
                <c:ptCount val="1"/>
                <c:pt idx="0">
                  <c:v>آمار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شهرستان'!$K$3:$K$17</c:f>
              <c:numCache>
                <c:formatCode>General</c:formatCode>
                <c:ptCount val="15"/>
                <c:pt idx="0">
                  <c:v>50.81</c:v>
                </c:pt>
                <c:pt idx="1">
                  <c:v>52.7</c:v>
                </c:pt>
                <c:pt idx="2">
                  <c:v>51.08</c:v>
                </c:pt>
                <c:pt idx="3">
                  <c:v>45.95</c:v>
                </c:pt>
                <c:pt idx="4">
                  <c:v>52.43</c:v>
                </c:pt>
                <c:pt idx="5">
                  <c:v>46.2</c:v>
                </c:pt>
                <c:pt idx="6">
                  <c:v>51.6</c:v>
                </c:pt>
                <c:pt idx="7">
                  <c:v>49.7</c:v>
                </c:pt>
                <c:pt idx="8">
                  <c:v>53.2</c:v>
                </c:pt>
                <c:pt idx="9">
                  <c:v>54.3</c:v>
                </c:pt>
                <c:pt idx="10">
                  <c:v>64.900000000000006</c:v>
                </c:pt>
                <c:pt idx="11">
                  <c:v>52.7</c:v>
                </c:pt>
                <c:pt idx="12">
                  <c:v>47.3</c:v>
                </c:pt>
                <c:pt idx="13">
                  <c:v>44.9</c:v>
                </c:pt>
                <c:pt idx="14" formatCode="0.0;[Red]0.0">
                  <c:v>51.269285714285729</c:v>
                </c:pt>
              </c:numCache>
            </c:numRef>
          </c:val>
        </c:ser>
        <c:marker val="1"/>
        <c:axId val="68733952"/>
        <c:axId val="68752128"/>
      </c:lineChart>
      <c:catAx>
        <c:axId val="68733952"/>
        <c:scaling>
          <c:orientation val="minMax"/>
        </c:scaling>
        <c:axPos val="b"/>
        <c:majorTickMark val="none"/>
        <c:tickLblPos val="nextTo"/>
        <c:txPr>
          <a:bodyPr rot="-2700000" vert="horz"/>
          <a:lstStyle/>
          <a:p>
            <a:pPr>
              <a:defRPr/>
            </a:pPr>
            <a:endParaRPr lang="fa-IR"/>
          </a:p>
        </c:txPr>
        <c:crossAx val="68752128"/>
        <c:crosses val="autoZero"/>
        <c:auto val="1"/>
        <c:lblAlgn val="ctr"/>
        <c:lblOffset val="100"/>
      </c:catAx>
      <c:valAx>
        <c:axId val="6875212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87339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5638045244344455E-2"/>
          <c:y val="0.80037182739173462"/>
          <c:w val="0.92556468902925126"/>
          <c:h val="0.15936927941637308"/>
        </c:manualLayout>
      </c:layout>
    </c:legend>
    <c:plotVisOnly val="1"/>
    <c:dispBlanksAs val="gap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 algn="ctr" rtl="1">
              <a:defRPr/>
            </a:pPr>
            <a:r>
              <a:rPr lang="fa-IR"/>
              <a:t>نمودار مقایسه نتایج حاصل از پایش </a:t>
            </a:r>
            <a:r>
              <a:rPr lang="en-US"/>
              <a:t>FSH Monitoring </a:t>
            </a:r>
            <a:r>
              <a:rPr lang="fa-IR"/>
              <a:t>شبکه های بهداشت و درمان  استان به تفکیک گروهها بر اساس امتیاز 10000</a:t>
            </a:r>
            <a:endParaRPr lang="en-US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'جدول نتایج پایش ستاد شهرستان'!$Q$2</c:f>
              <c:strCache>
                <c:ptCount val="1"/>
                <c:pt idx="0">
                  <c:v>گسترش شبکه</c:v>
                </c:pt>
              </c:strCache>
            </c:strRef>
          </c:tx>
          <c:cat>
            <c:strRef>
              <c:f>'جدول نتایج پایش ستاد شهرستان'!$P$3:$P$17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استانی </c:v>
                </c:pt>
              </c:strCache>
            </c:strRef>
          </c:cat>
          <c:val>
            <c:numRef>
              <c:f>'جدول نتایج پایش ستاد شهرستان'!$Q$3:$Q$17</c:f>
              <c:numCache>
                <c:formatCode>General</c:formatCode>
                <c:ptCount val="15"/>
                <c:pt idx="0">
                  <c:v>710</c:v>
                </c:pt>
                <c:pt idx="1">
                  <c:v>700</c:v>
                </c:pt>
                <c:pt idx="2">
                  <c:v>586</c:v>
                </c:pt>
                <c:pt idx="3">
                  <c:v>940</c:v>
                </c:pt>
                <c:pt idx="4">
                  <c:v>770</c:v>
                </c:pt>
                <c:pt idx="5">
                  <c:v>795</c:v>
                </c:pt>
                <c:pt idx="6">
                  <c:v>880.6</c:v>
                </c:pt>
                <c:pt idx="7">
                  <c:v>620.6</c:v>
                </c:pt>
                <c:pt idx="8">
                  <c:v>558</c:v>
                </c:pt>
                <c:pt idx="9">
                  <c:v>720</c:v>
                </c:pt>
                <c:pt idx="10">
                  <c:v>930</c:v>
                </c:pt>
                <c:pt idx="11">
                  <c:v>690</c:v>
                </c:pt>
                <c:pt idx="12">
                  <c:v>885</c:v>
                </c:pt>
                <c:pt idx="13">
                  <c:v>790</c:v>
                </c:pt>
                <c:pt idx="14" formatCode="0.0;[Red]0.0">
                  <c:v>755.3714285714284</c:v>
                </c:pt>
              </c:numCache>
            </c:numRef>
          </c:val>
        </c:ser>
        <c:ser>
          <c:idx val="1"/>
          <c:order val="1"/>
          <c:tx>
            <c:strRef>
              <c:f>'جدول نتایج پایش ستاد شهرستان'!$R$2</c:f>
              <c:strCache>
                <c:ptCount val="1"/>
                <c:pt idx="0">
                  <c:v>سلامت خانواده</c:v>
                </c:pt>
              </c:strCache>
            </c:strRef>
          </c:tx>
          <c:cat>
            <c:strRef>
              <c:f>'جدول نتایج پایش ستاد شهرستان'!$P$3:$P$17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استانی </c:v>
                </c:pt>
              </c:strCache>
            </c:strRef>
          </c:cat>
          <c:val>
            <c:numRef>
              <c:f>'جدول نتایج پایش ستاد شهرستان'!$R$3:$R$17</c:f>
              <c:numCache>
                <c:formatCode>General</c:formatCode>
                <c:ptCount val="15"/>
                <c:pt idx="0">
                  <c:v>1425</c:v>
                </c:pt>
                <c:pt idx="1">
                  <c:v>1440</c:v>
                </c:pt>
                <c:pt idx="2">
                  <c:v>1356</c:v>
                </c:pt>
                <c:pt idx="3">
                  <c:v>1431</c:v>
                </c:pt>
                <c:pt idx="4">
                  <c:v>1350</c:v>
                </c:pt>
                <c:pt idx="5">
                  <c:v>1416</c:v>
                </c:pt>
                <c:pt idx="6">
                  <c:v>1428</c:v>
                </c:pt>
                <c:pt idx="7">
                  <c:v>1335</c:v>
                </c:pt>
                <c:pt idx="8">
                  <c:v>1365</c:v>
                </c:pt>
                <c:pt idx="9">
                  <c:v>1422</c:v>
                </c:pt>
                <c:pt idx="10">
                  <c:v>1494</c:v>
                </c:pt>
                <c:pt idx="11">
                  <c:v>1443</c:v>
                </c:pt>
                <c:pt idx="12">
                  <c:v>1455</c:v>
                </c:pt>
                <c:pt idx="13">
                  <c:v>1305</c:v>
                </c:pt>
                <c:pt idx="14" formatCode="0.0;[Red]0.0">
                  <c:v>1404.6428571428571</c:v>
                </c:pt>
              </c:numCache>
            </c:numRef>
          </c:val>
        </c:ser>
        <c:ser>
          <c:idx val="2"/>
          <c:order val="2"/>
          <c:tx>
            <c:strRef>
              <c:f>'جدول نتایج پایش ستاد شهرستان'!$S$2</c:f>
              <c:strCache>
                <c:ptCount val="1"/>
                <c:pt idx="0">
                  <c:v>بیماریها</c:v>
                </c:pt>
              </c:strCache>
            </c:strRef>
          </c:tx>
          <c:cat>
            <c:strRef>
              <c:f>'جدول نتایج پایش ستاد شهرستان'!$P$3:$P$17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استانی </c:v>
                </c:pt>
              </c:strCache>
            </c:strRef>
          </c:cat>
          <c:val>
            <c:numRef>
              <c:f>'جدول نتایج پایش ستاد شهرستان'!$S$3:$S$17</c:f>
              <c:numCache>
                <c:formatCode>General</c:formatCode>
                <c:ptCount val="15"/>
                <c:pt idx="0">
                  <c:v>1125</c:v>
                </c:pt>
                <c:pt idx="1">
                  <c:v>1006.8000000000001</c:v>
                </c:pt>
                <c:pt idx="2">
                  <c:v>975</c:v>
                </c:pt>
                <c:pt idx="3">
                  <c:v>1369.5</c:v>
                </c:pt>
                <c:pt idx="4">
                  <c:v>1053</c:v>
                </c:pt>
                <c:pt idx="5">
                  <c:v>1293.75</c:v>
                </c:pt>
                <c:pt idx="6">
                  <c:v>1155</c:v>
                </c:pt>
                <c:pt idx="7">
                  <c:v>1057.5</c:v>
                </c:pt>
                <c:pt idx="8">
                  <c:v>1346.25</c:v>
                </c:pt>
                <c:pt idx="9">
                  <c:v>1260</c:v>
                </c:pt>
                <c:pt idx="10">
                  <c:v>1203.75</c:v>
                </c:pt>
                <c:pt idx="11">
                  <c:v>852</c:v>
                </c:pt>
                <c:pt idx="12">
                  <c:v>1191</c:v>
                </c:pt>
                <c:pt idx="13">
                  <c:v>847.5</c:v>
                </c:pt>
                <c:pt idx="14" formatCode="0.0;[Red]0.0">
                  <c:v>1124.0035714285718</c:v>
                </c:pt>
              </c:numCache>
            </c:numRef>
          </c:val>
        </c:ser>
        <c:ser>
          <c:idx val="3"/>
          <c:order val="3"/>
          <c:tx>
            <c:strRef>
              <c:f>'جدول نتایج پایش ستاد شهرستان'!$T$2</c:f>
              <c:strCache>
                <c:ptCount val="1"/>
                <c:pt idx="0">
                  <c:v>سلامت روان</c:v>
                </c:pt>
              </c:strCache>
            </c:strRef>
          </c:tx>
          <c:cat>
            <c:strRef>
              <c:f>'جدول نتایج پایش ستاد شهرستان'!$P$3:$P$17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استانی </c:v>
                </c:pt>
              </c:strCache>
            </c:strRef>
          </c:cat>
          <c:val>
            <c:numRef>
              <c:f>'جدول نتایج پایش ستاد شهرستان'!$T$3:$T$17</c:f>
              <c:numCache>
                <c:formatCode>General</c:formatCode>
                <c:ptCount val="15"/>
                <c:pt idx="0">
                  <c:v>560</c:v>
                </c:pt>
                <c:pt idx="1">
                  <c:v>530.25</c:v>
                </c:pt>
                <c:pt idx="2">
                  <c:v>458.5</c:v>
                </c:pt>
                <c:pt idx="3">
                  <c:v>462</c:v>
                </c:pt>
                <c:pt idx="4">
                  <c:v>479.5</c:v>
                </c:pt>
                <c:pt idx="5">
                  <c:v>483</c:v>
                </c:pt>
                <c:pt idx="6">
                  <c:v>476</c:v>
                </c:pt>
                <c:pt idx="7">
                  <c:v>476</c:v>
                </c:pt>
                <c:pt idx="8">
                  <c:v>560</c:v>
                </c:pt>
                <c:pt idx="9">
                  <c:v>497</c:v>
                </c:pt>
                <c:pt idx="10">
                  <c:v>532</c:v>
                </c:pt>
                <c:pt idx="11">
                  <c:v>147</c:v>
                </c:pt>
                <c:pt idx="12">
                  <c:v>533.75</c:v>
                </c:pt>
                <c:pt idx="13">
                  <c:v>420</c:v>
                </c:pt>
                <c:pt idx="14" formatCode="0.0;[Red]0.0">
                  <c:v>472.5</c:v>
                </c:pt>
              </c:numCache>
            </c:numRef>
          </c:val>
        </c:ser>
        <c:ser>
          <c:idx val="4"/>
          <c:order val="4"/>
          <c:tx>
            <c:strRef>
              <c:f>'جدول نتایج پایش ستاد شهرستان'!$U$2</c:f>
              <c:strCache>
                <c:ptCount val="1"/>
                <c:pt idx="0">
                  <c:v>سلامت محیط</c:v>
                </c:pt>
              </c:strCache>
            </c:strRef>
          </c:tx>
          <c:cat>
            <c:strRef>
              <c:f>'جدول نتایج پایش ستاد شهرستان'!$P$3:$P$17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استانی </c:v>
                </c:pt>
              </c:strCache>
            </c:strRef>
          </c:cat>
          <c:val>
            <c:numRef>
              <c:f>'جدول نتایج پایش ستاد شهرستان'!$U$3:$U$17</c:f>
              <c:numCache>
                <c:formatCode>General</c:formatCode>
                <c:ptCount val="15"/>
                <c:pt idx="0">
                  <c:v>608</c:v>
                </c:pt>
                <c:pt idx="1">
                  <c:v>665</c:v>
                </c:pt>
                <c:pt idx="2">
                  <c:v>609</c:v>
                </c:pt>
                <c:pt idx="3">
                  <c:v>570</c:v>
                </c:pt>
                <c:pt idx="4">
                  <c:v>768</c:v>
                </c:pt>
                <c:pt idx="5">
                  <c:v>520</c:v>
                </c:pt>
                <c:pt idx="6">
                  <c:v>868</c:v>
                </c:pt>
                <c:pt idx="7">
                  <c:v>650</c:v>
                </c:pt>
                <c:pt idx="8">
                  <c:v>820</c:v>
                </c:pt>
                <c:pt idx="9">
                  <c:v>850</c:v>
                </c:pt>
                <c:pt idx="10">
                  <c:v>877</c:v>
                </c:pt>
                <c:pt idx="11">
                  <c:v>802</c:v>
                </c:pt>
                <c:pt idx="12">
                  <c:v>860</c:v>
                </c:pt>
                <c:pt idx="13">
                  <c:v>467.5</c:v>
                </c:pt>
                <c:pt idx="14" formatCode="0.0;[Red]0.0">
                  <c:v>709.607142857143</c:v>
                </c:pt>
              </c:numCache>
            </c:numRef>
          </c:val>
        </c:ser>
        <c:ser>
          <c:idx val="5"/>
          <c:order val="5"/>
          <c:tx>
            <c:strRef>
              <c:f>'جدول نتایج پایش ستاد شهرستان'!$V$2</c:f>
              <c:strCache>
                <c:ptCount val="1"/>
                <c:pt idx="0">
                  <c:v>سلامت حرفه ای</c:v>
                </c:pt>
              </c:strCache>
            </c:strRef>
          </c:tx>
          <c:cat>
            <c:strRef>
              <c:f>'جدول نتایج پایش ستاد شهرستان'!$P$3:$P$17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استانی </c:v>
                </c:pt>
              </c:strCache>
            </c:strRef>
          </c:cat>
          <c:val>
            <c:numRef>
              <c:f>'جدول نتایج پایش ستاد شهرستان'!$V$3:$V$17</c:f>
              <c:numCache>
                <c:formatCode>General</c:formatCode>
                <c:ptCount val="15"/>
                <c:pt idx="0">
                  <c:v>402</c:v>
                </c:pt>
                <c:pt idx="1">
                  <c:v>378</c:v>
                </c:pt>
                <c:pt idx="2">
                  <c:v>318</c:v>
                </c:pt>
                <c:pt idx="3">
                  <c:v>372</c:v>
                </c:pt>
                <c:pt idx="4">
                  <c:v>360</c:v>
                </c:pt>
                <c:pt idx="5">
                  <c:v>348</c:v>
                </c:pt>
                <c:pt idx="6">
                  <c:v>375</c:v>
                </c:pt>
                <c:pt idx="7">
                  <c:v>414</c:v>
                </c:pt>
                <c:pt idx="8">
                  <c:v>378</c:v>
                </c:pt>
                <c:pt idx="9">
                  <c:v>330</c:v>
                </c:pt>
                <c:pt idx="10">
                  <c:v>408</c:v>
                </c:pt>
                <c:pt idx="11">
                  <c:v>390</c:v>
                </c:pt>
                <c:pt idx="12">
                  <c:v>384</c:v>
                </c:pt>
                <c:pt idx="13">
                  <c:v>228</c:v>
                </c:pt>
                <c:pt idx="14" formatCode="0.0;[Red]0.0">
                  <c:v>363.21428571428567</c:v>
                </c:pt>
              </c:numCache>
            </c:numRef>
          </c:val>
        </c:ser>
        <c:ser>
          <c:idx val="6"/>
          <c:order val="6"/>
          <c:tx>
            <c:strRef>
              <c:f>'جدول نتایج پایش ستاد شهرستان'!$W$2</c:f>
              <c:strCache>
                <c:ptCount val="1"/>
                <c:pt idx="0">
                  <c:v>آموزش سلامت</c:v>
                </c:pt>
              </c:strCache>
            </c:strRef>
          </c:tx>
          <c:cat>
            <c:strRef>
              <c:f>'جدول نتایج پایش ستاد شهرستان'!$P$3:$P$17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استانی </c:v>
                </c:pt>
              </c:strCache>
            </c:strRef>
          </c:cat>
          <c:val>
            <c:numRef>
              <c:f>'جدول نتایج پایش ستاد شهرستان'!$W$3:$W$17</c:f>
              <c:numCache>
                <c:formatCode>General</c:formatCode>
                <c:ptCount val="15"/>
                <c:pt idx="0">
                  <c:v>522.19999999999993</c:v>
                </c:pt>
                <c:pt idx="1">
                  <c:v>672</c:v>
                </c:pt>
                <c:pt idx="2">
                  <c:v>507.5</c:v>
                </c:pt>
                <c:pt idx="3">
                  <c:v>693</c:v>
                </c:pt>
                <c:pt idx="4">
                  <c:v>616</c:v>
                </c:pt>
                <c:pt idx="5">
                  <c:v>644</c:v>
                </c:pt>
                <c:pt idx="6">
                  <c:v>588</c:v>
                </c:pt>
                <c:pt idx="7">
                  <c:v>525</c:v>
                </c:pt>
                <c:pt idx="8">
                  <c:v>623</c:v>
                </c:pt>
                <c:pt idx="9">
                  <c:v>567</c:v>
                </c:pt>
                <c:pt idx="10">
                  <c:v>588</c:v>
                </c:pt>
                <c:pt idx="11">
                  <c:v>609</c:v>
                </c:pt>
                <c:pt idx="12">
                  <c:v>616</c:v>
                </c:pt>
                <c:pt idx="13">
                  <c:v>637</c:v>
                </c:pt>
                <c:pt idx="14" formatCode="0.0;[Red]0.0">
                  <c:v>600.55000000000007</c:v>
                </c:pt>
              </c:numCache>
            </c:numRef>
          </c:val>
        </c:ser>
        <c:ser>
          <c:idx val="7"/>
          <c:order val="7"/>
          <c:tx>
            <c:strRef>
              <c:f>'جدول نتایج پایش ستاد شهرستان'!$X$2</c:f>
              <c:strCache>
                <c:ptCount val="1"/>
                <c:pt idx="0">
                  <c:v>سلامت دهان و دندان</c:v>
                </c:pt>
              </c:strCache>
            </c:strRef>
          </c:tx>
          <c:cat>
            <c:strRef>
              <c:f>'جدول نتایج پایش ستاد شهرستان'!$P$3:$P$17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استانی </c:v>
                </c:pt>
              </c:strCache>
            </c:strRef>
          </c:cat>
          <c:val>
            <c:numRef>
              <c:f>'جدول نتایج پایش ستاد شهرستان'!$X$3:$X$17</c:f>
              <c:numCache>
                <c:formatCode>General</c:formatCode>
                <c:ptCount val="15"/>
                <c:pt idx="0">
                  <c:v>336</c:v>
                </c:pt>
                <c:pt idx="1">
                  <c:v>300</c:v>
                </c:pt>
                <c:pt idx="2">
                  <c:v>240</c:v>
                </c:pt>
                <c:pt idx="3">
                  <c:v>348</c:v>
                </c:pt>
                <c:pt idx="4">
                  <c:v>390</c:v>
                </c:pt>
                <c:pt idx="5">
                  <c:v>420</c:v>
                </c:pt>
                <c:pt idx="6">
                  <c:v>360</c:v>
                </c:pt>
                <c:pt idx="7">
                  <c:v>312</c:v>
                </c:pt>
                <c:pt idx="8">
                  <c:v>180</c:v>
                </c:pt>
                <c:pt idx="9">
                  <c:v>372</c:v>
                </c:pt>
                <c:pt idx="10">
                  <c:v>330</c:v>
                </c:pt>
                <c:pt idx="11">
                  <c:v>252</c:v>
                </c:pt>
                <c:pt idx="12">
                  <c:v>276</c:v>
                </c:pt>
                <c:pt idx="13">
                  <c:v>264</c:v>
                </c:pt>
                <c:pt idx="14" formatCode="0.0;[Red]0.0">
                  <c:v>312.85714285714283</c:v>
                </c:pt>
              </c:numCache>
            </c:numRef>
          </c:val>
        </c:ser>
        <c:ser>
          <c:idx val="8"/>
          <c:order val="8"/>
          <c:tx>
            <c:strRef>
              <c:f>'جدول نتایج پایش ستاد شهرستان'!$Y$2</c:f>
              <c:strCache>
                <c:ptCount val="1"/>
                <c:pt idx="0">
                  <c:v>سلامت مدارس</c:v>
                </c:pt>
              </c:strCache>
            </c:strRef>
          </c:tx>
          <c:cat>
            <c:strRef>
              <c:f>'جدول نتایج پایش ستاد شهرستان'!$P$3:$P$17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استانی </c:v>
                </c:pt>
              </c:strCache>
            </c:strRef>
          </c:cat>
          <c:val>
            <c:numRef>
              <c:f>'جدول نتایج پایش ستاد شهرستان'!$Y$3:$Y$17</c:f>
              <c:numCache>
                <c:formatCode>General</c:formatCode>
                <c:ptCount val="15"/>
                <c:pt idx="0">
                  <c:v>360</c:v>
                </c:pt>
                <c:pt idx="1">
                  <c:v>350</c:v>
                </c:pt>
                <c:pt idx="2">
                  <c:v>310</c:v>
                </c:pt>
                <c:pt idx="3">
                  <c:v>360</c:v>
                </c:pt>
                <c:pt idx="4">
                  <c:v>395</c:v>
                </c:pt>
                <c:pt idx="5">
                  <c:v>325</c:v>
                </c:pt>
                <c:pt idx="6">
                  <c:v>325</c:v>
                </c:pt>
                <c:pt idx="7">
                  <c:v>405</c:v>
                </c:pt>
                <c:pt idx="8">
                  <c:v>390</c:v>
                </c:pt>
                <c:pt idx="9">
                  <c:v>395</c:v>
                </c:pt>
                <c:pt idx="10">
                  <c:v>400</c:v>
                </c:pt>
                <c:pt idx="11">
                  <c:v>320</c:v>
                </c:pt>
                <c:pt idx="12">
                  <c:v>320</c:v>
                </c:pt>
                <c:pt idx="13">
                  <c:v>440</c:v>
                </c:pt>
                <c:pt idx="14" formatCode="0.0;[Red]0.0">
                  <c:v>363.92857142857122</c:v>
                </c:pt>
              </c:numCache>
            </c:numRef>
          </c:val>
        </c:ser>
        <c:ser>
          <c:idx val="9"/>
          <c:order val="9"/>
          <c:tx>
            <c:strRef>
              <c:f>'جدول نتایج پایش ستاد شهرستان'!$Z$2</c:f>
              <c:strCache>
                <c:ptCount val="1"/>
                <c:pt idx="0">
                  <c:v>آمار</c:v>
                </c:pt>
              </c:strCache>
            </c:strRef>
          </c:tx>
          <c:cat>
            <c:strRef>
              <c:f>'جدول نتایج پایش ستاد شهرستان'!$P$3:$P$17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استانی </c:v>
                </c:pt>
              </c:strCache>
            </c:strRef>
          </c:cat>
          <c:val>
            <c:numRef>
              <c:f>'جدول نتایج پایش ستاد شهرستان'!$Z$3:$Z$17</c:f>
              <c:numCache>
                <c:formatCode>General</c:formatCode>
                <c:ptCount val="15"/>
                <c:pt idx="0">
                  <c:v>355.67</c:v>
                </c:pt>
                <c:pt idx="1">
                  <c:v>368.90000000000003</c:v>
                </c:pt>
                <c:pt idx="2">
                  <c:v>357.56</c:v>
                </c:pt>
                <c:pt idx="3">
                  <c:v>321.65000000000015</c:v>
                </c:pt>
                <c:pt idx="4">
                  <c:v>367.01</c:v>
                </c:pt>
                <c:pt idx="5">
                  <c:v>323.40000000000003</c:v>
                </c:pt>
                <c:pt idx="6">
                  <c:v>361.2</c:v>
                </c:pt>
                <c:pt idx="7">
                  <c:v>347.90000000000003</c:v>
                </c:pt>
                <c:pt idx="8">
                  <c:v>372.40000000000003</c:v>
                </c:pt>
                <c:pt idx="9">
                  <c:v>380.09999999999985</c:v>
                </c:pt>
                <c:pt idx="10">
                  <c:v>454.30000000000007</c:v>
                </c:pt>
                <c:pt idx="11">
                  <c:v>368.90000000000003</c:v>
                </c:pt>
                <c:pt idx="12">
                  <c:v>331.09999999999985</c:v>
                </c:pt>
                <c:pt idx="13">
                  <c:v>314.3</c:v>
                </c:pt>
                <c:pt idx="14" formatCode="0.0;[Red]0.0">
                  <c:v>358.88500000000005</c:v>
                </c:pt>
              </c:numCache>
            </c:numRef>
          </c:val>
        </c:ser>
        <c:ser>
          <c:idx val="10"/>
          <c:order val="10"/>
          <c:tx>
            <c:strRef>
              <c:f>'جدول نتایج پایش ستاد شهرستان'!$AA$2</c:f>
              <c:strCache>
                <c:ptCount val="1"/>
                <c:pt idx="0">
                  <c:v>امور دارویی</c:v>
                </c:pt>
              </c:strCache>
            </c:strRef>
          </c:tx>
          <c:cat>
            <c:strRef>
              <c:f>'جدول نتایج پایش ستاد شهرستان'!$P$3:$P$17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استانی </c:v>
                </c:pt>
              </c:strCache>
            </c:strRef>
          </c:cat>
          <c:val>
            <c:numRef>
              <c:f>'جدول نتایج پایش ستاد شهرستان'!$AA$3:$AA$17</c:f>
              <c:numCache>
                <c:formatCode>General</c:formatCode>
                <c:ptCount val="15"/>
                <c:pt idx="0">
                  <c:v>492</c:v>
                </c:pt>
                <c:pt idx="1">
                  <c:v>402</c:v>
                </c:pt>
                <c:pt idx="2">
                  <c:v>474</c:v>
                </c:pt>
                <c:pt idx="3">
                  <c:v>492</c:v>
                </c:pt>
                <c:pt idx="4">
                  <c:v>576</c:v>
                </c:pt>
                <c:pt idx="5">
                  <c:v>594</c:v>
                </c:pt>
                <c:pt idx="6">
                  <c:v>540</c:v>
                </c:pt>
                <c:pt idx="7">
                  <c:v>582</c:v>
                </c:pt>
                <c:pt idx="8">
                  <c:v>480</c:v>
                </c:pt>
                <c:pt idx="9">
                  <c:v>300</c:v>
                </c:pt>
                <c:pt idx="10">
                  <c:v>546</c:v>
                </c:pt>
                <c:pt idx="11">
                  <c:v>360</c:v>
                </c:pt>
                <c:pt idx="12">
                  <c:v>582</c:v>
                </c:pt>
                <c:pt idx="13">
                  <c:v>360</c:v>
                </c:pt>
                <c:pt idx="14" formatCode="0.0;[Red]0.0">
                  <c:v>484.28571428571416</c:v>
                </c:pt>
              </c:numCache>
            </c:numRef>
          </c:val>
        </c:ser>
        <c:ser>
          <c:idx val="11"/>
          <c:order val="11"/>
          <c:tx>
            <c:strRef>
              <c:f>'جدول نتایج پایش ستاد شهرستان'!$AB$2</c:f>
              <c:strCache>
                <c:ptCount val="1"/>
                <c:pt idx="0">
                  <c:v>امور آزمایشگاهها</c:v>
                </c:pt>
              </c:strCache>
            </c:strRef>
          </c:tx>
          <c:cat>
            <c:strRef>
              <c:f>'جدول نتایج پایش ستاد شهرستان'!$P$3:$P$17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استانی </c:v>
                </c:pt>
              </c:strCache>
            </c:strRef>
          </c:cat>
          <c:val>
            <c:numRef>
              <c:f>'جدول نتایج پایش ستاد شهرستان'!$AB$3:$AB$17</c:f>
              <c:numCache>
                <c:formatCode>General</c:formatCode>
                <c:ptCount val="15"/>
                <c:pt idx="0">
                  <c:v>438</c:v>
                </c:pt>
                <c:pt idx="1">
                  <c:v>270</c:v>
                </c:pt>
                <c:pt idx="2">
                  <c:v>390</c:v>
                </c:pt>
                <c:pt idx="3">
                  <c:v>480</c:v>
                </c:pt>
                <c:pt idx="4">
                  <c:v>474</c:v>
                </c:pt>
                <c:pt idx="5">
                  <c:v>420</c:v>
                </c:pt>
                <c:pt idx="6">
                  <c:v>360</c:v>
                </c:pt>
                <c:pt idx="7">
                  <c:v>390</c:v>
                </c:pt>
                <c:pt idx="8">
                  <c:v>498</c:v>
                </c:pt>
                <c:pt idx="9">
                  <c:v>438</c:v>
                </c:pt>
                <c:pt idx="10">
                  <c:v>540</c:v>
                </c:pt>
                <c:pt idx="11">
                  <c:v>492</c:v>
                </c:pt>
                <c:pt idx="12">
                  <c:v>450</c:v>
                </c:pt>
                <c:pt idx="13">
                  <c:v>396</c:v>
                </c:pt>
                <c:pt idx="14" formatCode="0.0;[Red]0.0">
                  <c:v>431.14285714285728</c:v>
                </c:pt>
              </c:numCache>
            </c:numRef>
          </c:val>
        </c:ser>
        <c:ser>
          <c:idx val="12"/>
          <c:order val="12"/>
          <c:tx>
            <c:strRef>
              <c:f>'جدول نتایج پایش ستاد شهرستان'!$AC$2</c:f>
              <c:strCache>
                <c:ptCount val="1"/>
                <c:pt idx="0">
                  <c:v>جمع</c:v>
                </c:pt>
              </c:strCache>
            </c:strRef>
          </c:tx>
          <c:cat>
            <c:strRef>
              <c:f>'جدول نتایج پایش ستاد شهرستان'!$P$3:$P$17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استانی </c:v>
                </c:pt>
              </c:strCache>
            </c:strRef>
          </c:cat>
          <c:val>
            <c:numRef>
              <c:f>'جدول نتایج پایش ستاد شهرستان'!$AC$3:$AC$17</c:f>
              <c:numCache>
                <c:formatCode>0;[Red]0</c:formatCode>
                <c:ptCount val="15"/>
                <c:pt idx="0">
                  <c:v>7333.87</c:v>
                </c:pt>
                <c:pt idx="1">
                  <c:v>7082.95</c:v>
                </c:pt>
                <c:pt idx="2">
                  <c:v>6581.56</c:v>
                </c:pt>
                <c:pt idx="3">
                  <c:v>7839.1500000000015</c:v>
                </c:pt>
                <c:pt idx="4">
                  <c:v>7598.51</c:v>
                </c:pt>
                <c:pt idx="5">
                  <c:v>7582.1500000000015</c:v>
                </c:pt>
                <c:pt idx="6">
                  <c:v>7716.8</c:v>
                </c:pt>
                <c:pt idx="7">
                  <c:v>7115</c:v>
                </c:pt>
                <c:pt idx="8">
                  <c:v>7570.6500000000015</c:v>
                </c:pt>
                <c:pt idx="9">
                  <c:v>7531.1</c:v>
                </c:pt>
                <c:pt idx="10">
                  <c:v>8303.0499999999956</c:v>
                </c:pt>
                <c:pt idx="11">
                  <c:v>6725.9</c:v>
                </c:pt>
                <c:pt idx="12">
                  <c:v>7883.85</c:v>
                </c:pt>
                <c:pt idx="13">
                  <c:v>6469.3</c:v>
                </c:pt>
                <c:pt idx="14">
                  <c:v>7380.988571428572</c:v>
                </c:pt>
              </c:numCache>
            </c:numRef>
          </c:val>
        </c:ser>
        <c:marker val="1"/>
        <c:axId val="69028096"/>
        <c:axId val="69033984"/>
      </c:lineChart>
      <c:catAx>
        <c:axId val="69028096"/>
        <c:scaling>
          <c:orientation val="minMax"/>
        </c:scaling>
        <c:axPos val="b"/>
        <c:majorTickMark val="none"/>
        <c:tickLblPos val="nextTo"/>
        <c:txPr>
          <a:bodyPr rot="-2700000" vert="horz"/>
          <a:lstStyle/>
          <a:p>
            <a:pPr>
              <a:defRPr/>
            </a:pPr>
            <a:endParaRPr lang="fa-IR"/>
          </a:p>
        </c:txPr>
        <c:crossAx val="69033984"/>
        <c:crosses val="autoZero"/>
        <c:auto val="1"/>
        <c:lblAlgn val="ctr"/>
        <c:lblOffset val="100"/>
      </c:catAx>
      <c:valAx>
        <c:axId val="690339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a-IR"/>
                  <a:t>نمره</a:t>
                </a:r>
              </a:p>
            </c:rich>
          </c:tx>
        </c:title>
        <c:numFmt formatCode="General" sourceLinked="1"/>
        <c:majorTickMark val="none"/>
        <c:tickLblPos val="nextTo"/>
        <c:crossAx val="69028096"/>
        <c:crosses val="autoZero"/>
        <c:crossBetween val="between"/>
      </c:valAx>
    </c:plotArea>
    <c:legend>
      <c:legendPos val="r"/>
    </c:legend>
    <c:plotVisOnly val="1"/>
    <c:dispBlanksAs val="gap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 lang="en-US"/>
            </a:pPr>
            <a:r>
              <a:rPr lang="fa-IR"/>
              <a:t>میانگین کل برنامه ها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'جدول نتایج پایش ستاد شهرستان'!$N$2</c:f>
              <c:strCache>
                <c:ptCount val="1"/>
                <c:pt idx="0">
                  <c:v>میانگین</c:v>
                </c:pt>
              </c:strCache>
            </c:strRef>
          </c:tx>
          <c:cat>
            <c:strRef>
              <c:f>'جدول نتایج پایش ستاد شهرستان'!$A$3:$A$16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'جدول نتایج پایش ستاد شهرستان'!$N$3:$N$16</c:f>
              <c:numCache>
                <c:formatCode>0.0;[Red]0.0</c:formatCode>
                <c:ptCount val="14"/>
                <c:pt idx="0">
                  <c:v>71.434166666666698</c:v>
                </c:pt>
                <c:pt idx="1">
                  <c:v>68.255833333333314</c:v>
                </c:pt>
                <c:pt idx="2">
                  <c:v>63.581666666666628</c:v>
                </c:pt>
                <c:pt idx="3">
                  <c:v>75.220833333333317</c:v>
                </c:pt>
                <c:pt idx="4">
                  <c:v>75.160833333333301</c:v>
                </c:pt>
                <c:pt idx="5">
                  <c:v>73.44583333333334</c:v>
                </c:pt>
                <c:pt idx="6">
                  <c:v>74.013333333333307</c:v>
                </c:pt>
                <c:pt idx="7">
                  <c:v>70.271666666666661</c:v>
                </c:pt>
                <c:pt idx="8">
                  <c:v>72.8958333333333</c:v>
                </c:pt>
                <c:pt idx="9">
                  <c:v>71.758333333333269</c:v>
                </c:pt>
                <c:pt idx="10">
                  <c:v>80.787499999999994</c:v>
                </c:pt>
                <c:pt idx="11">
                  <c:v>64.658333333333289</c:v>
                </c:pt>
                <c:pt idx="12">
                  <c:v>75.704166666666666</c:v>
                </c:pt>
                <c:pt idx="13">
                  <c:v>63.429166666666639</c:v>
                </c:pt>
              </c:numCache>
            </c:numRef>
          </c:val>
        </c:ser>
        <c:marker val="1"/>
        <c:axId val="69054848"/>
        <c:axId val="69056384"/>
      </c:lineChart>
      <c:catAx>
        <c:axId val="69054848"/>
        <c:scaling>
          <c:orientation val="minMax"/>
        </c:scaling>
        <c:axPos val="b"/>
        <c:tickLblPos val="nextTo"/>
        <c:txPr>
          <a:bodyPr rot="-2700000" vert="horz"/>
          <a:lstStyle/>
          <a:p>
            <a:pPr>
              <a:defRPr lang="en-US"/>
            </a:pPr>
            <a:endParaRPr lang="fa-IR"/>
          </a:p>
        </c:txPr>
        <c:crossAx val="69056384"/>
        <c:crosses val="autoZero"/>
        <c:auto val="1"/>
        <c:lblAlgn val="ctr"/>
        <c:lblOffset val="100"/>
      </c:catAx>
      <c:valAx>
        <c:axId val="69056384"/>
        <c:scaling>
          <c:orientation val="minMax"/>
        </c:scaling>
        <c:axPos val="l"/>
        <c:majorGridlines/>
        <c:numFmt formatCode="0.0;[Red]0.0" sourceLinked="1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69054848"/>
        <c:crosses val="autoZero"/>
        <c:crossBetween val="between"/>
      </c:valAx>
      <c:spPr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Pr>
        <a:bodyPr/>
        <a:lstStyle/>
        <a:p>
          <a:pPr>
            <a:defRPr lang="en-US"/>
          </a:pPr>
          <a:endParaRPr lang="fa-IR"/>
        </a:p>
      </c:txPr>
    </c:title>
    <c:plotArea>
      <c:layout/>
      <c:lineChart>
        <c:grouping val="standard"/>
        <c:ser>
          <c:idx val="0"/>
          <c:order val="0"/>
          <c:tx>
            <c:strRef>
              <c:f>'جدول نتایج پایش ستاد شهرستان'!$M$2</c:f>
              <c:strCache>
                <c:ptCount val="1"/>
                <c:pt idx="0">
                  <c:v>امور آزمایشگاهها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شهرستان'!$M$3:$M$17</c:f>
              <c:numCache>
                <c:formatCode>General</c:formatCode>
                <c:ptCount val="15"/>
                <c:pt idx="0">
                  <c:v>73</c:v>
                </c:pt>
                <c:pt idx="1">
                  <c:v>45</c:v>
                </c:pt>
                <c:pt idx="2">
                  <c:v>65</c:v>
                </c:pt>
                <c:pt idx="3">
                  <c:v>80</c:v>
                </c:pt>
                <c:pt idx="4">
                  <c:v>79</c:v>
                </c:pt>
                <c:pt idx="5">
                  <c:v>70</c:v>
                </c:pt>
                <c:pt idx="6">
                  <c:v>60</c:v>
                </c:pt>
                <c:pt idx="7">
                  <c:v>65</c:v>
                </c:pt>
                <c:pt idx="8">
                  <c:v>83</c:v>
                </c:pt>
                <c:pt idx="9">
                  <c:v>73</c:v>
                </c:pt>
                <c:pt idx="10">
                  <c:v>90</c:v>
                </c:pt>
                <c:pt idx="11">
                  <c:v>82</c:v>
                </c:pt>
                <c:pt idx="12">
                  <c:v>75</c:v>
                </c:pt>
                <c:pt idx="13">
                  <c:v>66</c:v>
                </c:pt>
                <c:pt idx="14" formatCode="0.0;[Red]0.0">
                  <c:v>71.857142857142833</c:v>
                </c:pt>
              </c:numCache>
            </c:numRef>
          </c:val>
        </c:ser>
        <c:marker val="1"/>
        <c:axId val="69674496"/>
        <c:axId val="69676032"/>
      </c:lineChart>
      <c:catAx>
        <c:axId val="6967449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69676032"/>
        <c:crosses val="autoZero"/>
        <c:auto val="1"/>
        <c:lblAlgn val="ctr"/>
        <c:lblOffset val="100"/>
      </c:catAx>
      <c:valAx>
        <c:axId val="69676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69674496"/>
        <c:crosses val="autoZero"/>
        <c:crossBetween val="between"/>
      </c:valAx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Pr>
        <a:bodyPr/>
        <a:lstStyle/>
        <a:p>
          <a:pPr>
            <a:defRPr lang="en-US"/>
          </a:pPr>
          <a:endParaRPr lang="fa-IR"/>
        </a:p>
      </c:txPr>
    </c:title>
    <c:plotArea>
      <c:layout/>
      <c:lineChart>
        <c:grouping val="standard"/>
        <c:ser>
          <c:idx val="0"/>
          <c:order val="0"/>
          <c:tx>
            <c:strRef>
              <c:f>'جدول نتایج پایش ستاد شهرستان'!$L$2</c:f>
              <c:strCache>
                <c:ptCount val="1"/>
                <c:pt idx="0">
                  <c:v>امور دارویی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شهرستان'!$L$3:$L$17</c:f>
              <c:numCache>
                <c:formatCode>General</c:formatCode>
                <c:ptCount val="15"/>
                <c:pt idx="0">
                  <c:v>82</c:v>
                </c:pt>
                <c:pt idx="1">
                  <c:v>67</c:v>
                </c:pt>
                <c:pt idx="2">
                  <c:v>79</c:v>
                </c:pt>
                <c:pt idx="3">
                  <c:v>82</c:v>
                </c:pt>
                <c:pt idx="4">
                  <c:v>96</c:v>
                </c:pt>
                <c:pt idx="5">
                  <c:v>99</c:v>
                </c:pt>
                <c:pt idx="6">
                  <c:v>90</c:v>
                </c:pt>
                <c:pt idx="7">
                  <c:v>97</c:v>
                </c:pt>
                <c:pt idx="8">
                  <c:v>80</c:v>
                </c:pt>
                <c:pt idx="9">
                  <c:v>50</c:v>
                </c:pt>
                <c:pt idx="10">
                  <c:v>91</c:v>
                </c:pt>
                <c:pt idx="11">
                  <c:v>60</c:v>
                </c:pt>
                <c:pt idx="12">
                  <c:v>97</c:v>
                </c:pt>
                <c:pt idx="13">
                  <c:v>60</c:v>
                </c:pt>
                <c:pt idx="14" formatCode="0.0;[Red]0.0">
                  <c:v>80.714285714285722</c:v>
                </c:pt>
              </c:numCache>
            </c:numRef>
          </c:val>
        </c:ser>
        <c:marker val="1"/>
        <c:axId val="69687936"/>
        <c:axId val="69702016"/>
      </c:lineChart>
      <c:catAx>
        <c:axId val="6968793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69702016"/>
        <c:crosses val="autoZero"/>
        <c:auto val="1"/>
        <c:lblAlgn val="ctr"/>
        <c:lblOffset val="100"/>
      </c:catAx>
      <c:valAx>
        <c:axId val="697020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69687936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/>
    <c:plotArea>
      <c:layout/>
      <c:lineChart>
        <c:grouping val="standard"/>
        <c:ser>
          <c:idx val="0"/>
          <c:order val="0"/>
          <c:tx>
            <c:strRef>
              <c:f>'جدول نتایج پایش ستاد شهرستان'!$K$2</c:f>
              <c:strCache>
                <c:ptCount val="1"/>
                <c:pt idx="0">
                  <c:v>آمار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شهرستان'!$K$3:$K$17</c:f>
              <c:numCache>
                <c:formatCode>General</c:formatCode>
                <c:ptCount val="15"/>
                <c:pt idx="0">
                  <c:v>50.81</c:v>
                </c:pt>
                <c:pt idx="1">
                  <c:v>52.7</c:v>
                </c:pt>
                <c:pt idx="2">
                  <c:v>51.08</c:v>
                </c:pt>
                <c:pt idx="3">
                  <c:v>45.95</c:v>
                </c:pt>
                <c:pt idx="4">
                  <c:v>52.43</c:v>
                </c:pt>
                <c:pt idx="5">
                  <c:v>46.2</c:v>
                </c:pt>
                <c:pt idx="6">
                  <c:v>51.6</c:v>
                </c:pt>
                <c:pt idx="7">
                  <c:v>49.7</c:v>
                </c:pt>
                <c:pt idx="8">
                  <c:v>53.2</c:v>
                </c:pt>
                <c:pt idx="9">
                  <c:v>54.3</c:v>
                </c:pt>
                <c:pt idx="10">
                  <c:v>64.900000000000006</c:v>
                </c:pt>
                <c:pt idx="11">
                  <c:v>52.7</c:v>
                </c:pt>
                <c:pt idx="12">
                  <c:v>47.3</c:v>
                </c:pt>
                <c:pt idx="13">
                  <c:v>44.9</c:v>
                </c:pt>
                <c:pt idx="14" formatCode="0.0;[Red]0.0">
                  <c:v>51.269285714285729</c:v>
                </c:pt>
              </c:numCache>
            </c:numRef>
          </c:val>
        </c:ser>
        <c:marker val="1"/>
        <c:axId val="73605120"/>
        <c:axId val="73606656"/>
      </c:lineChart>
      <c:catAx>
        <c:axId val="73605120"/>
        <c:scaling>
          <c:orientation val="minMax"/>
        </c:scaling>
        <c:axPos val="b"/>
        <c:tickLblPos val="nextTo"/>
        <c:crossAx val="73606656"/>
        <c:crosses val="autoZero"/>
        <c:auto val="1"/>
        <c:lblAlgn val="ctr"/>
        <c:lblOffset val="100"/>
      </c:catAx>
      <c:valAx>
        <c:axId val="73606656"/>
        <c:scaling>
          <c:orientation val="minMax"/>
        </c:scaling>
        <c:axPos val="l"/>
        <c:majorGridlines/>
        <c:numFmt formatCode="General" sourceLinked="1"/>
        <c:tickLblPos val="nextTo"/>
        <c:crossAx val="73605120"/>
        <c:crosses val="autoZero"/>
        <c:crossBetween val="between"/>
      </c:valAx>
    </c:plotArea>
    <c:plotVisOnly val="1"/>
    <c:dispBlanksAs val="gap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Pr>
        <a:bodyPr/>
        <a:lstStyle/>
        <a:p>
          <a:pPr>
            <a:defRPr lang="en-US"/>
          </a:pPr>
          <a:endParaRPr lang="fa-IR"/>
        </a:p>
      </c:txPr>
    </c:title>
    <c:plotArea>
      <c:layout/>
      <c:lineChart>
        <c:grouping val="standard"/>
        <c:ser>
          <c:idx val="0"/>
          <c:order val="0"/>
          <c:tx>
            <c:strRef>
              <c:f>'جدول نتایج پایش ستاد شهرستان'!$J$2</c:f>
              <c:strCache>
                <c:ptCount val="1"/>
                <c:pt idx="0">
                  <c:v>سلامت مدارس</c:v>
                </c:pt>
              </c:strCache>
            </c:strRef>
          </c:tx>
          <c:cat>
            <c:strRef>
              <c:f>'جدول نتایج پایش ستاد شهرستان'!$A$3:$A$17</c:f>
              <c:strCache>
                <c:ptCount val="15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'جدول نتایج پایش ستاد شهرستان'!$J$3:$J$17</c:f>
              <c:numCache>
                <c:formatCode>General</c:formatCode>
                <c:ptCount val="15"/>
                <c:pt idx="0">
                  <c:v>72</c:v>
                </c:pt>
                <c:pt idx="1">
                  <c:v>70</c:v>
                </c:pt>
                <c:pt idx="2">
                  <c:v>62</c:v>
                </c:pt>
                <c:pt idx="3">
                  <c:v>72</c:v>
                </c:pt>
                <c:pt idx="4">
                  <c:v>79</c:v>
                </c:pt>
                <c:pt idx="5">
                  <c:v>65</c:v>
                </c:pt>
                <c:pt idx="6">
                  <c:v>65</c:v>
                </c:pt>
                <c:pt idx="7">
                  <c:v>81</c:v>
                </c:pt>
                <c:pt idx="8">
                  <c:v>78</c:v>
                </c:pt>
                <c:pt idx="9">
                  <c:v>79</c:v>
                </c:pt>
                <c:pt idx="10">
                  <c:v>80</c:v>
                </c:pt>
                <c:pt idx="11">
                  <c:v>64</c:v>
                </c:pt>
                <c:pt idx="12">
                  <c:v>64</c:v>
                </c:pt>
                <c:pt idx="13">
                  <c:v>88</c:v>
                </c:pt>
                <c:pt idx="14" formatCode="0.0;[Red]0.0">
                  <c:v>72.785714285714292</c:v>
                </c:pt>
              </c:numCache>
            </c:numRef>
          </c:val>
        </c:ser>
        <c:marker val="1"/>
        <c:axId val="73643136"/>
        <c:axId val="73644672"/>
      </c:lineChart>
      <c:catAx>
        <c:axId val="73643136"/>
        <c:scaling>
          <c:orientation val="minMax"/>
        </c:scaling>
        <c:axPos val="b"/>
        <c:tickLblPos val="nextTo"/>
        <c:txPr>
          <a:bodyPr rot="-2700000" vert="horz"/>
          <a:lstStyle/>
          <a:p>
            <a:pPr>
              <a:defRPr lang="en-US"/>
            </a:pPr>
            <a:endParaRPr lang="fa-IR"/>
          </a:p>
        </c:txPr>
        <c:crossAx val="73644672"/>
        <c:crosses val="autoZero"/>
        <c:auto val="1"/>
        <c:lblAlgn val="ctr"/>
        <c:lblOffset val="100"/>
      </c:catAx>
      <c:valAx>
        <c:axId val="736446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73643136"/>
        <c:crosses val="autoZero"/>
        <c:crossBetween val="between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A090-0D5E-4066-9BB4-9547958CC522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CA4B-4036-434E-96AA-7C0297C7444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A090-0D5E-4066-9BB4-9547958CC522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CA4B-4036-434E-96AA-7C0297C7444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A090-0D5E-4066-9BB4-9547958CC522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CA4B-4036-434E-96AA-7C0297C7444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A090-0D5E-4066-9BB4-9547958CC522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CA4B-4036-434E-96AA-7C0297C7444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A090-0D5E-4066-9BB4-9547958CC522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CA4B-4036-434E-96AA-7C0297C7444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A090-0D5E-4066-9BB4-9547958CC522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CA4B-4036-434E-96AA-7C0297C7444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A090-0D5E-4066-9BB4-9547958CC522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CA4B-4036-434E-96AA-7C0297C7444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A090-0D5E-4066-9BB4-9547958CC522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CA4B-4036-434E-96AA-7C0297C7444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A090-0D5E-4066-9BB4-9547958CC522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CA4B-4036-434E-96AA-7C0297C7444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A090-0D5E-4066-9BB4-9547958CC522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CA4B-4036-434E-96AA-7C0297C7444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A090-0D5E-4066-9BB4-9547958CC522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0CA4B-4036-434E-96AA-7C0297C7444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A090-0D5E-4066-9BB4-9547958CC522}" type="datetimeFigureOut">
              <a:rPr lang="fa-IR" smtClean="0"/>
              <a:pPr/>
              <a:t>04/12/1436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0CA4B-4036-434E-96AA-7C0297C7444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6304"/>
            <a:ext cx="9144000" cy="689430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8125" y="281781"/>
          <a:ext cx="8667750" cy="6294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8125" y="281781"/>
          <a:ext cx="8667750" cy="6294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9661" y="284726"/>
          <a:ext cx="8664677" cy="6288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9661" y="284726"/>
          <a:ext cx="8664677" cy="6288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8125" y="279797"/>
          <a:ext cx="8667750" cy="6298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9661" y="284726"/>
          <a:ext cx="8664677" cy="6288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9661" y="284726"/>
          <a:ext cx="8664677" cy="6288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9661" y="284726"/>
          <a:ext cx="8664677" cy="6288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9661" y="284726"/>
          <a:ext cx="8664677" cy="6288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9661" y="284726"/>
          <a:ext cx="8664677" cy="6288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304800" y="431895"/>
            <a:ext cx="8686800" cy="61863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fa-IR" sz="5400" b="1" dirty="0"/>
              <a:t>گزارش </a:t>
            </a:r>
            <a:br>
              <a:rPr lang="fa-IR" sz="5400" b="1" dirty="0"/>
            </a:br>
            <a:r>
              <a:rPr lang="fa-IR" sz="5400" b="1" dirty="0"/>
              <a:t>پایش وضعیت برنامه </a:t>
            </a:r>
            <a:r>
              <a:rPr lang="fa-IR" sz="5400" b="1" dirty="0" smtClean="0"/>
              <a:t>پایش کل واحدها </a:t>
            </a:r>
            <a:r>
              <a:rPr lang="fa-IR" sz="5400" b="1" dirty="0"/>
              <a:t/>
            </a:r>
            <a:br>
              <a:rPr lang="fa-IR" sz="5400" b="1" dirty="0"/>
            </a:br>
            <a:r>
              <a:rPr lang="fa-IR" sz="5400" b="1" dirty="0"/>
              <a:t>در </a:t>
            </a:r>
            <a:br>
              <a:rPr lang="fa-IR" sz="5400" b="1" dirty="0"/>
            </a:br>
            <a:r>
              <a:rPr lang="fa-IR" sz="5400" b="1" dirty="0"/>
              <a:t>شهرستان </a:t>
            </a:r>
            <a:r>
              <a:rPr lang="fa-IR" sz="5400" b="1" dirty="0" smtClean="0"/>
              <a:t>های استان کرمانشاه </a:t>
            </a:r>
          </a:p>
          <a:p>
            <a:pPr algn="ctr" eaLnBrk="0" hangingPunct="0">
              <a:defRPr/>
            </a:pPr>
            <a:r>
              <a:rPr lang="fa-IR" sz="5400" b="1" dirty="0" smtClean="0"/>
              <a:t>بر اساس </a:t>
            </a:r>
          </a:p>
          <a:p>
            <a:pPr algn="ctr" rtl="1" eaLnBrk="0" hangingPunct="0">
              <a:defRPr/>
            </a:pPr>
            <a:r>
              <a:rPr lang="fa-IR" sz="5400" b="1" dirty="0" smtClean="0"/>
              <a:t>چک لیست</a:t>
            </a:r>
            <a:r>
              <a:rPr lang="fa-IR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</a:rPr>
              <a:t>FSH Monitoring</a:t>
            </a:r>
            <a:r>
              <a:rPr lang="fa-IR" sz="6600" b="1" dirty="0" smtClean="0">
                <a:solidFill>
                  <a:srgbClr val="00B050"/>
                </a:solidFill>
              </a:rPr>
              <a:t> </a:t>
            </a:r>
            <a:endParaRPr lang="fa-IR" sz="5400" b="1" dirty="0" smtClean="0">
              <a:solidFill>
                <a:srgbClr val="00B050"/>
              </a:solidFill>
            </a:endParaRPr>
          </a:p>
          <a:p>
            <a:pPr algn="ctr" rtl="1" eaLnBrk="0" hangingPunct="0">
              <a:defRPr/>
            </a:pPr>
            <a:r>
              <a:rPr lang="fa-IR" sz="1600" b="1" dirty="0" smtClean="0"/>
              <a:t> </a:t>
            </a:r>
            <a:r>
              <a:rPr lang="fa-IR" sz="6000" b="1" dirty="0" smtClean="0"/>
              <a:t>بهمن ماه 1393</a:t>
            </a:r>
            <a:endParaRPr lang="ar-SA" sz="6000" b="1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4282" y="214290"/>
            <a:ext cx="8777318" cy="64325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fa-IR" sz="3600" b="1" dirty="0"/>
              <a:t>گزارش </a:t>
            </a:r>
            <a:br>
              <a:rPr lang="fa-IR" sz="3600" b="1" dirty="0"/>
            </a:br>
            <a:r>
              <a:rPr lang="fa-IR" sz="3600" b="1" dirty="0"/>
              <a:t>پایش وضعیت برنامه </a:t>
            </a:r>
            <a:r>
              <a:rPr lang="fa-IR" sz="3600" b="1" dirty="0" smtClean="0"/>
              <a:t>مدیریت شبکه </a:t>
            </a:r>
            <a:r>
              <a:rPr lang="fa-IR" sz="3600" b="1" dirty="0"/>
              <a:t/>
            </a:r>
            <a:br>
              <a:rPr lang="fa-IR" sz="3600" b="1" dirty="0"/>
            </a:br>
            <a:r>
              <a:rPr lang="fa-IR" sz="3600" b="1" dirty="0"/>
              <a:t>در </a:t>
            </a:r>
            <a:br>
              <a:rPr lang="fa-IR" sz="3600" b="1" dirty="0"/>
            </a:br>
            <a:r>
              <a:rPr lang="fa-IR" sz="3600" b="1" dirty="0"/>
              <a:t>شهرستان </a:t>
            </a:r>
            <a:r>
              <a:rPr lang="fa-IR" sz="3600" b="1" dirty="0" smtClean="0"/>
              <a:t>های استان کرمانشاه </a:t>
            </a:r>
          </a:p>
          <a:p>
            <a:pPr algn="ctr" eaLnBrk="0" hangingPunct="0">
              <a:defRPr/>
            </a:pPr>
            <a:r>
              <a:rPr lang="fa-IR" sz="3600" b="1" dirty="0" smtClean="0"/>
              <a:t>بر اساس </a:t>
            </a:r>
          </a:p>
          <a:p>
            <a:pPr algn="ctr" rtl="1" eaLnBrk="0" hangingPunct="0">
              <a:defRPr/>
            </a:pPr>
            <a:r>
              <a:rPr lang="fa-IR" sz="3600" b="1" dirty="0" smtClean="0"/>
              <a:t>چک لیست</a:t>
            </a:r>
            <a:r>
              <a:rPr lang="fa-IR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rgbClr val="00B050"/>
                </a:solidFill>
              </a:rPr>
              <a:t>FSH Monitoring</a:t>
            </a:r>
            <a:r>
              <a:rPr lang="fa-IR" sz="4400" b="1" dirty="0" smtClean="0">
                <a:solidFill>
                  <a:srgbClr val="00B050"/>
                </a:solidFill>
              </a:rPr>
              <a:t> </a:t>
            </a:r>
            <a:endParaRPr lang="fa-IR" sz="3600" b="1" dirty="0" smtClean="0">
              <a:solidFill>
                <a:srgbClr val="00B050"/>
              </a:solidFill>
            </a:endParaRPr>
          </a:p>
          <a:p>
            <a:pPr algn="ctr" rtl="1" eaLnBrk="0" hangingPunct="0">
              <a:defRPr/>
            </a:pPr>
            <a:r>
              <a:rPr lang="fa-IR" sz="1050" b="1" dirty="0" smtClean="0"/>
              <a:t> </a:t>
            </a:r>
            <a:r>
              <a:rPr lang="fa-IR" sz="4000" b="1" dirty="0" smtClean="0"/>
              <a:t>بهمن ماه </a:t>
            </a:r>
            <a:r>
              <a:rPr lang="fa-IR" sz="4000" b="1" dirty="0" smtClean="0"/>
              <a:t>1393</a:t>
            </a:r>
          </a:p>
          <a:p>
            <a:pPr algn="ctr" rtl="1" eaLnBrk="0" hangingPunct="0">
              <a:defRPr/>
            </a:pPr>
            <a:r>
              <a:rPr lang="fa-IR" sz="3600" b="1" dirty="0" smtClean="0"/>
              <a:t>تهیه و تنظیم :فرحناز شکارچی</a:t>
            </a:r>
          </a:p>
          <a:p>
            <a:pPr algn="ctr" rtl="1" eaLnBrk="0" hangingPunct="0">
              <a:defRPr/>
            </a:pPr>
            <a:r>
              <a:rPr lang="fa-IR" sz="3600" b="1" dirty="0" smtClean="0"/>
              <a:t>کارشناس آموزش بهورزی</a:t>
            </a:r>
          </a:p>
          <a:p>
            <a:pPr algn="ctr" rtl="1" eaLnBrk="0" hangingPunct="0">
              <a:defRPr/>
            </a:pPr>
            <a:r>
              <a:rPr lang="fa-IR" sz="3600" b="1" dirty="0" smtClean="0"/>
              <a:t>تلفن :37257701</a:t>
            </a:r>
            <a:endParaRPr lang="fa-IR" sz="3600" b="1" dirty="0" smtClean="0"/>
          </a:p>
          <a:p>
            <a:pPr algn="ctr" rtl="1" eaLnBrk="0" hangingPunct="0">
              <a:defRPr/>
            </a:pPr>
            <a:endParaRPr lang="ar-SA" sz="4000" b="1" dirty="0"/>
          </a:p>
        </p:txBody>
      </p:sp>
    </p:spTree>
    <p:extLst>
      <p:ext uri="{BB962C8B-B14F-4D97-AF65-F5344CB8AC3E}">
        <p14:creationId xmlns="" xmlns:p14="http://schemas.microsoft.com/office/powerpoint/2010/main" val="40579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9661" y="284726"/>
          <a:ext cx="8664677" cy="6288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9661" y="284726"/>
          <a:ext cx="8664677" cy="6288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8125" y="281781"/>
          <a:ext cx="8667750" cy="6294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j.piruzpanah\Desktop\679181_lTKfAfg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1"/>
            <a:ext cx="8382000" cy="23812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4800" b="1" dirty="0" smtClean="0"/>
              <a:t>شروع برنامه پایش: </a:t>
            </a:r>
            <a:br>
              <a:rPr lang="fa-IR" sz="4800" b="1" dirty="0" smtClean="0"/>
            </a:br>
            <a:r>
              <a:rPr lang="fa-IR" sz="4800" b="1" dirty="0" smtClean="0"/>
              <a:t> از تاریخ 9 دی ماه لغایت 4 بهمن </a:t>
            </a:r>
            <a:r>
              <a:rPr lang="fa-IR" sz="4800" b="1" dirty="0"/>
              <a:t>1393</a:t>
            </a:r>
            <a:r>
              <a:rPr lang="fa-IR" sz="4800" b="1" dirty="0" smtClean="0"/>
              <a:t>  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8324880" cy="2057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rtl="1"/>
            <a:r>
              <a:rPr lang="fa-IR" sz="4000" b="1" dirty="0" smtClean="0">
                <a:solidFill>
                  <a:schemeClr val="tx1"/>
                </a:solidFill>
              </a:rPr>
              <a:t>ابزار پایش </a:t>
            </a:r>
            <a:r>
              <a:rPr lang="fa-IR" b="1" dirty="0" smtClean="0">
                <a:solidFill>
                  <a:schemeClr val="tx1"/>
                </a:solidFill>
              </a:rPr>
              <a:t>: چک لیست با لحاظ نمودن امتیاز صفر و یک بر حسب فرآیندهای مرتبط با برنامه ها  به تفکیک برنامه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fa-IR" b="1" dirty="0" smtClean="0">
                <a:solidFill>
                  <a:schemeClr val="tx1"/>
                </a:solidFill>
              </a:rPr>
              <a:t> </a:t>
            </a:r>
          </a:p>
          <a:p>
            <a:pPr rtl="1"/>
            <a:r>
              <a:rPr lang="fa-IR" sz="3800" b="1" dirty="0" smtClean="0">
                <a:solidFill>
                  <a:schemeClr val="tx1"/>
                </a:solidFill>
              </a:rPr>
              <a:t>جمع بندی </a:t>
            </a:r>
            <a:r>
              <a:rPr lang="fa-IR" b="1" dirty="0" smtClean="0">
                <a:solidFill>
                  <a:schemeClr val="tx1"/>
                </a:solidFill>
              </a:rPr>
              <a:t>: نتایج در جدول جمع بندی نتایج جمع آوری شده و بر حسب برنامه نمودار مقایسه ای تهیه شده است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406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4280" y="214292"/>
          <a:ext cx="8715438" cy="6643703"/>
        </p:xfrm>
        <a:graphic>
          <a:graphicData uri="http://schemas.openxmlformats.org/drawingml/2006/table">
            <a:tbl>
              <a:tblPr rtl="1">
                <a:tableStyleId>{35758FB7-9AC5-4552-8A53-C91805E547FA}</a:tableStyleId>
              </a:tblPr>
              <a:tblGrid>
                <a:gridCol w="1233145"/>
                <a:gridCol w="812426"/>
                <a:gridCol w="493258"/>
                <a:gridCol w="493258"/>
                <a:gridCol w="816053"/>
                <a:gridCol w="493258"/>
                <a:gridCol w="493258"/>
                <a:gridCol w="493258"/>
                <a:gridCol w="493258"/>
                <a:gridCol w="493258"/>
                <a:gridCol w="493258"/>
                <a:gridCol w="493258"/>
                <a:gridCol w="859576"/>
                <a:gridCol w="554916"/>
              </a:tblGrid>
              <a:tr h="480943">
                <a:tc gridSpan="14">
                  <a:txBody>
                    <a:bodyPr/>
                    <a:lstStyle/>
                    <a:p>
                      <a:pPr algn="ctr" rtl="1" fontAlgn="ctr"/>
                      <a:r>
                        <a:rPr lang="fa-IR" sz="1050" b="1" u="none" strike="noStrike" dirty="0"/>
                        <a:t>جدول نتایج پایش ستاد شهرستانهای استان کرمانشاه بر اساس </a:t>
                      </a:r>
                      <a:r>
                        <a:rPr lang="en-US" sz="1050" b="1" u="none" strike="noStrike" dirty="0"/>
                        <a:t>FSH Monitoring </a:t>
                      </a:r>
                      <a:r>
                        <a:rPr lang="fa-IR" sz="1050" b="1" u="none" strike="noStrike" dirty="0"/>
                        <a:t>به تفکیک برنامه در دی ماه سال </a:t>
                      </a:r>
                      <a:r>
                        <a:rPr lang="fa-IR" sz="900" b="1" u="none" strike="noStrike" dirty="0"/>
                        <a:t>1</a:t>
                      </a:r>
                      <a:r>
                        <a:rPr lang="fa-IR" sz="1000" b="1" u="none" strike="noStrike" dirty="0"/>
                        <a:t>393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81605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u="none" strike="noStrike"/>
                        <a:t> </a:t>
                      </a:r>
                      <a:endParaRPr lang="fa-IR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u="none" strike="noStrike" dirty="0"/>
                        <a:t>گسترش شبکه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u="none" strike="noStrike" dirty="0"/>
                        <a:t>سلامت خانواده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u="none" strike="noStrike"/>
                        <a:t>بیماریها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u="none" strike="noStrike"/>
                        <a:t>سلامت روان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u="none" strike="noStrike"/>
                        <a:t>سلامت محیط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u="none" strike="noStrike"/>
                        <a:t>سلامت حرفه ای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u="none" strike="noStrike"/>
                        <a:t>آموزش سلامت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u="none" strike="noStrike"/>
                        <a:t>سلامت دهان و دندان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u="none" strike="noStrike"/>
                        <a:t>سلامت مدارس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u="none" strike="noStrike"/>
                        <a:t>آمار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u="none" strike="noStrike"/>
                        <a:t>امور دارویی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u="none" strike="noStrike"/>
                        <a:t>امور آزمایشگاهها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u="none" strike="noStrike"/>
                        <a:t>میانگین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720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u="none" strike="noStrike" dirty="0"/>
                        <a:t>اسلام آباد غرب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71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60.8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67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74.6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56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50.81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73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71.4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720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u="none" strike="noStrike" dirty="0"/>
                        <a:t>پاوه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96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67.12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75.75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66.5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63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96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50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52.7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67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45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68.3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720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u="none" strike="noStrike" dirty="0"/>
                        <a:t>ثلاث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58.6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90.4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65.5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60.9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53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72.5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40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51.08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79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63.6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720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u="none" strike="noStrike" dirty="0"/>
                        <a:t>جوانرود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94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95.4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91.3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66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57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99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58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45.95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75.2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720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u="none" strike="noStrike" dirty="0"/>
                        <a:t>دالاهو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77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90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70.2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68.5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76.8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88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79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52.43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96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79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75.2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720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u="none" strike="noStrike" dirty="0"/>
                        <a:t>روانسر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79.5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94.4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86.25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69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52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58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46.2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99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73.4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720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u="none" strike="noStrike" dirty="0"/>
                        <a:t>سرپل ذهاب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88.06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95.2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77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68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86.8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62.5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84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51.6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74.0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720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u="none" strike="noStrike" dirty="0"/>
                        <a:t>سنقر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62.06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89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70.5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68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69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75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52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81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49.7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97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70.3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720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u="none" strike="noStrike" dirty="0"/>
                        <a:t>صحنه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55.8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91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89.75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63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89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30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78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53.2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83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72.9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720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u="none" strike="noStrike" dirty="0"/>
                        <a:t>قصرشیرین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94.8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84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71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55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81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62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79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54.3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50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73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71.8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720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u="none" strike="noStrike" dirty="0"/>
                        <a:t>کرمانشاه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93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99.6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80.25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76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87.7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68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84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55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80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64.9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91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80.8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720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u="none" strike="noStrike" dirty="0"/>
                        <a:t>کنگاور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69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96.2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56.8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21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80.2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87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42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64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52.7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82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64.7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720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u="none" strike="noStrike" dirty="0"/>
                        <a:t>گیلانغرب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88.5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97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79.4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76.25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86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64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88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46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64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47.3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97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75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75.7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720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u="none" strike="noStrike" dirty="0"/>
                        <a:t>هرسین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79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87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56.5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46.75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38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91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44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88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44.9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/>
                        <a:t>60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800" b="1" u="none" strike="noStrike" dirty="0"/>
                        <a:t>66</a:t>
                      </a:r>
                      <a:endParaRPr lang="fa-I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 dirty="0"/>
                        <a:t>63.4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720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50" u="none" strike="noStrike" dirty="0"/>
                        <a:t>میانگین</a:t>
                      </a:r>
                      <a:endParaRPr lang="fa-I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75.5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93.6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74.9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67.5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71.0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60.5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85.8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52.1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72.8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51.3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80.7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/>
                        <a:t>71.9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900" b="1" u="none" strike="noStrike" dirty="0"/>
                        <a:t>71.5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4282" y="357174"/>
          <a:ext cx="8572560" cy="6286535"/>
        </p:xfrm>
        <a:graphic>
          <a:graphicData uri="http://schemas.openxmlformats.org/drawingml/2006/table">
            <a:tbl>
              <a:tblPr rtl="1"/>
              <a:tblGrid>
                <a:gridCol w="932766"/>
                <a:gridCol w="792679"/>
                <a:gridCol w="587678"/>
                <a:gridCol w="751680"/>
                <a:gridCol w="492008"/>
                <a:gridCol w="478341"/>
                <a:gridCol w="478341"/>
                <a:gridCol w="478341"/>
                <a:gridCol w="492008"/>
                <a:gridCol w="522759"/>
                <a:gridCol w="792679"/>
                <a:gridCol w="522759"/>
                <a:gridCol w="522759"/>
                <a:gridCol w="727762"/>
              </a:tblGrid>
              <a:tr h="593285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گسترش شبکه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سلامت خانواده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بیماریها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سلامت روان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سلامت محیط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سلامت حرفه ای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آموزش سلامت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سلامت دهان و دندان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سلامت مدارس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آمار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امور دارویی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امور آزمایشگاهها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جمع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95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اسلام آباد غرب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355.67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5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پاوه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1006.8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530.25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368.9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5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ثلاث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458.5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357.56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5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جوانرود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1369.5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321.65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7839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5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دالاهو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479.5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367.01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5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روانسر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1293.75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323.4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5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سرپل ذهاب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880.6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361.2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5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سنقر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620.6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347.9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5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صحنه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1346.25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372.4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5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قصرشیرین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380.1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5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کرمانشاه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1203.75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454.3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8303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5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کنگاور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368.9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5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گیلانغرب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533.75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331.1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7884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5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هرسین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314.3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6469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55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میانگین استانی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755.4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1404.6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1124.0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472.5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709.6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363.2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600.6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312.9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363.9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358.9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484.3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431.1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42844" y="285728"/>
          <a:ext cx="8786874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57158" y="214290"/>
          <a:ext cx="8286808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282" y="285728"/>
          <a:ext cx="8536649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282" y="214290"/>
          <a:ext cx="8286808" cy="6429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635</Words>
  <Application>Microsoft Office PowerPoint</Application>
  <PresentationFormat>On-screen Show (4:3)</PresentationFormat>
  <Paragraphs>483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شروع برنامه پایش:   از تاریخ 9 دی ماه لغایت 4 بهمن 1393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R!!!</dc:creator>
  <cp:lastModifiedBy>R!!!</cp:lastModifiedBy>
  <cp:revision>15</cp:revision>
  <dcterms:created xsi:type="dcterms:W3CDTF">2015-02-01T05:59:59Z</dcterms:created>
  <dcterms:modified xsi:type="dcterms:W3CDTF">2015-02-01T08:59:30Z</dcterms:modified>
</cp:coreProperties>
</file>