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4" r:id="rId5"/>
    <p:sldId id="265" r:id="rId6"/>
    <p:sldId id="266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H-AZ\Desktop\&#1575;&#1587;&#1604;&#1575;&#1740;&#1583;%20&#1670;&#1705;&#1604;&#1740;&#1587;&#1578;%20100%20&#1587;&#1574;&#1608;&#1575;&#1604;&#1740;%20&#1608;&#1575;&#1711;&#1740;&#1585;%20+&#1594;&#1740;&#1585;&#1608;&#1575;&#1711;&#1740;&#1585;%20&#1583;&#1740;&#1605;&#1575;&#1607;%201393\&#1580;&#1583;&#1608;&#1604;%20&#1605;&#1602;&#1575;&#1740;&#1587;&#1607;%20&#1588;&#1607;&#1585;&#1587;&#1578;&#1575;&#1606;&#1607;&#1575;%20%20&#1670;&#1705;%20&#1604;&#1740;&#1587;&#1578;%20&#1576;&#1607;&#1583;&#1575;&#1588;&#1578;%20&#1585;&#1608;&#1575;&#1606;%20&#1583;&#1740;&#1605;&#1575;&#1607;%20139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H-AZ\Desktop\&#1575;&#1587;&#1604;&#1575;&#1740;&#1583;%20&#1670;&#1705;&#1604;&#1740;&#1587;&#1578;%20100%20&#1587;&#1574;&#1608;&#1575;&#1604;&#1740;%20&#1608;&#1575;&#1711;&#1740;&#1585;%20+&#1594;&#1740;&#1585;&#1608;&#1575;&#1711;&#1740;&#1585;%20&#1583;&#1740;&#1605;&#1575;&#1607;%201393\&#1580;&#1583;&#1608;&#1604;%20&#1605;&#1602;&#1575;&#1740;&#1587;&#1607;%20&#1588;&#1607;&#1585;&#1587;&#1578;&#1575;&#1606;&#1607;&#1575;%20%20&#1670;&#1705;%20&#1604;&#1740;&#1587;&#1578;%20&#1576;&#1607;&#1583;&#1575;&#1588;&#1578;%20&#1585;&#1608;&#1575;&#1606;%20&#1583;&#1740;&#1605;&#1575;&#1607;%20139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H-AZ\Desktop\&#1575;&#1587;&#1604;&#1575;&#1740;&#1583;%20&#1670;&#1705;&#1604;&#1740;&#1587;&#1578;%20100%20&#1587;&#1574;&#1608;&#1575;&#1604;&#1740;%20&#1608;&#1575;&#1711;&#1740;&#1585;%20+&#1594;&#1740;&#1585;&#1608;&#1575;&#1711;&#1740;&#1585;%20&#1583;&#1740;&#1605;&#1575;&#1607;%201393\&#1580;&#1583;&#1608;&#1604;%20&#1605;&#1602;&#1575;&#1740;&#1587;&#1607;%20&#1588;&#1607;&#1585;&#1587;&#1578;&#1575;&#1606;&#1607;&#1575;%20%20&#1670;&#1705;%20&#1604;&#1740;&#1587;&#1578;%20&#1576;&#1607;&#1583;&#1575;&#1588;&#1578;%20&#1585;&#1608;&#1575;&#1606;%20&#1583;&#1740;&#1605;&#1575;&#1607;%20139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H-AZ\Desktop\&#1575;&#1587;&#1604;&#1575;&#1740;&#1583;%20&#1670;&#1705;&#1604;&#1740;&#1587;&#1578;%20100%20&#1587;&#1574;&#1608;&#1575;&#1604;&#1740;%20&#1608;&#1575;&#1711;&#1740;&#1585;%20+&#1594;&#1740;&#1585;&#1608;&#1575;&#1711;&#1740;&#1585;%20&#1583;&#1740;&#1605;&#1575;&#1607;%201393\&#1580;&#1583;&#1608;&#1604;%20&#1605;&#1602;&#1575;&#1740;&#1587;&#1607;%20&#1588;&#1607;&#1585;&#1587;&#1578;&#1575;&#1606;&#1607;&#1575;%20%20&#1670;&#1705;%20&#1604;&#1740;&#1587;&#1578;%20&#1576;&#1607;&#1583;&#1575;&#1588;&#1578;%20&#1585;&#1608;&#1575;&#1606;%20&#1583;&#1740;&#1605;&#1575;&#1607;%20139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H-AZ\Desktop\&#1575;&#1587;&#1604;&#1575;&#1740;&#1583;%20&#1670;&#1705;&#1604;&#1740;&#1587;&#1578;%20100%20&#1587;&#1574;&#1608;&#1575;&#1604;&#1740;%20&#1608;&#1575;&#1711;&#1740;&#1585;%20+&#1594;&#1740;&#1585;&#1608;&#1575;&#1711;&#1740;&#1585;%20&#1583;&#1740;&#1605;&#1575;&#1607;%201393\&#1580;&#1583;&#1608;&#1604;%20&#1605;&#1602;&#1575;&#1740;&#1587;&#1607;%20&#1588;&#1607;&#1585;&#1587;&#1578;&#1575;&#1606;&#1607;&#1575;%20%20&#1670;&#1705;%20&#1604;&#1740;&#1587;&#1578;%20&#1576;&#1607;&#1583;&#1575;&#1588;&#1578;%20&#1585;&#1608;&#1575;&#1606;%20&#1583;&#1740;&#1605;&#1575;&#1607;%20139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H-AZ\Desktop\&#1575;&#1587;&#1604;&#1575;&#1740;&#1583;%20&#1670;&#1705;&#1604;&#1740;&#1587;&#1578;%20100%20&#1587;&#1574;&#1608;&#1575;&#1604;&#1740;%20&#1608;&#1575;&#1711;&#1740;&#1585;%20+&#1594;&#1740;&#1585;&#1608;&#1575;&#1711;&#1740;&#1585;%20&#1583;&#1740;&#1605;&#1575;&#1607;%201393\&#1580;&#1583;&#1608;&#1604;%20&#1605;&#1602;&#1575;&#1740;&#1587;&#1607;%20&#1588;&#1607;&#1585;&#1587;&#1578;&#1575;&#1606;&#1607;&#1575;%20%20&#1670;&#1705;%20&#1604;&#1740;&#1587;&#1578;%20&#1576;&#1607;&#1583;&#1575;&#1588;&#1578;%20&#1585;&#1608;&#1575;&#1606;%20&#1583;&#1740;&#1605;&#1575;&#1607;%20139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H-AZ\Desktop\&#1575;&#1587;&#1604;&#1575;&#1740;&#1583;%20&#1670;&#1705;&#1604;&#1740;&#1587;&#1578;%20100%20&#1587;&#1574;&#1608;&#1575;&#1604;&#1740;%20&#1608;&#1575;&#1711;&#1740;&#1585;%20+&#1594;&#1740;&#1585;&#1608;&#1575;&#1711;&#1740;&#1585;%20&#1583;&#1740;&#1605;&#1575;&#1607;%201393\&#1580;&#1583;&#1608;&#1604;%20&#1605;&#1602;&#1575;&#1740;&#1587;&#1607;%20&#1588;&#1607;&#1585;&#1587;&#1578;&#1575;&#1606;&#1607;&#1575;%20%20&#1670;&#1705;%20&#1604;&#1740;&#1587;&#1578;%20&#1576;&#1607;&#1583;&#1575;&#1588;&#1578;%20&#1585;&#1608;&#1575;&#1606;%20&#1583;&#1740;&#1605;&#1575;&#1607;%20139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نمودار میانگین نسبی امتیاز کسب شده از ستاد سلامت روانی اجتماعی و اعتیاد شهرستانهای تابعه دیماه 1393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Sheet1!$C$3</c:f>
              <c:strCache>
                <c:ptCount val="1"/>
                <c:pt idx="0">
                  <c:v>سلامت روان</c:v>
                </c:pt>
              </c:strCache>
            </c:strRef>
          </c:tx>
          <c:cat>
            <c:strRef>
              <c:f>Sheet1!$B$4:$B$18</c:f>
              <c:strCache>
                <c:ptCount val="15"/>
                <c:pt idx="0">
                  <c:v>اسلام آباد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امتیاز کسب شده برنامه </c:v>
                </c:pt>
              </c:strCache>
            </c:strRef>
          </c:cat>
          <c:val>
            <c:numRef>
              <c:f>Sheet1!$C$4:$C$18</c:f>
              <c:numCache>
                <c:formatCode>General</c:formatCode>
                <c:ptCount val="15"/>
                <c:pt idx="0">
                  <c:v>85</c:v>
                </c:pt>
                <c:pt idx="1">
                  <c:v>76</c:v>
                </c:pt>
                <c:pt idx="2">
                  <c:v>70</c:v>
                </c:pt>
                <c:pt idx="3">
                  <c:v>66.5</c:v>
                </c:pt>
                <c:pt idx="4">
                  <c:v>74</c:v>
                </c:pt>
                <c:pt idx="5">
                  <c:v>72.5</c:v>
                </c:pt>
                <c:pt idx="6">
                  <c:v>75</c:v>
                </c:pt>
                <c:pt idx="7">
                  <c:v>75</c:v>
                </c:pt>
                <c:pt idx="8">
                  <c:v>85</c:v>
                </c:pt>
                <c:pt idx="9">
                  <c:v>75.5</c:v>
                </c:pt>
                <c:pt idx="10">
                  <c:v>80</c:v>
                </c:pt>
                <c:pt idx="11">
                  <c:v>23.5</c:v>
                </c:pt>
                <c:pt idx="12">
                  <c:v>79</c:v>
                </c:pt>
                <c:pt idx="13">
                  <c:v>74</c:v>
                </c:pt>
                <c:pt idx="14" formatCode="0.0">
                  <c:v>72.214285714285708</c:v>
                </c:pt>
              </c:numCache>
            </c:numRef>
          </c:val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پیشگیری از اعتیاد</c:v>
                </c:pt>
              </c:strCache>
            </c:strRef>
          </c:tx>
          <c:cat>
            <c:strRef>
              <c:f>Sheet1!$B$4:$B$18</c:f>
              <c:strCache>
                <c:ptCount val="15"/>
                <c:pt idx="0">
                  <c:v>اسلام آباد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امتیاز کسب شده برنامه </c:v>
                </c:pt>
              </c:strCache>
            </c:strRef>
          </c:cat>
          <c:val>
            <c:numRef>
              <c:f>Sheet1!$D$4:$D$18</c:f>
              <c:numCache>
                <c:formatCode>General</c:formatCode>
                <c:ptCount val="15"/>
                <c:pt idx="0">
                  <c:v>75</c:v>
                </c:pt>
                <c:pt idx="1">
                  <c:v>72</c:v>
                </c:pt>
                <c:pt idx="2">
                  <c:v>64</c:v>
                </c:pt>
                <c:pt idx="3">
                  <c:v>64</c:v>
                </c:pt>
                <c:pt idx="4">
                  <c:v>70</c:v>
                </c:pt>
                <c:pt idx="5">
                  <c:v>76.5</c:v>
                </c:pt>
                <c:pt idx="6">
                  <c:v>75</c:v>
                </c:pt>
                <c:pt idx="7">
                  <c:v>71</c:v>
                </c:pt>
                <c:pt idx="8">
                  <c:v>80</c:v>
                </c:pt>
                <c:pt idx="9">
                  <c:v>71.5</c:v>
                </c:pt>
                <c:pt idx="10">
                  <c:v>75</c:v>
                </c:pt>
                <c:pt idx="11">
                  <c:v>19</c:v>
                </c:pt>
                <c:pt idx="12">
                  <c:v>77</c:v>
                </c:pt>
                <c:pt idx="13">
                  <c:v>68.5</c:v>
                </c:pt>
                <c:pt idx="14" formatCode="0.0">
                  <c:v>68.464285714285708</c:v>
                </c:pt>
              </c:numCache>
            </c:numRef>
          </c:val>
        </c:ser>
        <c:ser>
          <c:idx val="2"/>
          <c:order val="2"/>
          <c:tx>
            <c:strRef>
              <c:f>Sheet1!$E$3</c:f>
              <c:strCache>
                <c:ptCount val="1"/>
                <c:pt idx="0">
                  <c:v>پیشگیری از خودکشی</c:v>
                </c:pt>
              </c:strCache>
            </c:strRef>
          </c:tx>
          <c:cat>
            <c:strRef>
              <c:f>Sheet1!$B$4:$B$18</c:f>
              <c:strCache>
                <c:ptCount val="15"/>
                <c:pt idx="0">
                  <c:v>اسلام آباد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امتیاز کسب شده برنامه </c:v>
                </c:pt>
              </c:strCache>
            </c:strRef>
          </c:cat>
          <c:val>
            <c:numRef>
              <c:f>Sheet1!$E$4:$E$18</c:f>
              <c:numCache>
                <c:formatCode>General</c:formatCode>
                <c:ptCount val="15"/>
                <c:pt idx="0">
                  <c:v>82</c:v>
                </c:pt>
                <c:pt idx="6">
                  <c:v>60</c:v>
                </c:pt>
                <c:pt idx="14" formatCode="0.0">
                  <c:v>71</c:v>
                </c:pt>
              </c:numCache>
            </c:numRef>
          </c:val>
        </c:ser>
        <c:ser>
          <c:idx val="3"/>
          <c:order val="3"/>
          <c:tx>
            <c:strRef>
              <c:f>Sheet1!$F$3</c:f>
              <c:strCache>
                <c:ptCount val="1"/>
                <c:pt idx="0">
                  <c:v>آموزش آمفتامین ها</c:v>
                </c:pt>
              </c:strCache>
            </c:strRef>
          </c:tx>
          <c:cat>
            <c:strRef>
              <c:f>Sheet1!$B$4:$B$18</c:f>
              <c:strCache>
                <c:ptCount val="15"/>
                <c:pt idx="0">
                  <c:v>اسلام آباد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امتیاز کسب شده برنامه </c:v>
                </c:pt>
              </c:strCache>
            </c:strRef>
          </c:cat>
          <c:val>
            <c:numRef>
              <c:f>Sheet1!$F$4:$F$18</c:f>
              <c:numCache>
                <c:formatCode>General</c:formatCode>
                <c:ptCount val="15"/>
                <c:pt idx="0">
                  <c:v>80</c:v>
                </c:pt>
                <c:pt idx="1">
                  <c:v>79</c:v>
                </c:pt>
                <c:pt idx="2">
                  <c:v>65</c:v>
                </c:pt>
                <c:pt idx="3">
                  <c:v>73</c:v>
                </c:pt>
                <c:pt idx="4">
                  <c:v>60</c:v>
                </c:pt>
                <c:pt idx="5">
                  <c:v>72</c:v>
                </c:pt>
                <c:pt idx="6">
                  <c:v>65</c:v>
                </c:pt>
                <c:pt idx="7">
                  <c:v>67</c:v>
                </c:pt>
                <c:pt idx="8">
                  <c:v>85</c:v>
                </c:pt>
                <c:pt idx="9">
                  <c:v>67</c:v>
                </c:pt>
                <c:pt idx="10">
                  <c:v>73</c:v>
                </c:pt>
                <c:pt idx="11">
                  <c:v>24</c:v>
                </c:pt>
                <c:pt idx="12">
                  <c:v>75</c:v>
                </c:pt>
                <c:pt idx="13">
                  <c:v>59</c:v>
                </c:pt>
                <c:pt idx="14" formatCode="0.0">
                  <c:v>67.428571428571431</c:v>
                </c:pt>
              </c:numCache>
            </c:numRef>
          </c:val>
        </c:ser>
        <c:ser>
          <c:idx val="4"/>
          <c:order val="4"/>
          <c:tx>
            <c:strRef>
              <c:f>Sheet1!$G$3</c:f>
              <c:strCache>
                <c:ptCount val="1"/>
                <c:pt idx="0">
                  <c:v>مهارتهای زندگی و فرزند پروری</c:v>
                </c:pt>
              </c:strCache>
            </c:strRef>
          </c:tx>
          <c:cat>
            <c:strRef>
              <c:f>Sheet1!$B$4:$B$18</c:f>
              <c:strCache>
                <c:ptCount val="15"/>
                <c:pt idx="0">
                  <c:v>اسلام آباد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امتیاز کسب شده برنامه </c:v>
                </c:pt>
              </c:strCache>
            </c:strRef>
          </c:cat>
          <c:val>
            <c:numRef>
              <c:f>Sheet1!$G$4:$G$18</c:f>
              <c:numCache>
                <c:formatCode>General</c:formatCode>
                <c:ptCount val="15"/>
                <c:pt idx="0">
                  <c:v>80</c:v>
                </c:pt>
                <c:pt idx="1">
                  <c:v>76</c:v>
                </c:pt>
                <c:pt idx="2">
                  <c:v>63</c:v>
                </c:pt>
                <c:pt idx="3">
                  <c:v>61.5</c:v>
                </c:pt>
                <c:pt idx="4">
                  <c:v>70</c:v>
                </c:pt>
                <c:pt idx="5">
                  <c:v>53.5</c:v>
                </c:pt>
                <c:pt idx="6">
                  <c:v>65</c:v>
                </c:pt>
                <c:pt idx="7">
                  <c:v>68</c:v>
                </c:pt>
                <c:pt idx="8">
                  <c:v>70</c:v>
                </c:pt>
                <c:pt idx="9">
                  <c:v>69.5</c:v>
                </c:pt>
                <c:pt idx="10">
                  <c:v>76</c:v>
                </c:pt>
                <c:pt idx="11">
                  <c:v>16</c:v>
                </c:pt>
                <c:pt idx="12">
                  <c:v>74</c:v>
                </c:pt>
                <c:pt idx="13">
                  <c:v>40</c:v>
                </c:pt>
                <c:pt idx="14" formatCode="0.0">
                  <c:v>63.035714285714285</c:v>
                </c:pt>
              </c:numCache>
            </c:numRef>
          </c:val>
        </c:ser>
        <c:ser>
          <c:idx val="5"/>
          <c:order val="5"/>
          <c:tx>
            <c:strRef>
              <c:f>Sheet1!$H$3</c:f>
              <c:strCache>
                <c:ptCount val="1"/>
                <c:pt idx="0">
                  <c:v>میانگین</c:v>
                </c:pt>
              </c:strCache>
            </c:strRef>
          </c:tx>
          <c:cat>
            <c:strRef>
              <c:f>Sheet1!$B$4:$B$18</c:f>
              <c:strCache>
                <c:ptCount val="15"/>
                <c:pt idx="0">
                  <c:v>اسلام آباد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امتیاز کسب شده برنامه </c:v>
                </c:pt>
              </c:strCache>
            </c:strRef>
          </c:cat>
          <c:val>
            <c:numRef>
              <c:f>Sheet1!$H$4:$H$18</c:f>
              <c:numCache>
                <c:formatCode>0.0</c:formatCode>
                <c:ptCount val="15"/>
                <c:pt idx="0">
                  <c:v>80.400000000000006</c:v>
                </c:pt>
                <c:pt idx="1">
                  <c:v>75.75</c:v>
                </c:pt>
                <c:pt idx="2">
                  <c:v>65.5</c:v>
                </c:pt>
                <c:pt idx="3">
                  <c:v>66.25</c:v>
                </c:pt>
                <c:pt idx="4">
                  <c:v>68.5</c:v>
                </c:pt>
                <c:pt idx="5">
                  <c:v>68.625</c:v>
                </c:pt>
                <c:pt idx="6">
                  <c:v>68</c:v>
                </c:pt>
                <c:pt idx="7">
                  <c:v>70.25</c:v>
                </c:pt>
                <c:pt idx="8">
                  <c:v>80</c:v>
                </c:pt>
                <c:pt idx="9">
                  <c:v>70.875</c:v>
                </c:pt>
                <c:pt idx="10">
                  <c:v>76</c:v>
                </c:pt>
                <c:pt idx="11">
                  <c:v>20.625</c:v>
                </c:pt>
                <c:pt idx="12">
                  <c:v>76.25</c:v>
                </c:pt>
                <c:pt idx="13">
                  <c:v>60.375</c:v>
                </c:pt>
                <c:pt idx="14">
                  <c:v>68.428571428571416</c:v>
                </c:pt>
              </c:numCache>
            </c:numRef>
          </c:val>
        </c:ser>
        <c:marker val="1"/>
        <c:axId val="81221120"/>
        <c:axId val="81222656"/>
      </c:lineChart>
      <c:catAx>
        <c:axId val="81221120"/>
        <c:scaling>
          <c:orientation val="maxMin"/>
        </c:scaling>
        <c:axPos val="b"/>
        <c:majorTickMark val="none"/>
        <c:tickLblPos val="nextTo"/>
        <c:crossAx val="81222656"/>
        <c:crosses val="autoZero"/>
        <c:auto val="1"/>
        <c:lblAlgn val="ctr"/>
        <c:lblOffset val="100"/>
      </c:catAx>
      <c:valAx>
        <c:axId val="81222656"/>
        <c:scaling>
          <c:orientation val="minMax"/>
        </c:scaling>
        <c:axPos val="r"/>
        <c:majorGridlines/>
        <c:title>
          <c:layout/>
        </c:title>
        <c:numFmt formatCode="General" sourceLinked="1"/>
        <c:majorTickMark val="none"/>
        <c:tickLblPos val="nextTo"/>
        <c:crossAx val="812211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نمودار میانگین نسبی امتیاز کسب شده از ستاد سلامت روانی اجتماعی و اعتیاد شهرستانهای تابعه دیماه 1393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Sheet1!$C$3</c:f>
              <c:strCache>
                <c:ptCount val="1"/>
                <c:pt idx="0">
                  <c:v>سلامت روان</c:v>
                </c:pt>
              </c:strCache>
            </c:strRef>
          </c:tx>
          <c:cat>
            <c:strRef>
              <c:f>Sheet1!$B$4:$B$18</c:f>
              <c:strCache>
                <c:ptCount val="15"/>
                <c:pt idx="0">
                  <c:v>اسلام آباد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امتیاز کسب شده برنامه </c:v>
                </c:pt>
              </c:strCache>
            </c:strRef>
          </c:cat>
          <c:val>
            <c:numRef>
              <c:f>Sheet1!$C$4:$C$18</c:f>
              <c:numCache>
                <c:formatCode>General</c:formatCode>
                <c:ptCount val="15"/>
                <c:pt idx="0">
                  <c:v>85</c:v>
                </c:pt>
                <c:pt idx="1">
                  <c:v>76</c:v>
                </c:pt>
                <c:pt idx="2">
                  <c:v>70</c:v>
                </c:pt>
                <c:pt idx="3">
                  <c:v>66.5</c:v>
                </c:pt>
                <c:pt idx="4">
                  <c:v>74</c:v>
                </c:pt>
                <c:pt idx="5">
                  <c:v>72.5</c:v>
                </c:pt>
                <c:pt idx="6">
                  <c:v>75</c:v>
                </c:pt>
                <c:pt idx="7">
                  <c:v>75</c:v>
                </c:pt>
                <c:pt idx="8">
                  <c:v>85</c:v>
                </c:pt>
                <c:pt idx="9">
                  <c:v>75.5</c:v>
                </c:pt>
                <c:pt idx="10">
                  <c:v>80</c:v>
                </c:pt>
                <c:pt idx="11">
                  <c:v>23.5</c:v>
                </c:pt>
                <c:pt idx="12">
                  <c:v>79</c:v>
                </c:pt>
                <c:pt idx="13">
                  <c:v>74</c:v>
                </c:pt>
                <c:pt idx="14" formatCode="0.0">
                  <c:v>72.214285714285708</c:v>
                </c:pt>
              </c:numCache>
            </c:numRef>
          </c:val>
        </c:ser>
        <c:marker val="1"/>
        <c:axId val="63664128"/>
        <c:axId val="63666048"/>
      </c:lineChart>
      <c:catAx>
        <c:axId val="63664128"/>
        <c:scaling>
          <c:orientation val="maxMin"/>
        </c:scaling>
        <c:axPos val="b"/>
        <c:majorTickMark val="none"/>
        <c:tickLblPos val="nextTo"/>
        <c:crossAx val="63666048"/>
        <c:crosses val="autoZero"/>
        <c:auto val="1"/>
        <c:lblAlgn val="ctr"/>
        <c:lblOffset val="100"/>
      </c:catAx>
      <c:valAx>
        <c:axId val="63666048"/>
        <c:scaling>
          <c:orientation val="minMax"/>
        </c:scaling>
        <c:axPos val="r"/>
        <c:majorGridlines/>
        <c:title>
          <c:layout/>
        </c:title>
        <c:numFmt formatCode="General" sourceLinked="1"/>
        <c:majorTickMark val="none"/>
        <c:tickLblPos val="nextTo"/>
        <c:crossAx val="636641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نمودار میانگین نسبی امتیاز کسب شده از ستاد سلامت روانی اجتماعی و اعتیاد شهرستانهای تابعه دیماه 1393</a:t>
            </a:r>
            <a:endParaRPr lang="en-US"/>
          </a:p>
        </c:rich>
      </c:tx>
      <c:layout/>
    </c:title>
    <c:plotArea>
      <c:layout/>
      <c:lineChart>
        <c:grouping val="standard"/>
        <c:ser>
          <c:idx val="2"/>
          <c:order val="0"/>
          <c:tx>
            <c:strRef>
              <c:f>Sheet1!$E$3</c:f>
              <c:strCache>
                <c:ptCount val="1"/>
                <c:pt idx="0">
                  <c:v>پیشگیری از خودکشی</c:v>
                </c:pt>
              </c:strCache>
            </c:strRef>
          </c:tx>
          <c:cat>
            <c:strRef>
              <c:f>Sheet1!$B$4:$B$18</c:f>
              <c:strCache>
                <c:ptCount val="15"/>
                <c:pt idx="0">
                  <c:v>اسلام آباد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امتیاز کسب شده برنامه </c:v>
                </c:pt>
              </c:strCache>
            </c:strRef>
          </c:cat>
          <c:val>
            <c:numRef>
              <c:f>Sheet1!$E$4:$E$18</c:f>
              <c:numCache>
                <c:formatCode>General</c:formatCode>
                <c:ptCount val="15"/>
                <c:pt idx="0">
                  <c:v>82</c:v>
                </c:pt>
                <c:pt idx="6">
                  <c:v>60</c:v>
                </c:pt>
                <c:pt idx="14" formatCode="0.0">
                  <c:v>71</c:v>
                </c:pt>
              </c:numCache>
            </c:numRef>
          </c:val>
        </c:ser>
        <c:marker val="1"/>
        <c:axId val="76650752"/>
        <c:axId val="81225984"/>
      </c:lineChart>
      <c:catAx>
        <c:axId val="76650752"/>
        <c:scaling>
          <c:orientation val="maxMin"/>
        </c:scaling>
        <c:axPos val="b"/>
        <c:majorTickMark val="none"/>
        <c:tickLblPos val="nextTo"/>
        <c:crossAx val="81225984"/>
        <c:crosses val="autoZero"/>
        <c:auto val="1"/>
        <c:lblAlgn val="ctr"/>
        <c:lblOffset val="100"/>
      </c:catAx>
      <c:valAx>
        <c:axId val="81225984"/>
        <c:scaling>
          <c:orientation val="minMax"/>
        </c:scaling>
        <c:axPos val="r"/>
        <c:majorGridlines/>
        <c:title>
          <c:layout/>
        </c:title>
        <c:numFmt formatCode="General" sourceLinked="1"/>
        <c:majorTickMark val="none"/>
        <c:tickLblPos val="nextTo"/>
        <c:crossAx val="766507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نمودار میانگین نسبی امتیاز کسب شده از ستاد سلامت روانی اجتماعی و اعتیاد شهرستانهای تابعه دیماه 1393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"/>
          <c:order val="0"/>
          <c:tx>
            <c:strRef>
              <c:f>Sheet1!$D$3</c:f>
              <c:strCache>
                <c:ptCount val="1"/>
                <c:pt idx="0">
                  <c:v>پیشگیری از اعتیاد</c:v>
                </c:pt>
              </c:strCache>
            </c:strRef>
          </c:tx>
          <c:cat>
            <c:strRef>
              <c:f>Sheet1!$B$4:$B$18</c:f>
              <c:strCache>
                <c:ptCount val="15"/>
                <c:pt idx="0">
                  <c:v>اسلام آباد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امتیاز کسب شده برنامه </c:v>
                </c:pt>
              </c:strCache>
            </c:strRef>
          </c:cat>
          <c:val>
            <c:numRef>
              <c:f>Sheet1!$D$4:$D$18</c:f>
              <c:numCache>
                <c:formatCode>General</c:formatCode>
                <c:ptCount val="15"/>
                <c:pt idx="0">
                  <c:v>75</c:v>
                </c:pt>
                <c:pt idx="1">
                  <c:v>72</c:v>
                </c:pt>
                <c:pt idx="2">
                  <c:v>64</c:v>
                </c:pt>
                <c:pt idx="3">
                  <c:v>64</c:v>
                </c:pt>
                <c:pt idx="4">
                  <c:v>70</c:v>
                </c:pt>
                <c:pt idx="5">
                  <c:v>76.5</c:v>
                </c:pt>
                <c:pt idx="6">
                  <c:v>75</c:v>
                </c:pt>
                <c:pt idx="7">
                  <c:v>71</c:v>
                </c:pt>
                <c:pt idx="8">
                  <c:v>80</c:v>
                </c:pt>
                <c:pt idx="9">
                  <c:v>71.5</c:v>
                </c:pt>
                <c:pt idx="10">
                  <c:v>75</c:v>
                </c:pt>
                <c:pt idx="11">
                  <c:v>19</c:v>
                </c:pt>
                <c:pt idx="12">
                  <c:v>77</c:v>
                </c:pt>
                <c:pt idx="13">
                  <c:v>68.5</c:v>
                </c:pt>
                <c:pt idx="14" formatCode="0.0">
                  <c:v>68.464285714285708</c:v>
                </c:pt>
              </c:numCache>
            </c:numRef>
          </c:val>
        </c:ser>
        <c:marker val="1"/>
        <c:axId val="64405504"/>
        <c:axId val="64407040"/>
      </c:lineChart>
      <c:catAx>
        <c:axId val="64405504"/>
        <c:scaling>
          <c:orientation val="maxMin"/>
        </c:scaling>
        <c:axPos val="b"/>
        <c:majorTickMark val="none"/>
        <c:tickLblPos val="nextTo"/>
        <c:crossAx val="64407040"/>
        <c:crosses val="autoZero"/>
        <c:auto val="1"/>
        <c:lblAlgn val="ctr"/>
        <c:lblOffset val="100"/>
      </c:catAx>
      <c:valAx>
        <c:axId val="64407040"/>
        <c:scaling>
          <c:orientation val="minMax"/>
        </c:scaling>
        <c:axPos val="r"/>
        <c:majorGridlines/>
        <c:title>
          <c:layout/>
        </c:title>
        <c:numFmt formatCode="General" sourceLinked="1"/>
        <c:majorTickMark val="none"/>
        <c:tickLblPos val="nextTo"/>
        <c:crossAx val="644055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نمودار میانگین نسبی امتیاز کسب شده از ستاد سلامت روانی اجتماعی و اعتیاد شهرستانهای تابعه دیماه 1393</a:t>
            </a:r>
            <a:endParaRPr lang="en-US"/>
          </a:p>
        </c:rich>
      </c:tx>
      <c:layout/>
    </c:title>
    <c:plotArea>
      <c:layout/>
      <c:lineChart>
        <c:grouping val="standard"/>
        <c:ser>
          <c:idx val="4"/>
          <c:order val="0"/>
          <c:tx>
            <c:strRef>
              <c:f>Sheet1!$G$3</c:f>
              <c:strCache>
                <c:ptCount val="1"/>
                <c:pt idx="0">
                  <c:v>مهارتهای زندگی و فرزند پروری</c:v>
                </c:pt>
              </c:strCache>
            </c:strRef>
          </c:tx>
          <c:cat>
            <c:strRef>
              <c:f>Sheet1!$B$4:$B$18</c:f>
              <c:strCache>
                <c:ptCount val="15"/>
                <c:pt idx="0">
                  <c:v>اسلام آباد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امتیاز کسب شده برنامه </c:v>
                </c:pt>
              </c:strCache>
            </c:strRef>
          </c:cat>
          <c:val>
            <c:numRef>
              <c:f>Sheet1!$G$4:$G$18</c:f>
              <c:numCache>
                <c:formatCode>General</c:formatCode>
                <c:ptCount val="15"/>
                <c:pt idx="0">
                  <c:v>80</c:v>
                </c:pt>
                <c:pt idx="1">
                  <c:v>76</c:v>
                </c:pt>
                <c:pt idx="2">
                  <c:v>63</c:v>
                </c:pt>
                <c:pt idx="3">
                  <c:v>61.5</c:v>
                </c:pt>
                <c:pt idx="4">
                  <c:v>70</c:v>
                </c:pt>
                <c:pt idx="5">
                  <c:v>53.5</c:v>
                </c:pt>
                <c:pt idx="6">
                  <c:v>65</c:v>
                </c:pt>
                <c:pt idx="7">
                  <c:v>68</c:v>
                </c:pt>
                <c:pt idx="8">
                  <c:v>70</c:v>
                </c:pt>
                <c:pt idx="9">
                  <c:v>69.5</c:v>
                </c:pt>
                <c:pt idx="10">
                  <c:v>76</c:v>
                </c:pt>
                <c:pt idx="11">
                  <c:v>16</c:v>
                </c:pt>
                <c:pt idx="12">
                  <c:v>74</c:v>
                </c:pt>
                <c:pt idx="13">
                  <c:v>40</c:v>
                </c:pt>
                <c:pt idx="14" formatCode="0.0">
                  <c:v>63.035714285714285</c:v>
                </c:pt>
              </c:numCache>
            </c:numRef>
          </c:val>
        </c:ser>
        <c:marker val="1"/>
        <c:axId val="64416384"/>
        <c:axId val="83932288"/>
      </c:lineChart>
      <c:catAx>
        <c:axId val="64416384"/>
        <c:scaling>
          <c:orientation val="maxMin"/>
        </c:scaling>
        <c:axPos val="b"/>
        <c:majorTickMark val="none"/>
        <c:tickLblPos val="nextTo"/>
        <c:crossAx val="83932288"/>
        <c:crosses val="autoZero"/>
        <c:auto val="1"/>
        <c:lblAlgn val="ctr"/>
        <c:lblOffset val="100"/>
      </c:catAx>
      <c:valAx>
        <c:axId val="83932288"/>
        <c:scaling>
          <c:orientation val="minMax"/>
        </c:scaling>
        <c:axPos val="r"/>
        <c:majorGridlines/>
        <c:title>
          <c:layout/>
        </c:title>
        <c:numFmt formatCode="General" sourceLinked="1"/>
        <c:majorTickMark val="none"/>
        <c:tickLblPos val="nextTo"/>
        <c:crossAx val="644163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نمودار میانگین نسبی امتیاز کسب شده از ستاد سلامت روانی اجتماعی و اعتیاد شهرستانهای تابعه دیماه 1393</a:t>
            </a:r>
            <a:endParaRPr lang="en-US"/>
          </a:p>
        </c:rich>
      </c:tx>
      <c:layout/>
    </c:title>
    <c:plotArea>
      <c:layout/>
      <c:lineChart>
        <c:grouping val="standard"/>
        <c:ser>
          <c:idx val="3"/>
          <c:order val="0"/>
          <c:tx>
            <c:strRef>
              <c:f>Sheet1!$F$3</c:f>
              <c:strCache>
                <c:ptCount val="1"/>
                <c:pt idx="0">
                  <c:v>آموزش آمفتامین ها</c:v>
                </c:pt>
              </c:strCache>
            </c:strRef>
          </c:tx>
          <c:cat>
            <c:strRef>
              <c:f>Sheet1!$B$4:$B$18</c:f>
              <c:strCache>
                <c:ptCount val="15"/>
                <c:pt idx="0">
                  <c:v>اسلام آباد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امتیاز کسب شده برنامه </c:v>
                </c:pt>
              </c:strCache>
            </c:strRef>
          </c:cat>
          <c:val>
            <c:numRef>
              <c:f>Sheet1!$F$4:$F$18</c:f>
              <c:numCache>
                <c:formatCode>General</c:formatCode>
                <c:ptCount val="15"/>
                <c:pt idx="0">
                  <c:v>80</c:v>
                </c:pt>
                <c:pt idx="1">
                  <c:v>79</c:v>
                </c:pt>
                <c:pt idx="2">
                  <c:v>65</c:v>
                </c:pt>
                <c:pt idx="3">
                  <c:v>73</c:v>
                </c:pt>
                <c:pt idx="4">
                  <c:v>60</c:v>
                </c:pt>
                <c:pt idx="5">
                  <c:v>72</c:v>
                </c:pt>
                <c:pt idx="6">
                  <c:v>65</c:v>
                </c:pt>
                <c:pt idx="7">
                  <c:v>67</c:v>
                </c:pt>
                <c:pt idx="8">
                  <c:v>85</c:v>
                </c:pt>
                <c:pt idx="9">
                  <c:v>67</c:v>
                </c:pt>
                <c:pt idx="10">
                  <c:v>73</c:v>
                </c:pt>
                <c:pt idx="11">
                  <c:v>24</c:v>
                </c:pt>
                <c:pt idx="12">
                  <c:v>75</c:v>
                </c:pt>
                <c:pt idx="13">
                  <c:v>59</c:v>
                </c:pt>
                <c:pt idx="14" formatCode="0.0">
                  <c:v>67.428571428571431</c:v>
                </c:pt>
              </c:numCache>
            </c:numRef>
          </c:val>
        </c:ser>
        <c:marker val="1"/>
        <c:axId val="81508992"/>
        <c:axId val="83505920"/>
      </c:lineChart>
      <c:catAx>
        <c:axId val="81508992"/>
        <c:scaling>
          <c:orientation val="maxMin"/>
        </c:scaling>
        <c:axPos val="b"/>
        <c:majorTickMark val="none"/>
        <c:tickLblPos val="nextTo"/>
        <c:crossAx val="83505920"/>
        <c:crosses val="autoZero"/>
        <c:auto val="1"/>
        <c:lblAlgn val="ctr"/>
        <c:lblOffset val="100"/>
      </c:catAx>
      <c:valAx>
        <c:axId val="83505920"/>
        <c:scaling>
          <c:orientation val="minMax"/>
        </c:scaling>
        <c:axPos val="r"/>
        <c:majorGridlines/>
        <c:title>
          <c:layout/>
        </c:title>
        <c:numFmt formatCode="General" sourceLinked="1"/>
        <c:majorTickMark val="none"/>
        <c:tickLblPos val="nextTo"/>
        <c:crossAx val="815089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نمودار میانگین نسبی امتیاز کسب شده از ستاد سلامت روانی اجتماعی و اعتیاد شهرستانهای تابعه دیماه 1393</a:t>
            </a:r>
            <a:endParaRPr lang="en-US"/>
          </a:p>
        </c:rich>
      </c:tx>
      <c:layout/>
    </c:title>
    <c:plotArea>
      <c:layout/>
      <c:lineChart>
        <c:grouping val="standard"/>
        <c:ser>
          <c:idx val="5"/>
          <c:order val="0"/>
          <c:tx>
            <c:strRef>
              <c:f>Sheet1!$H$3</c:f>
              <c:strCache>
                <c:ptCount val="1"/>
                <c:pt idx="0">
                  <c:v>میانگین</c:v>
                </c:pt>
              </c:strCache>
            </c:strRef>
          </c:tx>
          <c:cat>
            <c:strRef>
              <c:f>Sheet1!$B$4:$B$18</c:f>
              <c:strCache>
                <c:ptCount val="15"/>
                <c:pt idx="0">
                  <c:v>اسلام آباد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  <c:pt idx="14">
                  <c:v>میانگین امتیاز کسب شده برنامه </c:v>
                </c:pt>
              </c:strCache>
            </c:strRef>
          </c:cat>
          <c:val>
            <c:numRef>
              <c:f>Sheet1!$H$4:$H$18</c:f>
              <c:numCache>
                <c:formatCode>0.0</c:formatCode>
                <c:ptCount val="15"/>
                <c:pt idx="0">
                  <c:v>80.400000000000006</c:v>
                </c:pt>
                <c:pt idx="1">
                  <c:v>75.75</c:v>
                </c:pt>
                <c:pt idx="2">
                  <c:v>65.5</c:v>
                </c:pt>
                <c:pt idx="3">
                  <c:v>66.25</c:v>
                </c:pt>
                <c:pt idx="4">
                  <c:v>68.5</c:v>
                </c:pt>
                <c:pt idx="5">
                  <c:v>68.625</c:v>
                </c:pt>
                <c:pt idx="6">
                  <c:v>68</c:v>
                </c:pt>
                <c:pt idx="7">
                  <c:v>70.25</c:v>
                </c:pt>
                <c:pt idx="8">
                  <c:v>80</c:v>
                </c:pt>
                <c:pt idx="9">
                  <c:v>70.875</c:v>
                </c:pt>
                <c:pt idx="10">
                  <c:v>76</c:v>
                </c:pt>
                <c:pt idx="11">
                  <c:v>20.625</c:v>
                </c:pt>
                <c:pt idx="12">
                  <c:v>76.25</c:v>
                </c:pt>
                <c:pt idx="13">
                  <c:v>60.375</c:v>
                </c:pt>
                <c:pt idx="14">
                  <c:v>68.428571428571416</c:v>
                </c:pt>
              </c:numCache>
            </c:numRef>
          </c:val>
        </c:ser>
        <c:marker val="1"/>
        <c:axId val="64685568"/>
        <c:axId val="64687488"/>
      </c:lineChart>
      <c:catAx>
        <c:axId val="64685568"/>
        <c:scaling>
          <c:orientation val="maxMin"/>
        </c:scaling>
        <c:axPos val="b"/>
        <c:majorTickMark val="none"/>
        <c:tickLblPos val="nextTo"/>
        <c:crossAx val="64687488"/>
        <c:crosses val="autoZero"/>
        <c:auto val="1"/>
        <c:lblAlgn val="ctr"/>
        <c:lblOffset val="100"/>
      </c:catAx>
      <c:valAx>
        <c:axId val="64687488"/>
        <c:scaling>
          <c:orientation val="minMax"/>
        </c:scaling>
        <c:axPos val="r"/>
        <c:majorGridlines/>
        <c:title>
          <c:layout/>
        </c:title>
        <c:numFmt formatCode="0.0" sourceLinked="1"/>
        <c:majorTickMark val="none"/>
        <c:tickLblPos val="nextTo"/>
        <c:crossAx val="646855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91765" y="379838"/>
          <a:ext cx="9327530" cy="6098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91765" y="379838"/>
          <a:ext cx="9327530" cy="6098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91765" y="379838"/>
          <a:ext cx="9327530" cy="6098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91765" y="379838"/>
          <a:ext cx="9327530" cy="6098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91765" y="379838"/>
          <a:ext cx="9327530" cy="6098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28600" y="381000"/>
          <a:ext cx="8458200" cy="6098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91765" y="379838"/>
          <a:ext cx="9327530" cy="6098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133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khosrau</cp:lastModifiedBy>
  <cp:revision>4</cp:revision>
  <dcterms:created xsi:type="dcterms:W3CDTF">2006-08-16T00:00:00Z</dcterms:created>
  <dcterms:modified xsi:type="dcterms:W3CDTF">2015-01-27T15:53:15Z</dcterms:modified>
</cp:coreProperties>
</file>