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87" r:id="rId2"/>
    <p:sldId id="273" r:id="rId3"/>
    <p:sldId id="274" r:id="rId4"/>
    <p:sldId id="279" r:id="rId5"/>
    <p:sldId id="278" r:id="rId6"/>
    <p:sldId id="289" r:id="rId7"/>
    <p:sldId id="280" r:id="rId8"/>
    <p:sldId id="292" r:id="rId9"/>
    <p:sldId id="277" r:id="rId10"/>
    <p:sldId id="276" r:id="rId11"/>
    <p:sldId id="282" r:id="rId12"/>
    <p:sldId id="283" r:id="rId13"/>
    <p:sldId id="284" r:id="rId14"/>
    <p:sldId id="285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vandi\AppData\Roaming\Microsoft\Excel\&#1711;&#1586;&#1575;&#1585;&#1588;%20&#1662;&#1575;&#1740;&#1588;%20&#1580;&#1604;&#1587;&#1607;%20&#1670;&#1607;&#1575;&#1585;%20&#1588;&#1606;&#1576;&#1607;%20(version%201)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vandi\Desktop\&#1711;&#1586;&#1575;&#1585;&#1588;%20&#1662;&#1575;&#1740;&#1588;%20&#1580;&#1604;&#1587;&#1607;%20&#1670;&#1607;&#1575;&#1585;%20&#1588;&#1606;&#1576;&#160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vandi\Desktop\&#1711;&#1586;&#1575;&#1585;&#1588;%20&#1662;&#1575;&#1740;&#1588;%20&#1580;&#1604;&#1587;&#1607;%20&#1670;&#1607;&#1575;&#1585;%20&#1588;&#1606;&#1576;&#160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vandi\Desktop\&#1711;&#1586;&#1575;&#1585;&#1588;%20&#1662;&#1575;&#1740;&#1588;%20&#1580;&#1604;&#1587;&#1607;%20&#1670;&#1607;&#1575;&#1585;%20&#1588;&#1606;&#1576;&#160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vandi\Desktop\&#1711;&#1586;&#1575;&#1585;&#1588;%20&#1662;&#1575;&#1740;&#1588;%20&#1580;&#1604;&#1587;&#1607;%20&#1670;&#1607;&#1575;&#1585;%20&#1588;&#1606;&#1576;&#160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avandi\AppData\Roaming\Microsoft\Excel\&#1711;&#1586;&#1575;&#1585;&#1588;%20&#1662;&#1575;&#1740;&#1588;%20&#1580;&#1604;&#1587;&#1607;%20&#1670;&#1607;&#1575;&#1585;%20&#1588;&#1606;&#1576;&#1607;%20(version%201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Zar" panose="00000400000000000000" pitchFamily="2" charset="-78"/>
              </a:defRPr>
            </a:pPr>
            <a:r>
              <a:rPr lang="fa-IR" sz="2400" dirty="0">
                <a:cs typeface="B Zar" panose="00000400000000000000" pitchFamily="2" charset="-78"/>
              </a:rPr>
              <a:t>نمودار مقایسه ای </a:t>
            </a:r>
            <a:r>
              <a:rPr lang="fa-IR" sz="2400" dirty="0" smtClean="0">
                <a:cs typeface="B Zar" panose="00000400000000000000" pitchFamily="2" charset="-78"/>
              </a:rPr>
              <a:t>امتیاز</a:t>
            </a:r>
            <a:r>
              <a:rPr lang="fa-IR" sz="2400" baseline="0" dirty="0" smtClean="0">
                <a:cs typeface="B Zar" panose="00000400000000000000" pitchFamily="2" charset="-78"/>
              </a:rPr>
              <a:t> کسب شده در پایش اول </a:t>
            </a:r>
            <a:r>
              <a:rPr lang="fa-IR" sz="2400" dirty="0" smtClean="0">
                <a:cs typeface="B Zar" panose="00000400000000000000" pitchFamily="2" charset="-78"/>
              </a:rPr>
              <a:t>واحد </a:t>
            </a:r>
            <a:r>
              <a:rPr lang="fa-IR" sz="2400" dirty="0">
                <a:cs typeface="B Zar" panose="00000400000000000000" pitchFamily="2" charset="-78"/>
              </a:rPr>
              <a:t>آموزش و ارتقای </a:t>
            </a:r>
            <a:r>
              <a:rPr lang="fa-IR" sz="2400" dirty="0" smtClean="0">
                <a:cs typeface="B Zar" panose="00000400000000000000" pitchFamily="2" charset="-78"/>
              </a:rPr>
              <a:t>سلامت شهرستانها  </a:t>
            </a:r>
            <a:r>
              <a:rPr lang="fa-IR" sz="2400" dirty="0">
                <a:cs typeface="B Zar" panose="00000400000000000000" pitchFamily="2" charset="-78"/>
              </a:rPr>
              <a:t>به </a:t>
            </a:r>
            <a:r>
              <a:rPr lang="fa-IR" sz="2400" dirty="0" smtClean="0">
                <a:cs typeface="B Zar" panose="00000400000000000000" pitchFamily="2" charset="-78"/>
              </a:rPr>
              <a:t>تفکیک فعالیت در سال </a:t>
            </a:r>
            <a:r>
              <a:rPr lang="fa-IR" sz="2400" dirty="0">
                <a:cs typeface="B Zar" panose="00000400000000000000" pitchFamily="2" charset="-78"/>
              </a:rPr>
              <a:t>93</a:t>
            </a:r>
            <a:endParaRPr lang="en-US" sz="2400" dirty="0">
              <a:cs typeface="B Zar" panose="00000400000000000000" pitchFamily="2" charset="-78"/>
            </a:endParaRPr>
          </a:p>
        </c:rich>
      </c:tx>
      <c:layout>
        <c:manualLayout>
          <c:xMode val="edge"/>
          <c:yMode val="edge"/>
          <c:x val="7.5309481779544898E-2"/>
          <c:y val="2.729730846373517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Zar" panose="000004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درصد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Mitra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Sheet2!$A$2:$A$15</c:f>
              <c:strCache>
                <c:ptCount val="14"/>
                <c:pt idx="0">
                  <c:v>جوانرود </c:v>
                </c:pt>
                <c:pt idx="1">
                  <c:v>پاوه </c:v>
                </c:pt>
                <c:pt idx="2">
                  <c:v>روانسر </c:v>
                </c:pt>
                <c:pt idx="3">
                  <c:v>هرسین </c:v>
                </c:pt>
                <c:pt idx="4">
                  <c:v>صحنه </c:v>
                </c:pt>
                <c:pt idx="5">
                  <c:v>دالاهو</c:v>
                </c:pt>
                <c:pt idx="6">
                  <c:v>کنگاور</c:v>
                </c:pt>
                <c:pt idx="7">
                  <c:v>گیلانغرب </c:v>
                </c:pt>
                <c:pt idx="8">
                  <c:v>کرمانشاه </c:v>
                </c:pt>
                <c:pt idx="9">
                  <c:v>سرپل ذهاب </c:v>
                </c:pt>
                <c:pt idx="10">
                  <c:v>قصر شیرین </c:v>
                </c:pt>
                <c:pt idx="11">
                  <c:v> اسلام آباد غرب </c:v>
                </c:pt>
                <c:pt idx="12">
                  <c:v>ثلاث بابا جانی </c:v>
                </c:pt>
                <c:pt idx="13">
                  <c:v>سنقر </c:v>
                </c:pt>
              </c:strCache>
            </c:strRef>
          </c:cat>
          <c:val>
            <c:numRef>
              <c:f>Sheet2!$C$2:$C$15</c:f>
              <c:numCache>
                <c:formatCode>General</c:formatCode>
                <c:ptCount val="14"/>
                <c:pt idx="0">
                  <c:v>99</c:v>
                </c:pt>
                <c:pt idx="1">
                  <c:v>96</c:v>
                </c:pt>
                <c:pt idx="2">
                  <c:v>91.8</c:v>
                </c:pt>
                <c:pt idx="3">
                  <c:v>91.3</c:v>
                </c:pt>
                <c:pt idx="4">
                  <c:v>89</c:v>
                </c:pt>
                <c:pt idx="5">
                  <c:v>88</c:v>
                </c:pt>
                <c:pt idx="6">
                  <c:v>87.7</c:v>
                </c:pt>
                <c:pt idx="7">
                  <c:v>87.2</c:v>
                </c:pt>
                <c:pt idx="8">
                  <c:v>84.2</c:v>
                </c:pt>
                <c:pt idx="9">
                  <c:v>84</c:v>
                </c:pt>
                <c:pt idx="10">
                  <c:v>84</c:v>
                </c:pt>
                <c:pt idx="11">
                  <c:v>74</c:v>
                </c:pt>
                <c:pt idx="12">
                  <c:v>72.5</c:v>
                </c:pt>
                <c:pt idx="13">
                  <c:v>71.3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Sheet2!$D$1</c:f>
              <c:strCache>
                <c:ptCount val="1"/>
                <c:pt idx="0">
                  <c:v>رتبه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Mitra" panose="00000400000000000000" pitchFamily="2" charset="-78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Sheet2!$A$2:$A$15</c:f>
              <c:strCache>
                <c:ptCount val="14"/>
                <c:pt idx="0">
                  <c:v>جوانرود </c:v>
                </c:pt>
                <c:pt idx="1">
                  <c:v>پاوه </c:v>
                </c:pt>
                <c:pt idx="2">
                  <c:v>روانسر </c:v>
                </c:pt>
                <c:pt idx="3">
                  <c:v>هرسین </c:v>
                </c:pt>
                <c:pt idx="4">
                  <c:v>صحنه </c:v>
                </c:pt>
                <c:pt idx="5">
                  <c:v>دالاهو</c:v>
                </c:pt>
                <c:pt idx="6">
                  <c:v>کنگاور</c:v>
                </c:pt>
                <c:pt idx="7">
                  <c:v>گیلانغرب </c:v>
                </c:pt>
                <c:pt idx="8">
                  <c:v>کرمانشاه </c:v>
                </c:pt>
                <c:pt idx="9">
                  <c:v>سرپل ذهاب </c:v>
                </c:pt>
                <c:pt idx="10">
                  <c:v>قصر شیرین </c:v>
                </c:pt>
                <c:pt idx="11">
                  <c:v> اسلام آباد غرب </c:v>
                </c:pt>
                <c:pt idx="12">
                  <c:v>ثلاث بابا جانی </c:v>
                </c:pt>
                <c:pt idx="13">
                  <c:v>سنقر </c:v>
                </c:pt>
              </c:strCache>
            </c:strRef>
          </c:cat>
          <c:val>
            <c:numRef>
              <c:f>Sheet2!$D$2:$D$15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378632"/>
        <c:axId val="149391304"/>
      </c:lineChart>
      <c:catAx>
        <c:axId val="14937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en-US"/>
          </a:p>
        </c:txPr>
        <c:crossAx val="149391304"/>
        <c:crosses val="autoZero"/>
        <c:auto val="1"/>
        <c:lblAlgn val="ctr"/>
        <c:lblOffset val="100"/>
        <c:noMultiLvlLbl val="0"/>
      </c:catAx>
      <c:valAx>
        <c:axId val="14939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en-US"/>
          </a:p>
        </c:txPr>
        <c:crossAx val="14937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Mitra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cs typeface="B Mitra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Sheet19!$G$1</c:f>
              <c:strCache>
                <c:ptCount val="1"/>
                <c:pt idx="0">
                  <c:v>پایش و نظارت و ارزشیابی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Sheet19!$G$2:$G$15</c:f>
              <c:numCache>
                <c:formatCode>General</c:formatCode>
                <c:ptCount val="14"/>
                <c:pt idx="0">
                  <c:v>22</c:v>
                </c:pt>
                <c:pt idx="1">
                  <c:v>30</c:v>
                </c:pt>
                <c:pt idx="2">
                  <c:v>15</c:v>
                </c:pt>
                <c:pt idx="3">
                  <c:v>30</c:v>
                </c:pt>
                <c:pt idx="4">
                  <c:v>24</c:v>
                </c:pt>
                <c:pt idx="5">
                  <c:v>23</c:v>
                </c:pt>
                <c:pt idx="6">
                  <c:v>16</c:v>
                </c:pt>
                <c:pt idx="7">
                  <c:v>10</c:v>
                </c:pt>
                <c:pt idx="8">
                  <c:v>19</c:v>
                </c:pt>
                <c:pt idx="9">
                  <c:v>29</c:v>
                </c:pt>
                <c:pt idx="10">
                  <c:v>23</c:v>
                </c:pt>
                <c:pt idx="11">
                  <c:v>30</c:v>
                </c:pt>
                <c:pt idx="12">
                  <c:v>24</c:v>
                </c:pt>
                <c:pt idx="13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09944"/>
        <c:axId val="149710336"/>
      </c:barChart>
      <c:catAx>
        <c:axId val="14970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10336"/>
        <c:crosses val="autoZero"/>
        <c:auto val="1"/>
        <c:lblAlgn val="ctr"/>
        <c:lblOffset val="100"/>
        <c:noMultiLvlLbl val="0"/>
      </c:catAx>
      <c:valAx>
        <c:axId val="14971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'کل شهرستانها '!$A$2:$A$15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'کل شهرستانها '!$N$2:$N$15</c:f>
              <c:numCache>
                <c:formatCode>0</c:formatCode>
                <c:ptCount val="14"/>
                <c:pt idx="0">
                  <c:v>74.166666666666671</c:v>
                </c:pt>
                <c:pt idx="1">
                  <c:v>96</c:v>
                </c:pt>
                <c:pt idx="2">
                  <c:v>72.5</c:v>
                </c:pt>
                <c:pt idx="3">
                  <c:v>99.333333333333329</c:v>
                </c:pt>
                <c:pt idx="4">
                  <c:v>87.333333333333329</c:v>
                </c:pt>
                <c:pt idx="5">
                  <c:v>91.833333333333329</c:v>
                </c:pt>
                <c:pt idx="6">
                  <c:v>81.666666666666671</c:v>
                </c:pt>
                <c:pt idx="7">
                  <c:v>71.333333333333343</c:v>
                </c:pt>
                <c:pt idx="8">
                  <c:v>81.666666666666671</c:v>
                </c:pt>
                <c:pt idx="9">
                  <c:v>88.833333333333329</c:v>
                </c:pt>
                <c:pt idx="10">
                  <c:v>82</c:v>
                </c:pt>
                <c:pt idx="11">
                  <c:v>87</c:v>
                </c:pt>
                <c:pt idx="12">
                  <c:v>86.5</c:v>
                </c:pt>
                <c:pt idx="13">
                  <c:v>89.666666666666657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711120"/>
        <c:axId val="149711512"/>
      </c:lineChart>
      <c:catAx>
        <c:axId val="1497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11512"/>
        <c:crosses val="autoZero"/>
        <c:auto val="1"/>
        <c:lblAlgn val="ctr"/>
        <c:lblOffset val="100"/>
        <c:noMultiLvlLbl val="0"/>
      </c:catAx>
      <c:valAx>
        <c:axId val="14971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1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اسلام آباد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84</c:v>
                </c:pt>
                <c:pt idx="2">
                  <c:v>45</c:v>
                </c:pt>
                <c:pt idx="3">
                  <c:v>27.5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پاوه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108</c:v>
                </c:pt>
                <c:pt idx="2">
                  <c:v>60</c:v>
                </c:pt>
                <c:pt idx="3">
                  <c:v>30</c:v>
                </c:pt>
                <c:pt idx="4">
                  <c:v>30</c:v>
                </c:pt>
                <c:pt idx="5">
                  <c:v>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ثلاث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36</c:v>
                </c:pt>
                <c:pt idx="3">
                  <c:v>28.5</c:v>
                </c:pt>
                <c:pt idx="4">
                  <c:v>28</c:v>
                </c:pt>
                <c:pt idx="5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جوانرود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30</c:v>
                </c:pt>
                <c:pt idx="1">
                  <c:v>120</c:v>
                </c:pt>
                <c:pt idx="2">
                  <c:v>58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دالاهو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26</c:v>
                </c:pt>
                <c:pt idx="1">
                  <c:v>108</c:v>
                </c:pt>
                <c:pt idx="2">
                  <c:v>46</c:v>
                </c:pt>
                <c:pt idx="3">
                  <c:v>28</c:v>
                </c:pt>
                <c:pt idx="4">
                  <c:v>30</c:v>
                </c:pt>
                <c:pt idx="5">
                  <c:v>24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روانسر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27</c:v>
                </c:pt>
                <c:pt idx="1">
                  <c:v>114</c:v>
                </c:pt>
                <c:pt idx="2">
                  <c:v>55</c:v>
                </c:pt>
                <c:pt idx="3">
                  <c:v>26.5</c:v>
                </c:pt>
                <c:pt idx="4">
                  <c:v>30</c:v>
                </c:pt>
                <c:pt idx="5">
                  <c:v>23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سرپل ذهاب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30</c:v>
                </c:pt>
                <c:pt idx="1">
                  <c:v>100</c:v>
                </c:pt>
                <c:pt idx="2">
                  <c:v>45</c:v>
                </c:pt>
                <c:pt idx="3">
                  <c:v>29</c:v>
                </c:pt>
                <c:pt idx="4">
                  <c:v>25</c:v>
                </c:pt>
                <c:pt idx="5">
                  <c:v>16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سنقر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24</c:v>
                </c:pt>
                <c:pt idx="1">
                  <c:v>80</c:v>
                </c:pt>
                <c:pt idx="2">
                  <c:v>41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قصر سیرین 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30</c:v>
                </c:pt>
                <c:pt idx="1">
                  <c:v>90</c:v>
                </c:pt>
                <c:pt idx="2">
                  <c:v>49</c:v>
                </c:pt>
                <c:pt idx="3">
                  <c:v>27</c:v>
                </c:pt>
                <c:pt idx="4">
                  <c:v>30</c:v>
                </c:pt>
                <c:pt idx="5">
                  <c:v>19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صحنه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27</c:v>
                </c:pt>
                <c:pt idx="1">
                  <c:v>94</c:v>
                </c:pt>
                <c:pt idx="2">
                  <c:v>59</c:v>
                </c:pt>
                <c:pt idx="3">
                  <c:v>27.5</c:v>
                </c:pt>
                <c:pt idx="4">
                  <c:v>30</c:v>
                </c:pt>
                <c:pt idx="5">
                  <c:v>29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کرمانشاه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30</c:v>
                </c:pt>
                <c:pt idx="1">
                  <c:v>92</c:v>
                </c:pt>
                <c:pt idx="2">
                  <c:v>46</c:v>
                </c:pt>
                <c:pt idx="3">
                  <c:v>28</c:v>
                </c:pt>
                <c:pt idx="4">
                  <c:v>27</c:v>
                </c:pt>
                <c:pt idx="5">
                  <c:v>23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کنگاور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>
                  <c:v>26</c:v>
                </c:pt>
                <c:pt idx="1">
                  <c:v>92</c:v>
                </c:pt>
                <c:pt idx="2">
                  <c:v>53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 گیلانغرب 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Sheet1!$N$2:$N$7</c:f>
              <c:numCache>
                <c:formatCode>General</c:formatCode>
                <c:ptCount val="6"/>
                <c:pt idx="0">
                  <c:v>27</c:v>
                </c:pt>
                <c:pt idx="1">
                  <c:v>104</c:v>
                </c:pt>
                <c:pt idx="2">
                  <c:v>52</c:v>
                </c:pt>
                <c:pt idx="3">
                  <c:v>25.5</c:v>
                </c:pt>
                <c:pt idx="4">
                  <c:v>27</c:v>
                </c:pt>
                <c:pt idx="5">
                  <c:v>24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هرسین 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اطلاعات </c:v>
                </c:pt>
                <c:pt idx="1">
                  <c:v>برنامه ریزی آموزشی </c:v>
                </c:pt>
                <c:pt idx="2">
                  <c:v>فعالیت آموزشی </c:v>
                </c:pt>
                <c:pt idx="3">
                  <c:v>ارتباطات </c:v>
                </c:pt>
                <c:pt idx="4">
                  <c:v>بایگانی و آمار </c:v>
                </c:pt>
                <c:pt idx="5">
                  <c:v>پایش و نظارت و ارزشیابی </c:v>
                </c:pt>
              </c:strCache>
            </c:strRef>
          </c:cat>
          <c:val>
            <c:numRef>
              <c:f>Sheet1!$O$2:$O$7</c:f>
              <c:numCache>
                <c:formatCode>General</c:formatCode>
                <c:ptCount val="6"/>
                <c:pt idx="0">
                  <c:v>19</c:v>
                </c:pt>
                <c:pt idx="1">
                  <c:v>114</c:v>
                </c:pt>
                <c:pt idx="2">
                  <c:v>55</c:v>
                </c:pt>
                <c:pt idx="3">
                  <c:v>30</c:v>
                </c:pt>
                <c:pt idx="4">
                  <c:v>30</c:v>
                </c:pt>
                <c:pt idx="5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06800"/>
        <c:axId val="149807184"/>
      </c:lineChart>
      <c:catAx>
        <c:axId val="1498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07184"/>
        <c:crosses val="autoZero"/>
        <c:auto val="1"/>
        <c:lblAlgn val="ctr"/>
        <c:lblOffset val="100"/>
        <c:noMultiLvlLbl val="0"/>
      </c:catAx>
      <c:valAx>
        <c:axId val="14980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0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'کل شهرستانها '!$A$2</c:f>
              <c:strCache>
                <c:ptCount val="1"/>
                <c:pt idx="0">
                  <c:v>اسلام آباد  غرب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'!$B$2,'کل شهرستانها '!$D$2,'کل شهرستانها '!$F$2,'کل شهرستانها '!$H$2,'کل شهرستانها '!$J$2,'کل شهرستانها '!$L$2)</c:f>
              <c:numCache>
                <c:formatCode>0</c:formatCode>
                <c:ptCount val="6"/>
                <c:pt idx="0">
                  <c:v>73.333333333333329</c:v>
                </c:pt>
                <c:pt idx="1">
                  <c:v>70</c:v>
                </c:pt>
                <c:pt idx="2">
                  <c:v>75</c:v>
                </c:pt>
                <c:pt idx="3">
                  <c:v>91.666666666666657</c:v>
                </c:pt>
                <c:pt idx="4">
                  <c:v>73.333333333333329</c:v>
                </c:pt>
                <c:pt idx="5">
                  <c:v>73.333333333333329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'کل شهرستانها '!$A$3</c:f>
              <c:strCache>
                <c:ptCount val="1"/>
                <c:pt idx="0">
                  <c:v>پاوه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'!$B$3,'کل شهرستانها '!$D$3,'کل شهرستانها '!$F$3,'کل شهرستانها '!$H$3,'کل شهرستانها '!$J$3,'کل شهرستانها '!$L$3)</c:f>
              <c:numCache>
                <c:formatCode>0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'کل شهرستانها '!$A$4</c:f>
              <c:strCache>
                <c:ptCount val="1"/>
                <c:pt idx="0">
                  <c:v>ثلاث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'!$B$4,'کل شهرستانها '!$D$4,'کل شهرستانها '!$F$4,'کل شهرستانها '!$H$4,'کل شهرستانها '!$J$4,'کل شهرستانها '!$L$4)</c:f>
              <c:numCache>
                <c:formatCode>0</c:formatCode>
                <c:ptCount val="6"/>
                <c:pt idx="0">
                  <c:v>100</c:v>
                </c:pt>
                <c:pt idx="1">
                  <c:v>66.666666666666657</c:v>
                </c:pt>
                <c:pt idx="2">
                  <c:v>60</c:v>
                </c:pt>
                <c:pt idx="3">
                  <c:v>95</c:v>
                </c:pt>
                <c:pt idx="4">
                  <c:v>93.333333333333329</c:v>
                </c:pt>
                <c:pt idx="5">
                  <c:v>50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'کل شهرستانها '!$A$5</c:f>
              <c:strCache>
                <c:ptCount val="1"/>
                <c:pt idx="0">
                  <c:v>جوانرود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'!$B$5,'کل شهرستانها '!$D$5,'کل شهرستانها '!$F$5,'کل شهرستانها '!$H$5,'کل شهرستانها '!$J$5,'کل شهرستانها '!$L$5)</c:f>
              <c:numCache>
                <c:formatCode>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96.666666666666671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'کل شهرستانها '!$A$6</c:f>
              <c:strCache>
                <c:ptCount val="1"/>
                <c:pt idx="0">
                  <c:v>دالاهو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'!$B$6,'کل شهرستانها '!$D$6,'کل شهرستانها '!$F$6,'کل شهرستانها '!$H$6,'کل شهرستانها '!$J$6,'کل شهرستانها '!$L$6)</c:f>
              <c:numCache>
                <c:formatCode>0</c:formatCode>
                <c:ptCount val="6"/>
                <c:pt idx="0">
                  <c:v>86.666666666666671</c:v>
                </c:pt>
                <c:pt idx="1">
                  <c:v>90</c:v>
                </c:pt>
                <c:pt idx="2">
                  <c:v>76.666666666666671</c:v>
                </c:pt>
                <c:pt idx="3">
                  <c:v>93.333333333333329</c:v>
                </c:pt>
                <c:pt idx="4">
                  <c:v>100</c:v>
                </c:pt>
                <c:pt idx="5">
                  <c:v>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'کل شهرستانها '!$A$7</c:f>
              <c:strCache>
                <c:ptCount val="1"/>
                <c:pt idx="0">
                  <c:v>روانسر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'!$B$7,'کل شهرستانها '!$D$7,'کل شهرستانها '!$F$7,'کل شهرستانها '!$H$7,'کل شهرستانها '!$J$7,'کل شهرستانها '!$L$7)</c:f>
              <c:numCache>
                <c:formatCode>0</c:formatCode>
                <c:ptCount val="6"/>
                <c:pt idx="0">
                  <c:v>90</c:v>
                </c:pt>
                <c:pt idx="1">
                  <c:v>95</c:v>
                </c:pt>
                <c:pt idx="2">
                  <c:v>91.666666666666657</c:v>
                </c:pt>
                <c:pt idx="3">
                  <c:v>88.333333333333329</c:v>
                </c:pt>
                <c:pt idx="4">
                  <c:v>100</c:v>
                </c:pt>
                <c:pt idx="5">
                  <c:v>76.666666666666671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'کل شهرستانها '!$A$8</c:f>
              <c:strCache>
                <c:ptCount val="1"/>
                <c:pt idx="0">
                  <c:v>سرپل ذهاب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'!$B$8,'کل شهرستانها '!$D$8,'کل شهرستانها '!$F$8,'کل شهرستانها '!$H$8,'کل شهرستانها '!$J$8,'کل شهرستانها '!$L$8)</c:f>
              <c:numCache>
                <c:formatCode>0</c:formatCode>
                <c:ptCount val="6"/>
                <c:pt idx="0">
                  <c:v>100</c:v>
                </c:pt>
                <c:pt idx="1">
                  <c:v>83.333333333333343</c:v>
                </c:pt>
                <c:pt idx="2">
                  <c:v>75</c:v>
                </c:pt>
                <c:pt idx="3">
                  <c:v>96.666666666666671</c:v>
                </c:pt>
                <c:pt idx="4">
                  <c:v>83.333333333333343</c:v>
                </c:pt>
                <c:pt idx="5">
                  <c:v>53.333333333333336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'کل شهرستانها '!$A$9</c:f>
              <c:strCache>
                <c:ptCount val="1"/>
                <c:pt idx="0">
                  <c:v>سنقر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'!$B$9,'کل شهرستانها '!$D$9,'کل شهرستانها '!$F$9,'کل شهرستانها '!$H$9,'کل شهرستانها '!$J$9,'کل شهرستانها '!$L$9)</c:f>
              <c:numCache>
                <c:formatCode>0</c:formatCode>
                <c:ptCount val="6"/>
                <c:pt idx="0">
                  <c:v>80</c:v>
                </c:pt>
                <c:pt idx="1">
                  <c:v>66.666666666666657</c:v>
                </c:pt>
                <c:pt idx="2">
                  <c:v>68.333333333333329</c:v>
                </c:pt>
                <c:pt idx="3">
                  <c:v>96.666666666666671</c:v>
                </c:pt>
                <c:pt idx="4">
                  <c:v>100</c:v>
                </c:pt>
                <c:pt idx="5">
                  <c:v>33.333333333333329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'کل شهرستانها '!$A$10</c:f>
              <c:strCache>
                <c:ptCount val="1"/>
                <c:pt idx="0">
                  <c:v>قصر شیرین 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'!$B$10,'کل شهرستانها '!$D$10,'کل شهرستانها '!$F$10,'کل شهرستانها '!$H$10,'کل شهرستانها '!$J$10,'کل شهرستانها '!$L$10)</c:f>
              <c:numCache>
                <c:formatCode>0</c:formatCode>
                <c:ptCount val="6"/>
                <c:pt idx="0">
                  <c:v>100</c:v>
                </c:pt>
                <c:pt idx="1">
                  <c:v>75</c:v>
                </c:pt>
                <c:pt idx="2">
                  <c:v>81.666666666666671</c:v>
                </c:pt>
                <c:pt idx="3">
                  <c:v>90</c:v>
                </c:pt>
                <c:pt idx="4">
                  <c:v>100</c:v>
                </c:pt>
                <c:pt idx="5">
                  <c:v>63.333333333333329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'کل شهرستانها '!$A$11</c:f>
              <c:strCache>
                <c:ptCount val="1"/>
                <c:pt idx="0">
                  <c:v>صحنه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'!$B$11,'کل شهرستانها '!$D$11,'کل شهرستانها '!$F$11,'کل شهرستانها '!$H$11,'کل شهرستانها '!$J$11,'کل شهرستانها '!$L$11)</c:f>
              <c:numCache>
                <c:formatCode>0</c:formatCode>
                <c:ptCount val="6"/>
                <c:pt idx="0">
                  <c:v>90</c:v>
                </c:pt>
                <c:pt idx="1">
                  <c:v>78.333333333333329</c:v>
                </c:pt>
                <c:pt idx="2">
                  <c:v>98.333333333333329</c:v>
                </c:pt>
                <c:pt idx="3">
                  <c:v>91.666666666666657</c:v>
                </c:pt>
                <c:pt idx="4">
                  <c:v>100</c:v>
                </c:pt>
                <c:pt idx="5">
                  <c:v>96.666666666666671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'کل شهرستانها '!$A$12</c:f>
              <c:strCache>
                <c:ptCount val="1"/>
                <c:pt idx="0">
                  <c:v>کرمانشاه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'!$B$12,'کل شهرستانها '!$D$12,'کل شهرستانها '!$F$12,'کل شهرستانها '!$H$12,'کل شهرستانها '!$J$12,'کل شهرستانها '!$L$12)</c:f>
              <c:numCache>
                <c:formatCode>0</c:formatCode>
                <c:ptCount val="6"/>
                <c:pt idx="0">
                  <c:v>100</c:v>
                </c:pt>
                <c:pt idx="1">
                  <c:v>76.666666666666671</c:v>
                </c:pt>
                <c:pt idx="2">
                  <c:v>76.666666666666671</c:v>
                </c:pt>
                <c:pt idx="3">
                  <c:v>93.333333333333329</c:v>
                </c:pt>
                <c:pt idx="4">
                  <c:v>90</c:v>
                </c:pt>
                <c:pt idx="5">
                  <c:v>76.666666666666671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'کل شهرستانها '!$A$13</c:f>
              <c:strCache>
                <c:ptCount val="1"/>
                <c:pt idx="0">
                  <c:v>کنگاور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'!$B$13,'کل شهرستانها '!$D$13,'کل شهرستانها '!$F$13,'کل شهرستانها '!$H$13,'کل شهرستانها '!$J$13,'کل شهرستانها '!$L$13)</c:f>
              <c:numCache>
                <c:formatCode>0</c:formatCode>
                <c:ptCount val="6"/>
                <c:pt idx="0">
                  <c:v>86.666666666666671</c:v>
                </c:pt>
                <c:pt idx="1">
                  <c:v>76.666666666666671</c:v>
                </c:pt>
                <c:pt idx="2">
                  <c:v>88.333333333333329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'کل شهرستانها '!$A$14</c:f>
              <c:strCache>
                <c:ptCount val="1"/>
                <c:pt idx="0">
                  <c:v>گیلانغرب 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'!$B$14,'کل شهرستانها '!$D$14,'کل شهرستانها '!$F$14,'کل شهرستانها '!$H$14,'کل شهرستانها '!$J$14,'کل شهرستانها '!$L$14)</c:f>
              <c:numCache>
                <c:formatCode>0</c:formatCode>
                <c:ptCount val="6"/>
                <c:pt idx="0">
                  <c:v>90</c:v>
                </c:pt>
                <c:pt idx="1">
                  <c:v>86.666666666666671</c:v>
                </c:pt>
                <c:pt idx="2">
                  <c:v>86.666666666666671</c:v>
                </c:pt>
                <c:pt idx="3">
                  <c:v>85</c:v>
                </c:pt>
                <c:pt idx="4">
                  <c:v>90</c:v>
                </c:pt>
                <c:pt idx="5">
                  <c:v>80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'کل شهرستانها '!$A$15</c:f>
              <c:strCache>
                <c:ptCount val="1"/>
                <c:pt idx="0">
                  <c:v>هرسین 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('کل شهرستانها '!$B$1,'کل شهرستانها '!$D$1,'کل شهرستانها '!$F$1,'کل شهرستانها '!$H$1,'کل شهرستانها '!$J$1,'کل شهرستانها '!$L$1)</c:f>
              <c:strCache>
                <c:ptCount val="6"/>
                <c:pt idx="0">
                  <c:v>درصد اطلاعات </c:v>
                </c:pt>
                <c:pt idx="1">
                  <c:v>درصد برنامه ریزی آموزشی </c:v>
                </c:pt>
                <c:pt idx="2">
                  <c:v>درصد فعالیت آموزشی </c:v>
                </c:pt>
                <c:pt idx="3">
                  <c:v>درصد ارتباطات </c:v>
                </c:pt>
                <c:pt idx="4">
                  <c:v>درصد بایگانی و آمار </c:v>
                </c:pt>
                <c:pt idx="5">
                  <c:v>درصد پایش و نظارت و ارزشیابی </c:v>
                </c:pt>
              </c:strCache>
            </c:strRef>
          </c:cat>
          <c:val>
            <c:numRef>
              <c:f>('کل شهرستانها '!$B$15,'کل شهرستانها '!$D$15,'کل شهرستانها '!$F$15,'کل شهرستانها '!$H$15,'کل شهرستانها '!$J$15,'کل شهرستانها '!$L$15)</c:f>
              <c:numCache>
                <c:formatCode>0</c:formatCode>
                <c:ptCount val="6"/>
                <c:pt idx="0">
                  <c:v>63.333333333333329</c:v>
                </c:pt>
                <c:pt idx="1">
                  <c:v>95</c:v>
                </c:pt>
                <c:pt idx="2">
                  <c:v>91.666666666666657</c:v>
                </c:pt>
                <c:pt idx="3">
                  <c:v>100</c:v>
                </c:pt>
                <c:pt idx="4">
                  <c:v>100</c:v>
                </c:pt>
                <c:pt idx="5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11168"/>
        <c:axId val="185711560"/>
      </c:lineChart>
      <c:catAx>
        <c:axId val="1857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11560"/>
        <c:crosses val="autoZero"/>
        <c:auto val="1"/>
        <c:lblAlgn val="ctr"/>
        <c:lblOffset val="100"/>
        <c:noMultiLvlLbl val="0"/>
      </c:catAx>
      <c:valAx>
        <c:axId val="18571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'کل شهرستانها '!$B$1</c:f>
              <c:strCache>
                <c:ptCount val="1"/>
                <c:pt idx="0">
                  <c:v>اطلاعات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'کل شهرستانها '!$A$2:$A$15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'کل شهرستانها '!$B$2:$B$15</c:f>
              <c:numCache>
                <c:formatCode>General</c:formatCode>
                <c:ptCount val="14"/>
                <c:pt idx="0">
                  <c:v>22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26</c:v>
                </c:pt>
                <c:pt idx="5">
                  <c:v>27</c:v>
                </c:pt>
                <c:pt idx="6">
                  <c:v>30</c:v>
                </c:pt>
                <c:pt idx="7">
                  <c:v>24</c:v>
                </c:pt>
                <c:pt idx="8">
                  <c:v>30</c:v>
                </c:pt>
                <c:pt idx="9">
                  <c:v>27</c:v>
                </c:pt>
                <c:pt idx="10">
                  <c:v>30</c:v>
                </c:pt>
                <c:pt idx="11">
                  <c:v>26</c:v>
                </c:pt>
                <c:pt idx="12">
                  <c:v>27</c:v>
                </c:pt>
                <c:pt idx="13">
                  <c:v>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572848"/>
        <c:axId val="149594120"/>
      </c:barChart>
      <c:catAx>
        <c:axId val="1495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Lotus" panose="00000400000000000000" pitchFamily="2" charset="-78"/>
              </a:defRPr>
            </a:pPr>
            <a:endParaRPr lang="en-US"/>
          </a:p>
        </c:txPr>
        <c:crossAx val="149594120"/>
        <c:crosses val="autoZero"/>
        <c:auto val="1"/>
        <c:lblAlgn val="ctr"/>
        <c:lblOffset val="100"/>
        <c:noMultiLvlLbl val="0"/>
      </c:catAx>
      <c:valAx>
        <c:axId val="14959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'[گزارش پایش جلسه چهار شنبه.xlsx]کل شهرستانها '!$B$1</c:f>
              <c:strCache>
                <c:ptCount val="1"/>
                <c:pt idx="0">
                  <c:v>برنامه ریزی آموزشی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'[گزارش پایش جلسه چهار شنبه.xlsx]کل شهرستانها '!$A$2:$A$15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'[گزارش پایش جلسه چهار شنبه.xlsx]کل شهرستانها '!$B$2:$B$15</c:f>
              <c:numCache>
                <c:formatCode>General</c:formatCode>
                <c:ptCount val="14"/>
                <c:pt idx="0">
                  <c:v>84</c:v>
                </c:pt>
                <c:pt idx="1">
                  <c:v>108</c:v>
                </c:pt>
                <c:pt idx="2">
                  <c:v>80</c:v>
                </c:pt>
                <c:pt idx="3">
                  <c:v>120</c:v>
                </c:pt>
                <c:pt idx="4">
                  <c:v>108</c:v>
                </c:pt>
                <c:pt idx="5">
                  <c:v>114</c:v>
                </c:pt>
                <c:pt idx="6">
                  <c:v>100</c:v>
                </c:pt>
                <c:pt idx="7">
                  <c:v>80</c:v>
                </c:pt>
                <c:pt idx="8">
                  <c:v>90</c:v>
                </c:pt>
                <c:pt idx="9">
                  <c:v>94</c:v>
                </c:pt>
                <c:pt idx="10">
                  <c:v>92</c:v>
                </c:pt>
                <c:pt idx="11">
                  <c:v>92</c:v>
                </c:pt>
                <c:pt idx="12">
                  <c:v>104</c:v>
                </c:pt>
                <c:pt idx="13">
                  <c:v>114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618872"/>
        <c:axId val="149656568"/>
      </c:barChart>
      <c:catAx>
        <c:axId val="14961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en-US"/>
          </a:p>
        </c:txPr>
        <c:crossAx val="149656568"/>
        <c:crosses val="autoZero"/>
        <c:auto val="1"/>
        <c:lblAlgn val="ctr"/>
        <c:lblOffset val="100"/>
        <c:noMultiLvlLbl val="0"/>
      </c:catAx>
      <c:valAx>
        <c:axId val="14965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Zar" panose="00000400000000000000" pitchFamily="2" charset="-78"/>
              </a:defRPr>
            </a:pPr>
            <a:r>
              <a:rPr lang="fa-IR" sz="2400" dirty="0">
                <a:cs typeface="B Zar" panose="00000400000000000000" pitchFamily="2" charset="-78"/>
              </a:rPr>
              <a:t> </a:t>
            </a:r>
          </a:p>
        </c:rich>
      </c:tx>
      <c:layout>
        <c:manualLayout>
          <c:xMode val="edge"/>
          <c:yMode val="edge"/>
          <c:x val="0.112950235034180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Zar" panose="000004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Sheet19!$B$1</c:f>
              <c:strCache>
                <c:ptCount val="1"/>
                <c:pt idx="0">
                  <c:v>فعالیت آموزشی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Mitra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Sheet19!$B$2:$B$15</c:f>
              <c:numCache>
                <c:formatCode>General</c:formatCode>
                <c:ptCount val="14"/>
                <c:pt idx="0">
                  <c:v>45</c:v>
                </c:pt>
                <c:pt idx="1">
                  <c:v>60</c:v>
                </c:pt>
                <c:pt idx="2">
                  <c:v>36</c:v>
                </c:pt>
                <c:pt idx="3">
                  <c:v>58</c:v>
                </c:pt>
                <c:pt idx="4">
                  <c:v>46</c:v>
                </c:pt>
                <c:pt idx="5">
                  <c:v>55</c:v>
                </c:pt>
                <c:pt idx="6">
                  <c:v>45</c:v>
                </c:pt>
                <c:pt idx="7">
                  <c:v>41</c:v>
                </c:pt>
                <c:pt idx="8">
                  <c:v>49</c:v>
                </c:pt>
                <c:pt idx="9">
                  <c:v>59</c:v>
                </c:pt>
                <c:pt idx="10">
                  <c:v>46</c:v>
                </c:pt>
                <c:pt idx="11">
                  <c:v>53</c:v>
                </c:pt>
                <c:pt idx="12">
                  <c:v>52</c:v>
                </c:pt>
                <c:pt idx="13">
                  <c:v>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134752"/>
        <c:axId val="149706416"/>
      </c:barChart>
      <c:catAx>
        <c:axId val="1501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en-US"/>
          </a:p>
        </c:txPr>
        <c:crossAx val="149706416"/>
        <c:crosses val="autoZero"/>
        <c:auto val="1"/>
        <c:lblAlgn val="ctr"/>
        <c:lblOffset val="100"/>
        <c:noMultiLvlLbl val="0"/>
      </c:catAx>
      <c:valAx>
        <c:axId val="1497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Mitra" panose="00000400000000000000" pitchFamily="2" charset="-78"/>
              </a:defRPr>
            </a:pPr>
            <a:endParaRPr lang="en-US"/>
          </a:p>
        </c:txPr>
        <c:crossAx val="15013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cs typeface="B Mitra" panose="00000400000000000000" pitchFamily="2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Sheet19!$B$1</c:f>
              <c:strCache>
                <c:ptCount val="1"/>
                <c:pt idx="0">
                  <c:v>ارتباطات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Sheet19!$B$2:$B$15</c:f>
              <c:numCache>
                <c:formatCode>General</c:formatCode>
                <c:ptCount val="14"/>
                <c:pt idx="0">
                  <c:v>27.5</c:v>
                </c:pt>
                <c:pt idx="1">
                  <c:v>30</c:v>
                </c:pt>
                <c:pt idx="2">
                  <c:v>28.5</c:v>
                </c:pt>
                <c:pt idx="3">
                  <c:v>30</c:v>
                </c:pt>
                <c:pt idx="4">
                  <c:v>28</c:v>
                </c:pt>
                <c:pt idx="5">
                  <c:v>26.5</c:v>
                </c:pt>
                <c:pt idx="6">
                  <c:v>29</c:v>
                </c:pt>
                <c:pt idx="7">
                  <c:v>29</c:v>
                </c:pt>
                <c:pt idx="8">
                  <c:v>27</c:v>
                </c:pt>
                <c:pt idx="9">
                  <c:v>27.5</c:v>
                </c:pt>
                <c:pt idx="10">
                  <c:v>28</c:v>
                </c:pt>
                <c:pt idx="11">
                  <c:v>30</c:v>
                </c:pt>
                <c:pt idx="12">
                  <c:v>25.5</c:v>
                </c:pt>
                <c:pt idx="13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707200"/>
        <c:axId val="149707592"/>
      </c:barChart>
      <c:catAx>
        <c:axId val="1497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7592"/>
        <c:crosses val="autoZero"/>
        <c:auto val="1"/>
        <c:lblAlgn val="ctr"/>
        <c:lblOffset val="100"/>
        <c:noMultiLvlLbl val="0"/>
      </c:catAx>
      <c:valAx>
        <c:axId val="14970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Sheet19!$F$1</c:f>
              <c:strCache>
                <c:ptCount val="1"/>
                <c:pt idx="0">
                  <c:v>بایگانی و آمار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Sheet19!$A$2:$A$15</c:f>
              <c:strCache>
                <c:ptCount val="14"/>
                <c:pt idx="0">
                  <c:v>اسلام آباد  غرب </c:v>
                </c:pt>
                <c:pt idx="1">
                  <c:v>پاوه </c:v>
                </c:pt>
                <c:pt idx="2">
                  <c:v>ثلاث </c:v>
                </c:pt>
                <c:pt idx="3">
                  <c:v>جوانرود</c:v>
                </c:pt>
                <c:pt idx="4">
                  <c:v>دالاهو </c:v>
                </c:pt>
                <c:pt idx="5">
                  <c:v>روانسر </c:v>
                </c:pt>
                <c:pt idx="6">
                  <c:v>سرپل ذهاب </c:v>
                </c:pt>
                <c:pt idx="7">
                  <c:v>سنقر </c:v>
                </c:pt>
                <c:pt idx="8">
                  <c:v>قصر شیرین </c:v>
                </c:pt>
                <c:pt idx="9">
                  <c:v>صحنه </c:v>
                </c:pt>
                <c:pt idx="10">
                  <c:v>کرمانشاه </c:v>
                </c:pt>
                <c:pt idx="11">
                  <c:v>کنگاور </c:v>
                </c:pt>
                <c:pt idx="12">
                  <c:v>گیلانغرب </c:v>
                </c:pt>
                <c:pt idx="13">
                  <c:v>هرسین </c:v>
                </c:pt>
              </c:strCache>
            </c:strRef>
          </c:cat>
          <c:val>
            <c:numRef>
              <c:f>Sheet19!$F$2:$F$15</c:f>
              <c:numCache>
                <c:formatCode>General</c:formatCode>
                <c:ptCount val="14"/>
                <c:pt idx="0">
                  <c:v>22</c:v>
                </c:pt>
                <c:pt idx="1">
                  <c:v>30</c:v>
                </c:pt>
                <c:pt idx="2">
                  <c:v>28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25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27</c:v>
                </c:pt>
                <c:pt idx="11">
                  <c:v>30</c:v>
                </c:pt>
                <c:pt idx="12">
                  <c:v>27</c:v>
                </c:pt>
                <c:pt idx="13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08768"/>
        <c:axId val="149709160"/>
      </c:barChart>
      <c:catAx>
        <c:axId val="14970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9160"/>
        <c:crosses val="autoZero"/>
        <c:auto val="1"/>
        <c:lblAlgn val="ctr"/>
        <c:lblOffset val="100"/>
        <c:noMultiLvlLbl val="0"/>
      </c:catAx>
      <c:valAx>
        <c:axId val="14970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0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6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49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6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A8B3EE-3D02-4A6B-8A04-F4DCFA1B8A25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E8A2-6AF5-4AB6-A891-E11413760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8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7948" r="5611" b="6802"/>
          <a:stretch>
            <a:fillRect/>
          </a:stretch>
        </p:blipFill>
        <p:spPr bwMode="auto">
          <a:xfrm>
            <a:off x="1043305" y="715402"/>
            <a:ext cx="9327268" cy="572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039684"/>
              </p:ext>
            </p:extLst>
          </p:nvPr>
        </p:nvGraphicFramePr>
        <p:xfrm>
          <a:off x="422031" y="914399"/>
          <a:ext cx="11057206" cy="550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098" y="326108"/>
            <a:ext cx="10128739" cy="869645"/>
          </a:xfrm>
        </p:spPr>
        <p:txBody>
          <a:bodyPr/>
          <a:lstStyle/>
          <a:p>
            <a:r>
              <a:rPr lang="fa-IR" sz="2000" dirty="0">
                <a:cs typeface="B Lotus" panose="00000400000000000000" pitchFamily="2" charset="-78"/>
              </a:rPr>
              <a:t>نمودار مقایسه ای پایش اول  واحد آموزش و ارتقای  شهرستانها بر اساس امتیاز کسب شده </a:t>
            </a:r>
            <a:r>
              <a:rPr lang="fa-IR" sz="2000" dirty="0" smtClean="0">
                <a:cs typeface="B Lotus" panose="00000400000000000000" pitchFamily="2" charset="-78"/>
              </a:rPr>
              <a:t>آیتم برنامه ریزی  </a:t>
            </a:r>
            <a:r>
              <a:rPr lang="fa-IR" sz="2000" dirty="0">
                <a:cs typeface="B Lotus" panose="00000400000000000000" pitchFamily="2" charset="-78"/>
              </a:rPr>
              <a:t>( </a:t>
            </a:r>
            <a:r>
              <a:rPr lang="fa-IR" sz="2000" dirty="0" smtClean="0">
                <a:cs typeface="B Lotus" panose="00000400000000000000" pitchFamily="2" charset="-78"/>
              </a:rPr>
              <a:t>120</a:t>
            </a:r>
            <a:r>
              <a:rPr lang="fa-IR" sz="2000" dirty="0" smtClean="0">
                <a:cs typeface="B Lotus" panose="00000400000000000000" pitchFamily="2" charset="-78"/>
              </a:rPr>
              <a:t> </a:t>
            </a:r>
            <a:r>
              <a:rPr lang="fa-IR" sz="2000" dirty="0">
                <a:cs typeface="B Lotus" panose="00000400000000000000" pitchFamily="2" charset="-78"/>
              </a:rPr>
              <a:t>امتیاز ) </a:t>
            </a:r>
            <a:br>
              <a:rPr lang="fa-IR" sz="2000" dirty="0">
                <a:cs typeface="B Lotus" panose="00000400000000000000" pitchFamily="2" charset="-78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4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572353"/>
              </p:ext>
            </p:extLst>
          </p:nvPr>
        </p:nvGraphicFramePr>
        <p:xfrm>
          <a:off x="534572" y="787791"/>
          <a:ext cx="10789920" cy="579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709" y="283906"/>
            <a:ext cx="9875520" cy="588291"/>
          </a:xfrm>
        </p:spPr>
        <p:txBody>
          <a:bodyPr/>
          <a:lstStyle/>
          <a:p>
            <a:pPr algn="ctr"/>
            <a:r>
              <a:rPr lang="fa-IR" sz="2000" dirty="0">
                <a:cs typeface="B Zar" panose="00000400000000000000" pitchFamily="2" charset="-78"/>
              </a:rPr>
              <a:t>نمودار مقایسه ای امتیاز کسب شده در پایش اول واحد آموزش و ارتقای سلامت شهرستانها بر آیتم فعالیت آموزشی  ( 60 امتیاز ) </a:t>
            </a:r>
            <a:br>
              <a:rPr lang="fa-IR" sz="2000" dirty="0">
                <a:cs typeface="B Zar" panose="00000400000000000000" pitchFamily="2" charset="-78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9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98495"/>
              </p:ext>
            </p:extLst>
          </p:nvPr>
        </p:nvGraphicFramePr>
        <p:xfrm>
          <a:off x="618978" y="1083211"/>
          <a:ext cx="10410093" cy="543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800855" y="283906"/>
            <a:ext cx="9404723" cy="5882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000" dirty="0" smtClean="0">
                <a:cs typeface="B Zar" panose="00000400000000000000" pitchFamily="2" charset="-78"/>
              </a:rPr>
              <a:t>نمودار مقایسه ای امتیاز کسب شده در پایش اول واحد آموزش و ارتقای سلامت شهرستانها بر آیتم ارتباطات( 30 امتیاز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7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580710"/>
              </p:ext>
            </p:extLst>
          </p:nvPr>
        </p:nvGraphicFramePr>
        <p:xfrm>
          <a:off x="647115" y="717451"/>
          <a:ext cx="10536700" cy="571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9489" y="241301"/>
            <a:ext cx="10255348" cy="968521"/>
          </a:xfrm>
        </p:spPr>
        <p:txBody>
          <a:bodyPr/>
          <a:lstStyle/>
          <a:p>
            <a:pPr algn="ctr"/>
            <a:r>
              <a:rPr lang="fa-IR" sz="2000" dirty="0">
                <a:cs typeface="B Zar" panose="00000400000000000000" pitchFamily="2" charset="-78"/>
              </a:rPr>
              <a:t>نمودار مقایسه ای امتیاز کسب شده در پایش اول واحد آموزش و ارتقای سلامت شهرستانها بر آیتم فعالیت </a:t>
            </a:r>
            <a:r>
              <a:rPr lang="fa-IR" sz="2000" dirty="0" smtClean="0">
                <a:cs typeface="B Zar" panose="00000400000000000000" pitchFamily="2" charset="-78"/>
              </a:rPr>
              <a:t>بایگانی و آمار  </a:t>
            </a:r>
            <a:r>
              <a:rPr lang="fa-IR" sz="2000" dirty="0">
                <a:cs typeface="B Zar" panose="00000400000000000000" pitchFamily="2" charset="-78"/>
              </a:rPr>
              <a:t>( </a:t>
            </a:r>
            <a:r>
              <a:rPr lang="fa-IR" sz="2000" dirty="0" smtClean="0">
                <a:cs typeface="B Zar" panose="00000400000000000000" pitchFamily="2" charset="-78"/>
              </a:rPr>
              <a:t>30 </a:t>
            </a:r>
            <a:r>
              <a:rPr lang="fa-IR" sz="2000" dirty="0">
                <a:cs typeface="B Zar" panose="00000400000000000000" pitchFamily="2" charset="-78"/>
              </a:rPr>
              <a:t>امتیاز ) </a:t>
            </a:r>
            <a:br>
              <a:rPr lang="fa-IR" sz="2000" dirty="0">
                <a:cs typeface="B Zar" panose="00000400000000000000" pitchFamily="2" charset="-78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68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73712"/>
              </p:ext>
            </p:extLst>
          </p:nvPr>
        </p:nvGraphicFramePr>
        <p:xfrm>
          <a:off x="548640" y="1308294"/>
          <a:ext cx="10466363" cy="516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2543" y="297694"/>
            <a:ext cx="10466362" cy="771451"/>
          </a:xfrm>
        </p:spPr>
        <p:txBody>
          <a:bodyPr/>
          <a:lstStyle/>
          <a:p>
            <a:pPr algn="ctr"/>
            <a:r>
              <a:rPr lang="fa-IR" sz="1800" dirty="0">
                <a:cs typeface="B Zar" panose="00000400000000000000" pitchFamily="2" charset="-78"/>
              </a:rPr>
              <a:t>نمودار مقایسه ای امتیاز کسب شده در پایش اول واحد آموزش و ارتقای سلامت شهرستانها بر آیتم </a:t>
            </a:r>
            <a:r>
              <a:rPr lang="fa-IR" sz="1800" dirty="0" smtClean="0">
                <a:cs typeface="B Zar" panose="00000400000000000000" pitchFamily="2" charset="-78"/>
              </a:rPr>
              <a:t>فعالیت پایش نظارت و ارزشیابی( 30 </a:t>
            </a:r>
            <a:r>
              <a:rPr lang="fa-IR" sz="1800" dirty="0">
                <a:cs typeface="B Zar" panose="00000400000000000000" pitchFamily="2" charset="-78"/>
              </a:rPr>
              <a:t>امتیاز ) </a:t>
            </a:r>
            <a:br>
              <a:rPr lang="fa-IR" sz="1800" dirty="0">
                <a:cs typeface="B Zar" panose="00000400000000000000" pitchFamily="2" charset="-78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84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2525"/>
          </a:xfrm>
        </p:spPr>
        <p:txBody>
          <a:bodyPr/>
          <a:lstStyle/>
          <a:p>
            <a:pPr algn="ctr" rtl="1"/>
            <a:r>
              <a:rPr lang="fa-IR" dirty="0" smtClean="0">
                <a:cs typeface="B Mitra" panose="00000400000000000000" pitchFamily="2" charset="-78"/>
              </a:rPr>
              <a:t>اولویت مداخله ای  کلیه شهرستانها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Mitra" panose="00000400000000000000" pitchFamily="2" charset="-78"/>
              </a:rPr>
              <a:t> برنامه ریزی </a:t>
            </a:r>
            <a:r>
              <a:rPr lang="fa-IR" sz="4000" dirty="0" smtClean="0">
                <a:cs typeface="B Mitra" panose="00000400000000000000" pitchFamily="2" charset="-78"/>
              </a:rPr>
              <a:t>آموزشی( اصلاح نیاز سنجی سلامت  - مدیریت تدوین مداخلات آموزشی براساس اولویت های سلامت به صورت کار تیمی)</a:t>
            </a:r>
            <a:endParaRPr lang="fa-IR" sz="40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4000" dirty="0" smtClean="0">
                <a:cs typeface="B Mitra" panose="00000400000000000000" pitchFamily="2" charset="-78"/>
              </a:rPr>
              <a:t>فعالیت آموزشی </a:t>
            </a:r>
            <a:r>
              <a:rPr lang="fa-IR" sz="4000" dirty="0" smtClean="0">
                <a:cs typeface="B Mitra" panose="00000400000000000000" pitchFamily="2" charset="-78"/>
              </a:rPr>
              <a:t>(انجام مداخله آموزشی توسط واحد مربوطه با نظارت فنی کارشناس مسئول آموزش)</a:t>
            </a:r>
            <a:endParaRPr lang="en-US" sz="40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6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529" y="1592126"/>
            <a:ext cx="889078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a-IR" sz="4000" b="1" dirty="0">
                <a:cs typeface="B Mitra" panose="00000400000000000000" pitchFamily="2" charset="-78"/>
              </a:rPr>
              <a:t>گزارش </a:t>
            </a:r>
            <a:r>
              <a:rPr lang="fa-IR" sz="4000" b="1">
                <a:cs typeface="B Mitra" panose="00000400000000000000" pitchFamily="2" charset="-78"/>
              </a:rPr>
              <a:t/>
            </a:r>
            <a:br>
              <a:rPr lang="fa-IR" sz="4000" b="1">
                <a:cs typeface="B Mitra" panose="00000400000000000000" pitchFamily="2" charset="-78"/>
              </a:rPr>
            </a:br>
            <a:r>
              <a:rPr lang="fa-IR" sz="4000" b="1" smtClean="0">
                <a:cs typeface="B Mitra" panose="00000400000000000000" pitchFamily="2" charset="-78"/>
              </a:rPr>
              <a:t>پایش( اول) عملکرد</a:t>
            </a:r>
            <a:r>
              <a:rPr lang="fa-IR" sz="4000" b="1" smtClean="0">
                <a:cs typeface="B Mitra" panose="00000400000000000000" pitchFamily="2" charset="-78"/>
              </a:rPr>
              <a:t> آموزش </a:t>
            </a:r>
            <a:r>
              <a:rPr lang="fa-IR" sz="4000" b="1" dirty="0" smtClean="0">
                <a:cs typeface="B Mitra" panose="00000400000000000000" pitchFamily="2" charset="-78"/>
              </a:rPr>
              <a:t>و ارتقای سلامت شهرستانهای تابعه </a:t>
            </a:r>
            <a:r>
              <a:rPr lang="fa-IR" sz="4000" b="1" dirty="0">
                <a:cs typeface="B Mitra" panose="00000400000000000000" pitchFamily="2" charset="-78"/>
              </a:rPr>
              <a:t/>
            </a:r>
            <a:br>
              <a:rPr lang="fa-IR" sz="4000" b="1" dirty="0">
                <a:cs typeface="B Mitra" panose="00000400000000000000" pitchFamily="2" charset="-78"/>
              </a:rPr>
            </a:br>
            <a:r>
              <a:rPr lang="fa-IR" sz="4000" b="1" dirty="0" smtClean="0">
                <a:cs typeface="B Mitra" panose="00000400000000000000" pitchFamily="2" charset="-78"/>
              </a:rPr>
              <a:t>بر اساس چک لیست</a:t>
            </a:r>
          </a:p>
          <a:p>
            <a:pPr algn="ctr" eaLnBrk="0" hangingPunct="0">
              <a:defRPr/>
            </a:pPr>
            <a:r>
              <a:rPr lang="fa-I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Mitra" panose="00000400000000000000" pitchFamily="2" charset="-78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 Monitoring</a:t>
            </a:r>
            <a:r>
              <a:rPr lang="fa-IR" sz="4800" b="1" dirty="0" smtClean="0">
                <a:solidFill>
                  <a:srgbClr val="00B050"/>
                </a:solidFill>
                <a:cs typeface="B Mitra" panose="00000400000000000000" pitchFamily="2" charset="-78"/>
              </a:rPr>
              <a:t> </a:t>
            </a:r>
            <a:endParaRPr lang="fa-IR" sz="4000" b="1" dirty="0" smtClean="0">
              <a:solidFill>
                <a:srgbClr val="00B050"/>
              </a:solidFill>
              <a:cs typeface="B Mitra" panose="00000400000000000000" pitchFamily="2" charset="-78"/>
            </a:endParaRPr>
          </a:p>
          <a:p>
            <a:pPr algn="ctr" rtl="1" eaLnBrk="0" hangingPunct="0">
              <a:defRPr/>
            </a:pPr>
            <a:r>
              <a:rPr lang="fa-IR" sz="4000" b="1" dirty="0">
                <a:cs typeface="B Mitra" panose="00000400000000000000" pitchFamily="2" charset="-78"/>
              </a:rPr>
              <a:t>سال  1393</a:t>
            </a:r>
            <a:endParaRPr lang="ar-SA" sz="4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813" y="266338"/>
            <a:ext cx="10367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ctr"/>
            <a:r>
              <a:rPr lang="fa-IR" sz="2000" u="none" strike="noStrike" dirty="0" smtClean="0">
                <a:effectLst/>
                <a:cs typeface="B Zar" panose="00000400000000000000" pitchFamily="2" charset="-78"/>
              </a:rPr>
              <a:t>جدول نتایج پایش ستاد شهرستانهای استان کرمانشاه بر اساس چک لیست  </a:t>
            </a:r>
            <a:r>
              <a:rPr lang="en-US" sz="2000" u="none" strike="noStrike" dirty="0" smtClean="0">
                <a:effectLst/>
                <a:cs typeface="B Zar" panose="00000400000000000000" pitchFamily="2" charset="-78"/>
              </a:rPr>
              <a:t>FSH Monitoring </a:t>
            </a:r>
            <a:r>
              <a:rPr lang="fa-IR" sz="2000" u="none" strike="noStrike" dirty="0" smtClean="0">
                <a:effectLst/>
                <a:cs typeface="B Zar" panose="00000400000000000000" pitchFamily="2" charset="-78"/>
              </a:rPr>
              <a:t>  به تفکیک برنامه    </a:t>
            </a:r>
          </a:p>
          <a:p>
            <a:pPr algn="ctr" rtl="1" fontAlgn="ctr"/>
            <a:r>
              <a:rPr lang="fa-IR" sz="2000" u="none" strike="noStrike" dirty="0" smtClean="0">
                <a:effectLst/>
                <a:cs typeface="B Zar" panose="00000400000000000000" pitchFamily="2" charset="-78"/>
              </a:rPr>
              <a:t>1393</a:t>
            </a:r>
            <a:endParaRPr lang="fa-IR" sz="2000" i="0" u="none" strike="noStrike" dirty="0">
              <a:solidFill>
                <a:srgbClr val="000000"/>
              </a:solidFill>
              <a:effectLst/>
              <a:latin typeface="Calibri"/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57587"/>
              </p:ext>
            </p:extLst>
          </p:nvPr>
        </p:nvGraphicFramePr>
        <p:xfrm>
          <a:off x="379827" y="1252024"/>
          <a:ext cx="11141612" cy="533165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643674"/>
                <a:gridCol w="998688"/>
                <a:gridCol w="1732100"/>
                <a:gridCol w="1331583"/>
                <a:gridCol w="1539645"/>
                <a:gridCol w="1414809"/>
                <a:gridCol w="1232754"/>
                <a:gridCol w="1248359"/>
              </a:tblGrid>
              <a:tr h="684059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شهرستان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درصد امتیاز کسب شده اطلاعات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درصد امتیاز کسب شده برنامه </a:t>
                      </a:r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ریزی آموزشی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درصد امتیاز کسب شده فعالیت </a:t>
                      </a:r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آموزشی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 درصد امتیاز کسب شده ارتباطات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درصد امتیاز کسب شده بایگانی </a:t>
                      </a:r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و آمار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درصد امتیاز کسب شده پایش </a:t>
                      </a:r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و نظارت و ارزشیابی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امتیاز </a:t>
                      </a:r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کل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اسلام آباد  غرب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پاوه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ثلاث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67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جوانرود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دالاهو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روانسر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سرپل ذهاب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سنقر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67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قصر شیرین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صحنه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کرمانشاه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کنگاور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>
                          <a:effectLst/>
                          <a:cs typeface="B Mitra" panose="00000400000000000000" pitchFamily="2" charset="-78"/>
                        </a:rPr>
                        <a:t>گیلانغرب 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197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هرسین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90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69660"/>
              </p:ext>
            </p:extLst>
          </p:nvPr>
        </p:nvGraphicFramePr>
        <p:xfrm>
          <a:off x="3323145" y="1307307"/>
          <a:ext cx="5289453" cy="506811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785404"/>
                <a:gridCol w="2504049"/>
              </a:tblGrid>
              <a:tr h="39389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شهرستان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fontAlgn="b" latinLnBrk="0" hangingPunct="1"/>
                      <a:r>
                        <a:rPr lang="fa-IR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درصد امتیاز کل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جوانرود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پاوه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روانسر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هرسین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صحنه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دالاهو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کنگاور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گیلانغرب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کرمانشاه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سرپل ذهاب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قصر شیرین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 اسلام آباد غرب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ثلاث بابا جانی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387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 dirty="0">
                          <a:effectLst/>
                          <a:cs typeface="B Mitra" panose="00000400000000000000" pitchFamily="2" charset="-78"/>
                        </a:rPr>
                        <a:t>سنقر 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1434" cy="714900"/>
          </a:xfrm>
        </p:spPr>
        <p:txBody>
          <a:bodyPr/>
          <a:lstStyle/>
          <a:p>
            <a:pPr algn="ctr"/>
            <a:r>
              <a:rPr lang="fa-IR" sz="2400" dirty="0" smtClean="0">
                <a:cs typeface="B Zar" panose="00000400000000000000" pitchFamily="2" charset="-78"/>
              </a:rPr>
              <a:t>جدول رتبه بندی عملکرد </a:t>
            </a:r>
            <a:r>
              <a:rPr lang="fa-IR" sz="2400" dirty="0">
                <a:cs typeface="B Zar" panose="00000400000000000000" pitchFamily="2" charset="-78"/>
              </a:rPr>
              <a:t>واحد آموزش و ارتقای سلامت به تفکیک شهرستانها </a:t>
            </a:r>
            <a:r>
              <a:rPr lang="fa-IR" sz="2400" dirty="0" smtClean="0">
                <a:cs typeface="B Zar" panose="00000400000000000000" pitchFamily="2" charset="-78"/>
              </a:rPr>
              <a:t>سال 93 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73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01210"/>
              </p:ext>
            </p:extLst>
          </p:nvPr>
        </p:nvGraphicFramePr>
        <p:xfrm>
          <a:off x="576776" y="731519"/>
          <a:ext cx="11043138" cy="554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84" y="285292"/>
            <a:ext cx="9404723" cy="699446"/>
          </a:xfrm>
        </p:spPr>
        <p:txBody>
          <a:bodyPr/>
          <a:lstStyle/>
          <a:p>
            <a:pPr algn="ctr"/>
            <a:r>
              <a:rPr lang="fa-IR" sz="2400" dirty="0" smtClean="0">
                <a:cs typeface="B Zar" panose="00000400000000000000" pitchFamily="2" charset="-78"/>
              </a:rPr>
              <a:t>نمودار امتیازکلی کسب شده در پایش اول واحد آموزش و ارتقای سلامت  شهرستانهای تابعه در سال 93</a:t>
            </a:r>
            <a:endParaRPr lang="en-US" sz="2400" dirty="0">
              <a:cs typeface="B Zar" panose="00000400000000000000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425272"/>
              </p:ext>
            </p:extLst>
          </p:nvPr>
        </p:nvGraphicFramePr>
        <p:xfrm>
          <a:off x="422031" y="984738"/>
          <a:ext cx="10803987" cy="559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1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534452"/>
              </p:ext>
            </p:extLst>
          </p:nvPr>
        </p:nvGraphicFramePr>
        <p:xfrm>
          <a:off x="168812" y="984738"/>
          <a:ext cx="11352628" cy="555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234" y="337625"/>
            <a:ext cx="10255347" cy="647113"/>
          </a:xfrm>
        </p:spPr>
        <p:txBody>
          <a:bodyPr/>
          <a:lstStyle/>
          <a:p>
            <a:r>
              <a:rPr lang="fa-IR" sz="2000" dirty="0" smtClean="0">
                <a:cs typeface="B Lotus" panose="00000400000000000000" pitchFamily="2" charset="-78"/>
              </a:rPr>
              <a:t>نمودار مقایسه ای امتیاز کسب شده در پایش اول واحد آموزش و ارتقای سلامت  شهرستانها به تفکیک فعالیت سال 93</a:t>
            </a:r>
            <a:endParaRPr lang="en-US" sz="20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68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117867"/>
            <a:ext cx="10122794" cy="1400530"/>
          </a:xfrm>
        </p:spPr>
        <p:txBody>
          <a:bodyPr/>
          <a:lstStyle/>
          <a:p>
            <a:pPr algn="ctr"/>
            <a:r>
              <a:rPr lang="fa-IR" sz="2400" dirty="0" smtClean="0">
                <a:cs typeface="B Zar" panose="00000400000000000000" pitchFamily="2" charset="-78"/>
              </a:rPr>
              <a:t>نمودار درصد امتیاز کسب شده در پایش اول واحد آموزش وارتقای سلامت شهرستانها به تفکیک نوع  فعالیت  در سال 93</a:t>
            </a:r>
            <a:endParaRPr lang="en-US" sz="2400" dirty="0">
              <a:cs typeface="B Zar" panose="00000400000000000000" pitchFamily="2" charset="-78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246101"/>
              </p:ext>
            </p:extLst>
          </p:nvPr>
        </p:nvGraphicFramePr>
        <p:xfrm>
          <a:off x="295423" y="818133"/>
          <a:ext cx="10972800" cy="580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8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355421"/>
              </p:ext>
            </p:extLst>
          </p:nvPr>
        </p:nvGraphicFramePr>
        <p:xfrm>
          <a:off x="422031" y="1477109"/>
          <a:ext cx="10818055" cy="505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63" y="452718"/>
            <a:ext cx="9959926" cy="714900"/>
          </a:xfrm>
        </p:spPr>
        <p:txBody>
          <a:bodyPr/>
          <a:lstStyle/>
          <a:p>
            <a:r>
              <a:rPr lang="fa-IR" sz="2000" dirty="0">
                <a:cs typeface="B Lotus" panose="00000400000000000000" pitchFamily="2" charset="-78"/>
              </a:rPr>
              <a:t>نمودار مقایسه ای پایش اول  واحد آموزش و ارتقای  شهرستانها بر اساس امتیاز کسب شده آیتم اطلاعات  ( 30 امتیاز ) </a:t>
            </a:r>
            <a:br>
              <a:rPr lang="fa-IR" sz="2000" dirty="0">
                <a:cs typeface="B Lotus" panose="00000400000000000000" pitchFamily="2" charset="-78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1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395</TotalTime>
  <Words>492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 Lotus</vt:lpstr>
      <vt:lpstr>B Mitra</vt:lpstr>
      <vt:lpstr>B Zar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جدول رتبه بندی عملکرد واحد آموزش و ارتقای سلامت به تفکیک شهرستانها سال 93 </vt:lpstr>
      <vt:lpstr>PowerPoint Presentation</vt:lpstr>
      <vt:lpstr>نمودار امتیازکلی کسب شده در پایش اول واحد آموزش و ارتقای سلامت  شهرستانهای تابعه در سال 93</vt:lpstr>
      <vt:lpstr>نمودار مقایسه ای امتیاز کسب شده در پایش اول واحد آموزش و ارتقای سلامت  شهرستانها به تفکیک فعالیت سال 93</vt:lpstr>
      <vt:lpstr>نمودار درصد امتیاز کسب شده در پایش اول واحد آموزش وارتقای سلامت شهرستانها به تفکیک نوع  فعالیت  در سال 93</vt:lpstr>
      <vt:lpstr>نمودار مقایسه ای پایش اول  واحد آموزش و ارتقای  شهرستانها بر اساس امتیاز کسب شده آیتم اطلاعات  ( 30 امتیاز )  </vt:lpstr>
      <vt:lpstr>نمودار مقایسه ای پایش اول  واحد آموزش و ارتقای  شهرستانها بر اساس امتیاز کسب شده آیتم برنامه ریزی  ( 120 امتیاز )  </vt:lpstr>
      <vt:lpstr>نمودار مقایسه ای امتیاز کسب شده در پایش اول واحد آموزش و ارتقای سلامت شهرستانها بر آیتم فعالیت آموزشی  ( 60 امتیاز )  </vt:lpstr>
      <vt:lpstr>PowerPoint Presentation</vt:lpstr>
      <vt:lpstr>نمودار مقایسه ای امتیاز کسب شده در پایش اول واحد آموزش و ارتقای سلامت شهرستانها بر آیتم فعالیت بایگانی و آمار  ( 30 امتیاز )  </vt:lpstr>
      <vt:lpstr>نمودار مقایسه ای امتیاز کسب شده در پایش اول واحد آموزش و ارتقای سلامت شهرستانها بر آیتم فعالیت پایش نظارت و ارزشیابی( 30 امتیاز )  </vt:lpstr>
      <vt:lpstr>اولویت مداخله ای  کلیه شهرستانها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gravandi</dc:creator>
  <cp:lastModifiedBy>gravandi</cp:lastModifiedBy>
  <cp:revision>40</cp:revision>
  <dcterms:created xsi:type="dcterms:W3CDTF">2015-01-27T06:22:20Z</dcterms:created>
  <dcterms:modified xsi:type="dcterms:W3CDTF">2015-01-31T09:51:50Z</dcterms:modified>
</cp:coreProperties>
</file>