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1" r:id="rId2"/>
    <p:sldId id="262" r:id="rId3"/>
    <p:sldId id="257" r:id="rId4"/>
    <p:sldId id="258" r:id="rId5"/>
    <p:sldId id="259" r:id="rId6"/>
    <p:sldId id="264" r:id="rId7"/>
    <p:sldId id="265" r:id="rId8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F82E-F787-4624-A5B9-17604F4893E4}" type="datetimeFigureOut">
              <a:rPr lang="fa-IR" smtClean="0"/>
              <a:pPr/>
              <a:t>1431/11/05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6CC0-C066-42B8-93C5-86DDCD2ECD9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F82E-F787-4624-A5B9-17604F4893E4}" type="datetimeFigureOut">
              <a:rPr lang="fa-IR" smtClean="0"/>
              <a:pPr/>
              <a:t>1431/11/05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6CC0-C066-42B8-93C5-86DDCD2ECD9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F82E-F787-4624-A5B9-17604F4893E4}" type="datetimeFigureOut">
              <a:rPr lang="fa-IR" smtClean="0"/>
              <a:pPr/>
              <a:t>1431/11/05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6CC0-C066-42B8-93C5-86DDCD2ECD9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F82E-F787-4624-A5B9-17604F4893E4}" type="datetimeFigureOut">
              <a:rPr lang="fa-IR" smtClean="0"/>
              <a:pPr/>
              <a:t>1431/11/05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6CC0-C066-42B8-93C5-86DDCD2ECD9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F82E-F787-4624-A5B9-17604F4893E4}" type="datetimeFigureOut">
              <a:rPr lang="fa-IR" smtClean="0"/>
              <a:pPr/>
              <a:t>1431/11/05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6CC0-C066-42B8-93C5-86DDCD2ECD9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F82E-F787-4624-A5B9-17604F4893E4}" type="datetimeFigureOut">
              <a:rPr lang="fa-IR" smtClean="0"/>
              <a:pPr/>
              <a:t>1431/11/05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6CC0-C066-42B8-93C5-86DDCD2ECD9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F82E-F787-4624-A5B9-17604F4893E4}" type="datetimeFigureOut">
              <a:rPr lang="fa-IR" smtClean="0"/>
              <a:pPr/>
              <a:t>1431/11/05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6CC0-C066-42B8-93C5-86DDCD2ECD9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F82E-F787-4624-A5B9-17604F4893E4}" type="datetimeFigureOut">
              <a:rPr lang="fa-IR" smtClean="0"/>
              <a:pPr/>
              <a:t>1431/11/05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6CC0-C066-42B8-93C5-86DDCD2ECD9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F82E-F787-4624-A5B9-17604F4893E4}" type="datetimeFigureOut">
              <a:rPr lang="fa-IR" smtClean="0"/>
              <a:pPr/>
              <a:t>1431/11/05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6CC0-C066-42B8-93C5-86DDCD2ECD9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F82E-F787-4624-A5B9-17604F4893E4}" type="datetimeFigureOut">
              <a:rPr lang="fa-IR" smtClean="0"/>
              <a:pPr/>
              <a:t>1431/11/05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6CC0-C066-42B8-93C5-86DDCD2ECD9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F82E-F787-4624-A5B9-17604F4893E4}" type="datetimeFigureOut">
              <a:rPr lang="fa-IR" smtClean="0"/>
              <a:pPr/>
              <a:t>1431/11/05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6CC0-C066-42B8-93C5-86DDCD2ECD9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AF82E-F787-4624-A5B9-17604F4893E4}" type="datetimeFigureOut">
              <a:rPr lang="fa-IR" smtClean="0"/>
              <a:pPr/>
              <a:t>1431/11/05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B6CC0-C066-42B8-93C5-86DDCD2ECD94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byan.net/Nutrition_Health/diseases/children/2009/6/6/93755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285728"/>
            <a:ext cx="8715436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5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23</a:t>
            </a:r>
            <a:r>
              <a:rPr kumimoji="0" lang="fa-IR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a-IR" sz="5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مهر ماه روز ملي مبارزه با  سل </a:t>
            </a:r>
            <a:endParaRPr kumimoji="0" lang="en-US" sz="5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9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در مقابله با سل با ابتكار به اقدامات  سر عت دهيم</a:t>
            </a:r>
            <a:endParaRPr kumimoji="0" lang="fa-IR" sz="19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785794"/>
            <a:ext cx="84296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3600" b="1" dirty="0" smtClean="0">
                <a:solidFill>
                  <a:srgbClr val="C00000"/>
                </a:solidFill>
              </a:rPr>
              <a:t>برای ریشه کن کردن سل، حداقل سه اصل باید به صورت زنجیروار رعایت شوند</a:t>
            </a:r>
            <a:r>
              <a:rPr lang="en-US" sz="3600" b="1" dirty="0" smtClean="0">
                <a:solidFill>
                  <a:srgbClr val="C00000"/>
                </a:solidFill>
              </a:rPr>
              <a:t>: </a:t>
            </a:r>
            <a:endParaRPr lang="en-US" sz="3600" dirty="0" smtClean="0">
              <a:solidFill>
                <a:srgbClr val="C00000"/>
              </a:solidFill>
            </a:endParaRPr>
          </a:p>
          <a:p>
            <a:r>
              <a:rPr lang="fa-IR" sz="2400" dirty="0" smtClean="0">
                <a:solidFill>
                  <a:srgbClr val="FF0000"/>
                </a:solidFill>
              </a:rPr>
              <a:t>ا</a:t>
            </a:r>
            <a:r>
              <a:rPr lang="fa-IR" sz="3200" dirty="0" smtClean="0">
                <a:solidFill>
                  <a:srgbClr val="FF0000"/>
                </a:solidFill>
              </a:rPr>
              <a:t>صل اول </a:t>
            </a:r>
            <a:r>
              <a:rPr lang="fa-IR" sz="3200" dirty="0" smtClean="0"/>
              <a:t>بیماریابی و درمان بیماران مبتلا به سل است که تحت نظارت مرکز بهداشت انجام می شود</a:t>
            </a:r>
            <a:r>
              <a:rPr lang="en-US" sz="3200" dirty="0" smtClean="0"/>
              <a:t>. </a:t>
            </a:r>
          </a:p>
          <a:p>
            <a:r>
              <a:rPr lang="fa-IR" sz="3200" dirty="0" smtClean="0">
                <a:solidFill>
                  <a:srgbClr val="FF0000"/>
                </a:solidFill>
              </a:rPr>
              <a:t>اصل دوم </a:t>
            </a:r>
            <a:r>
              <a:rPr lang="fa-IR" sz="3200" u="sng" dirty="0" smtClean="0">
                <a:hlinkClick r:id="rId2"/>
              </a:rPr>
              <a:t>انجام واکسیناسیون</a:t>
            </a:r>
            <a:r>
              <a:rPr lang="en-US" sz="3200" dirty="0" smtClean="0"/>
              <a:t> </a:t>
            </a:r>
            <a:r>
              <a:rPr lang="fa-IR" sz="3200" dirty="0" smtClean="0"/>
              <a:t>است</a:t>
            </a:r>
            <a:r>
              <a:rPr lang="en-US" sz="3200" dirty="0" smtClean="0"/>
              <a:t>. </a:t>
            </a:r>
          </a:p>
          <a:p>
            <a:r>
              <a:rPr lang="fa-IR" sz="3200" dirty="0" smtClean="0"/>
              <a:t>اما </a:t>
            </a:r>
            <a:r>
              <a:rPr lang="fa-IR" sz="3200" dirty="0" smtClean="0">
                <a:solidFill>
                  <a:srgbClr val="FF0000"/>
                </a:solidFill>
              </a:rPr>
              <a:t>اصل سوم </a:t>
            </a:r>
            <a:r>
              <a:rPr lang="fa-IR" sz="3200" dirty="0" smtClean="0"/>
              <a:t>که بسیار مهم است بیماریابی فعال یا</a:t>
            </a:r>
            <a:r>
              <a:rPr lang="en-US" sz="3200" dirty="0" smtClean="0"/>
              <a:t> Active </a:t>
            </a:r>
            <a:r>
              <a:rPr lang="fa-IR" sz="3200" dirty="0" smtClean="0"/>
              <a:t>است که با انجام آن می توان بیماران مبتلا به سل مخفی یا بدون علامت را شناسایی و تحت درمان قرار داد. اصل اول و دوم رعایت می شوند، ولی متاسفانه اصل سوم به خوبی اجرا نمی شود. برای ریشه کنی بیماری سل، باید اصل مهم بیماریابی فعال اجرا شود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83549" y="1785926"/>
          <a:ext cx="8308786" cy="464347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306498"/>
                <a:gridCol w="1378327"/>
                <a:gridCol w="1378327"/>
                <a:gridCol w="1147311"/>
                <a:gridCol w="2000515"/>
                <a:gridCol w="1097808"/>
              </a:tblGrid>
              <a:tr h="619701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/>
                        <a:t>CDR</a:t>
                      </a:r>
                      <a:endParaRPr lang="en-US" sz="3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305" marR="63305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/>
                        <a:t>ميزان بروز </a:t>
                      </a:r>
                      <a:r>
                        <a:rPr lang="en-US" sz="1800" b="1" dirty="0"/>
                        <a:t>( /100,000 )</a:t>
                      </a:r>
                      <a:endParaRPr lang="en-US" sz="2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305" marR="63305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/>
                        <a:t>تعداد</a:t>
                      </a:r>
                      <a:endParaRPr lang="en-US" sz="3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305" marR="63305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dirty="0"/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305" marR="63305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619701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/>
                        <a:t>مورد انتظار</a:t>
                      </a:r>
                      <a:endParaRPr lang="en-US" sz="3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305" marR="63305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/>
                        <a:t>گزارش شده</a:t>
                      </a:r>
                      <a:endParaRPr lang="en-US" sz="3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305" marR="63305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85488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2800" dirty="0">
                          <a:cs typeface="2  Zar" pitchFamily="2" charset="-78"/>
                        </a:rPr>
                        <a:t>68.6 %</a:t>
                      </a:r>
                      <a:endParaRPr lang="en-US" sz="4000" dirty="0">
                        <a:latin typeface="Calibri"/>
                        <a:ea typeface="Calibri"/>
                        <a:cs typeface="2  Zar" pitchFamily="2" charset="-78"/>
                      </a:endParaRPr>
                    </a:p>
                  </a:txBody>
                  <a:tcPr marL="63305" marR="63305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2800" dirty="0" smtClean="0">
                          <a:cs typeface="2  Zar" pitchFamily="2" charset="-78"/>
                        </a:rPr>
                        <a:t>20</a:t>
                      </a:r>
                      <a:endParaRPr lang="en-US" sz="4000" dirty="0">
                        <a:latin typeface="Calibri"/>
                        <a:ea typeface="Calibri"/>
                        <a:cs typeface="2  Zar" pitchFamily="2" charset="-78"/>
                      </a:endParaRPr>
                    </a:p>
                  </a:txBody>
                  <a:tcPr marL="63305" marR="63305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DDEBCF"/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2800" dirty="0">
                          <a:cs typeface="2  Zar" pitchFamily="2" charset="-78"/>
                        </a:rPr>
                        <a:t>13.71</a:t>
                      </a:r>
                      <a:endParaRPr lang="en-US" sz="4000" dirty="0">
                        <a:latin typeface="Calibri"/>
                        <a:ea typeface="Calibri"/>
                        <a:cs typeface="2  Zar" pitchFamily="2" charset="-78"/>
                      </a:endParaRPr>
                    </a:p>
                  </a:txBody>
                  <a:tcPr marL="63305" marR="63305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2800" dirty="0">
                          <a:cs typeface="2  Zar" pitchFamily="2" charset="-78"/>
                        </a:rPr>
                        <a:t>10099</a:t>
                      </a:r>
                      <a:endParaRPr lang="en-US" sz="4000" dirty="0">
                        <a:latin typeface="Calibri"/>
                        <a:ea typeface="Calibri"/>
                        <a:cs typeface="2  Zar" pitchFamily="2" charset="-78"/>
                      </a:endParaRPr>
                    </a:p>
                  </a:txBody>
                  <a:tcPr marL="63305" marR="63305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 dirty="0"/>
                        <a:t>كل اشكال سل</a:t>
                      </a:r>
                      <a:endParaRPr lang="en-US" sz="36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3305" marR="63305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84972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2800" dirty="0">
                          <a:cs typeface="2  Zar" pitchFamily="2" charset="-78"/>
                        </a:rPr>
                        <a:t>83.6%</a:t>
                      </a:r>
                      <a:endParaRPr lang="en-US" sz="4000" dirty="0">
                        <a:latin typeface="Calibri"/>
                        <a:ea typeface="Calibri"/>
                        <a:cs typeface="2  Zar" pitchFamily="2" charset="-78"/>
                      </a:endParaRPr>
                    </a:p>
                  </a:txBody>
                  <a:tcPr marL="63305" marR="63305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2800" dirty="0">
                          <a:cs typeface="2  Zar" pitchFamily="2" charset="-78"/>
                        </a:rPr>
                        <a:t>8.3</a:t>
                      </a:r>
                      <a:endParaRPr lang="en-US" sz="4000" dirty="0">
                        <a:latin typeface="Calibri"/>
                        <a:ea typeface="Calibri"/>
                        <a:cs typeface="2  Zar" pitchFamily="2" charset="-78"/>
                      </a:endParaRPr>
                    </a:p>
                  </a:txBody>
                  <a:tcPr marL="63305" marR="63305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DDEBCF"/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2800" dirty="0">
                          <a:cs typeface="2  Zar" pitchFamily="2" charset="-78"/>
                        </a:rPr>
                        <a:t>6.94</a:t>
                      </a:r>
                      <a:endParaRPr lang="en-US" sz="4000" dirty="0">
                        <a:latin typeface="Calibri"/>
                        <a:ea typeface="Calibri"/>
                        <a:cs typeface="2  Zar" pitchFamily="2" charset="-78"/>
                      </a:endParaRPr>
                    </a:p>
                  </a:txBody>
                  <a:tcPr marL="63305" marR="63305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2800" dirty="0">
                          <a:cs typeface="2  Zar" pitchFamily="2" charset="-78"/>
                        </a:rPr>
                        <a:t>5109</a:t>
                      </a:r>
                      <a:endParaRPr lang="en-US" sz="4000" dirty="0">
                        <a:latin typeface="Calibri"/>
                        <a:ea typeface="Calibri"/>
                        <a:cs typeface="2  Zar" pitchFamily="2" charset="-78"/>
                      </a:endParaRPr>
                    </a:p>
                  </a:txBody>
                  <a:tcPr marL="63305" marR="63305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 dirty="0"/>
                        <a:t>اسمير خلط مثبت</a:t>
                      </a:r>
                      <a:endParaRPr lang="en-US" sz="36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3305" marR="63305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 dirty="0"/>
                        <a:t>سل ريوي</a:t>
                      </a:r>
                      <a:endParaRPr lang="en-US" sz="36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3305" marR="63305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659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>
                          <a:cs typeface="2  Zar" pitchFamily="2" charset="-78"/>
                        </a:rPr>
                        <a:t> </a:t>
                      </a:r>
                      <a:endParaRPr lang="en-US" sz="4000" dirty="0">
                        <a:latin typeface="Calibri"/>
                        <a:ea typeface="Calibri"/>
                        <a:cs typeface="2  Zar" pitchFamily="2" charset="-78"/>
                      </a:endParaRPr>
                    </a:p>
                  </a:txBody>
                  <a:tcPr marL="63305" marR="63305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>
                          <a:cs typeface="2  Zar" pitchFamily="2" charset="-78"/>
                        </a:rPr>
                        <a:t> </a:t>
                      </a:r>
                      <a:endParaRPr lang="en-US" sz="4000" dirty="0">
                        <a:latin typeface="Calibri"/>
                        <a:ea typeface="Calibri"/>
                        <a:cs typeface="2  Zar" pitchFamily="2" charset="-78"/>
                      </a:endParaRPr>
                    </a:p>
                  </a:txBody>
                  <a:tcPr marL="63305" marR="63305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2800" dirty="0">
                          <a:cs typeface="2  Zar" pitchFamily="2" charset="-78"/>
                        </a:rPr>
                        <a:t>2.64</a:t>
                      </a:r>
                      <a:endParaRPr lang="en-US" sz="4000" dirty="0">
                        <a:latin typeface="Calibri"/>
                        <a:ea typeface="Calibri"/>
                        <a:cs typeface="2  Zar" pitchFamily="2" charset="-78"/>
                      </a:endParaRPr>
                    </a:p>
                  </a:txBody>
                  <a:tcPr marL="63305" marR="63305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2800" dirty="0">
                          <a:cs typeface="2  Zar" pitchFamily="2" charset="-78"/>
                        </a:rPr>
                        <a:t>1944</a:t>
                      </a:r>
                      <a:endParaRPr lang="en-US" sz="4000" dirty="0">
                        <a:latin typeface="Calibri"/>
                        <a:ea typeface="Calibri"/>
                        <a:cs typeface="2  Zar" pitchFamily="2" charset="-78"/>
                      </a:endParaRPr>
                    </a:p>
                  </a:txBody>
                  <a:tcPr marL="63305" marR="63305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 dirty="0"/>
                        <a:t>اسمير خلط منفي</a:t>
                      </a:r>
                      <a:endParaRPr lang="en-US" sz="36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3305" marR="63305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84286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>
                          <a:cs typeface="2  Zar" pitchFamily="2" charset="-78"/>
                        </a:rPr>
                        <a:t> </a:t>
                      </a:r>
                      <a:endParaRPr lang="en-US" sz="4000" dirty="0">
                        <a:latin typeface="Calibri"/>
                        <a:ea typeface="Calibri"/>
                        <a:cs typeface="2  Zar" pitchFamily="2" charset="-78"/>
                      </a:endParaRPr>
                    </a:p>
                  </a:txBody>
                  <a:tcPr marL="63305" marR="63305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>
                          <a:cs typeface="2  Zar" pitchFamily="2" charset="-78"/>
                        </a:rPr>
                        <a:t> </a:t>
                      </a:r>
                      <a:endParaRPr lang="en-US" sz="4000" dirty="0">
                        <a:latin typeface="Calibri"/>
                        <a:ea typeface="Calibri"/>
                        <a:cs typeface="2  Zar" pitchFamily="2" charset="-78"/>
                      </a:endParaRPr>
                    </a:p>
                  </a:txBody>
                  <a:tcPr marL="63305" marR="63305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2800" dirty="0">
                          <a:cs typeface="2  Zar" pitchFamily="2" charset="-78"/>
                        </a:rPr>
                        <a:t>3.7</a:t>
                      </a:r>
                      <a:endParaRPr lang="en-US" sz="4000" dirty="0">
                        <a:latin typeface="Calibri"/>
                        <a:ea typeface="Calibri"/>
                        <a:cs typeface="2  Zar" pitchFamily="2" charset="-78"/>
                      </a:endParaRPr>
                    </a:p>
                  </a:txBody>
                  <a:tcPr marL="63305" marR="63305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2800" dirty="0">
                          <a:cs typeface="2  Zar" pitchFamily="2" charset="-78"/>
                        </a:rPr>
                        <a:t>2726</a:t>
                      </a:r>
                      <a:endParaRPr lang="en-US" sz="4000" dirty="0">
                        <a:latin typeface="Calibri"/>
                        <a:ea typeface="Calibri"/>
                        <a:cs typeface="2  Zar" pitchFamily="2" charset="-78"/>
                      </a:endParaRPr>
                    </a:p>
                  </a:txBody>
                  <a:tcPr marL="63305" marR="63305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 dirty="0"/>
                        <a:t>سل خارج ريوي</a:t>
                      </a:r>
                      <a:endParaRPr lang="en-US" sz="36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3305" marR="63305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417606" y="214290"/>
            <a:ext cx="8440674" cy="13234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درسال 1388در کشورمان میزان بروز گزارش شده سل ریوی با اسمیرخلط مثبت 6/94مورد در یکصد هزار نفر جمعیت بوده است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ازتعداد 10099 مورد مبتلا به سل گزارش شده کشور در سال 1388،  52% موارد را زنان بیمار و 14% موارد را بیماران غیر ایرانی تشکیل می دهند و بیشترین میزان بروز سل مربوط به گروه سنی 65 سال به بالا بوده است که این حاکی از موفقیت چشمگیر کشور در کنترل این بیماری است. </a:t>
            </a:r>
            <a:endParaRPr kumimoji="0" lang="fa-I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747319" y="4071942"/>
            <a:ext cx="857256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sz="1400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17606" y="1214424"/>
          <a:ext cx="8308787" cy="5129143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306498"/>
                <a:gridCol w="1378327"/>
                <a:gridCol w="1378327"/>
                <a:gridCol w="948498"/>
                <a:gridCol w="2199329"/>
                <a:gridCol w="1097808"/>
              </a:tblGrid>
              <a:tr h="1119767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/>
                        <a:t>CDR</a:t>
                      </a:r>
                      <a:endParaRPr lang="en-US" sz="3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305" marR="63305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/>
                        <a:t>ميزان بروز </a:t>
                      </a:r>
                      <a:r>
                        <a:rPr lang="en-US" sz="1800" b="1" dirty="0"/>
                        <a:t>( /100,000 )</a:t>
                      </a:r>
                      <a:endParaRPr lang="en-US" sz="2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305" marR="63305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3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7742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742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dirty="0"/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305" marR="63305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619701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/>
                        <a:t>مورد انتظار</a:t>
                      </a:r>
                      <a:endParaRPr lang="en-US" sz="3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305" marR="63305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/>
                        <a:t>گزارش شده</a:t>
                      </a:r>
                      <a:endParaRPr lang="en-US" sz="3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305" marR="63305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742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3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305" marR="63305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742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85488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3200" b="1" dirty="0" smtClean="0">
                          <a:latin typeface="IPT Nazanin" pitchFamily="2" charset="2"/>
                          <a:cs typeface="2  Zar" pitchFamily="2" charset="-78"/>
                        </a:rPr>
                        <a:t>79</a:t>
                      </a:r>
                      <a:r>
                        <a:rPr lang="fa-IR" sz="2800" b="1" dirty="0" smtClean="0">
                          <a:latin typeface="IPT Nazanin" pitchFamily="2" charset="2"/>
                          <a:cs typeface="2  Zar" pitchFamily="2" charset="-78"/>
                        </a:rPr>
                        <a:t> %</a:t>
                      </a:r>
                      <a:endParaRPr lang="en-US" sz="4000" b="1" dirty="0">
                        <a:latin typeface="IPT Nazanin" pitchFamily="2" charset="2"/>
                        <a:ea typeface="Calibri"/>
                        <a:cs typeface="2  Zar" pitchFamily="2" charset="-78"/>
                      </a:endParaRPr>
                    </a:p>
                  </a:txBody>
                  <a:tcPr marL="63305" marR="63305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2800" dirty="0" smtClean="0">
                          <a:cs typeface="2  Zar" pitchFamily="2" charset="-78"/>
                        </a:rPr>
                        <a:t>20</a:t>
                      </a:r>
                      <a:endParaRPr lang="en-US" sz="4000" dirty="0">
                        <a:latin typeface="Calibri"/>
                        <a:ea typeface="Calibri"/>
                        <a:cs typeface="2  Zar" pitchFamily="2" charset="-78"/>
                      </a:endParaRPr>
                    </a:p>
                  </a:txBody>
                  <a:tcPr marL="63305" marR="63305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DDEBCF"/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 smtClean="0">
                          <a:latin typeface="IPT Nazanin" pitchFamily="2" charset="2"/>
                          <a:ea typeface="Calibri"/>
                          <a:cs typeface="+mn-cs"/>
                        </a:rPr>
                        <a:t>15.8</a:t>
                      </a:r>
                      <a:endParaRPr lang="en-US" sz="2400" b="1" dirty="0">
                        <a:latin typeface="IPT Nazanin" pitchFamily="2" charset="2"/>
                        <a:ea typeface="Calibri"/>
                        <a:cs typeface="+mn-cs"/>
                      </a:endParaRPr>
                    </a:p>
                  </a:txBody>
                  <a:tcPr marL="63305" marR="63305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4000" dirty="0">
                        <a:latin typeface="Calibri"/>
                        <a:ea typeface="Calibri"/>
                        <a:cs typeface="2  Zar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 dirty="0"/>
                        <a:t>كل اشكال سل</a:t>
                      </a:r>
                      <a:endParaRPr lang="en-US" sz="36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3305" marR="63305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84972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3200" b="1" dirty="0" smtClean="0">
                          <a:cs typeface="2  Zar" pitchFamily="2" charset="-78"/>
                        </a:rPr>
                        <a:t>60.2%</a:t>
                      </a:r>
                      <a:endParaRPr lang="en-US" sz="4000" b="1" dirty="0">
                        <a:latin typeface="Calibri"/>
                        <a:ea typeface="Calibri"/>
                        <a:cs typeface="2  Zar" pitchFamily="2" charset="-78"/>
                      </a:endParaRPr>
                    </a:p>
                  </a:txBody>
                  <a:tcPr marL="63305" marR="63305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2800" dirty="0">
                          <a:cs typeface="2  Zar" pitchFamily="2" charset="-78"/>
                        </a:rPr>
                        <a:t>8.3</a:t>
                      </a:r>
                      <a:endParaRPr lang="en-US" sz="4000" dirty="0">
                        <a:latin typeface="Calibri"/>
                        <a:ea typeface="Calibri"/>
                        <a:cs typeface="2  Zar" pitchFamily="2" charset="-78"/>
                      </a:endParaRPr>
                    </a:p>
                  </a:txBody>
                  <a:tcPr marL="63305" marR="63305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DDEBCF"/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dirty="0" smtClean="0">
                          <a:latin typeface="IPT Nazanin" pitchFamily="2" charset="2"/>
                          <a:ea typeface="Calibri"/>
                          <a:cs typeface="2  Zar" pitchFamily="2" charset="-78"/>
                        </a:rPr>
                        <a:t>5</a:t>
                      </a:r>
                      <a:endParaRPr lang="en-US" sz="3200" dirty="0">
                        <a:latin typeface="IPT Nazanin" pitchFamily="2" charset="2"/>
                        <a:ea typeface="Calibri"/>
                        <a:cs typeface="2  Zar" pitchFamily="2" charset="-78"/>
                      </a:endParaRPr>
                    </a:p>
                  </a:txBody>
                  <a:tcPr marL="63305" marR="63305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4000" dirty="0">
                        <a:latin typeface="Calibri"/>
                        <a:ea typeface="Calibri"/>
                        <a:cs typeface="2  Zar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 dirty="0"/>
                        <a:t>اسمير خلط مثبت</a:t>
                      </a:r>
                      <a:endParaRPr lang="en-US" sz="36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3305" marR="63305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 dirty="0"/>
                        <a:t>سل ريوي</a:t>
                      </a:r>
                      <a:endParaRPr lang="en-US" sz="36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3305" marR="63305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20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>
                          <a:cs typeface="2  Zar" pitchFamily="2" charset="-78"/>
                        </a:rPr>
                        <a:t> </a:t>
                      </a:r>
                      <a:endParaRPr lang="en-US" sz="4000" dirty="0">
                        <a:latin typeface="Calibri"/>
                        <a:ea typeface="Calibri"/>
                        <a:cs typeface="2  Zar" pitchFamily="2" charset="-78"/>
                      </a:endParaRPr>
                    </a:p>
                  </a:txBody>
                  <a:tcPr marL="63305" marR="63305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>
                          <a:cs typeface="2  Zar" pitchFamily="2" charset="-78"/>
                        </a:rPr>
                        <a:t> </a:t>
                      </a:r>
                      <a:endParaRPr lang="en-US" sz="4000" dirty="0">
                        <a:latin typeface="Calibri"/>
                        <a:ea typeface="Calibri"/>
                        <a:cs typeface="2  Zar" pitchFamily="2" charset="-78"/>
                      </a:endParaRPr>
                    </a:p>
                  </a:txBody>
                  <a:tcPr marL="63305" marR="63305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/>
                      </a:stretch>
                    </a:blip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 smtClean="0">
                          <a:latin typeface="IPT Nazanin" pitchFamily="2" charset="2"/>
                          <a:ea typeface="Calibri"/>
                          <a:cs typeface="2  Zar" pitchFamily="2" charset="-78"/>
                        </a:rPr>
                        <a:t>5.4</a:t>
                      </a:r>
                      <a:endParaRPr lang="en-US" sz="2800" dirty="0">
                        <a:latin typeface="IPT Nazanin" pitchFamily="2" charset="2"/>
                        <a:ea typeface="Calibri"/>
                        <a:cs typeface="2  Zar" pitchFamily="2" charset="-78"/>
                      </a:endParaRPr>
                    </a:p>
                  </a:txBody>
                  <a:tcPr marL="63305" marR="63305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4000" dirty="0">
                        <a:latin typeface="Calibri"/>
                        <a:ea typeface="Calibri"/>
                        <a:cs typeface="2  Zar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 dirty="0"/>
                        <a:t>اسمير خلط منفي</a:t>
                      </a:r>
                      <a:endParaRPr lang="en-US" sz="36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3305" marR="63305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84286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>
                          <a:cs typeface="2  Zar" pitchFamily="2" charset="-78"/>
                        </a:rPr>
                        <a:t> </a:t>
                      </a:r>
                      <a:endParaRPr lang="en-US" sz="4000" dirty="0">
                        <a:latin typeface="Calibri"/>
                        <a:ea typeface="Calibri"/>
                        <a:cs typeface="2  Zar" pitchFamily="2" charset="-78"/>
                      </a:endParaRPr>
                    </a:p>
                  </a:txBody>
                  <a:tcPr marL="63305" marR="63305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>
                          <a:cs typeface="2  Zar" pitchFamily="2" charset="-78"/>
                        </a:rPr>
                        <a:t> </a:t>
                      </a:r>
                      <a:endParaRPr lang="en-US" sz="4000" dirty="0">
                        <a:latin typeface="Calibri"/>
                        <a:ea typeface="Calibri"/>
                        <a:cs typeface="2  Zar" pitchFamily="2" charset="-78"/>
                      </a:endParaRPr>
                    </a:p>
                  </a:txBody>
                  <a:tcPr marL="63305" marR="63305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/>
                      </a:stretch>
                    </a:blip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 smtClean="0">
                          <a:latin typeface="IPT Nazanin" pitchFamily="2" charset="2"/>
                          <a:ea typeface="Calibri"/>
                          <a:cs typeface="2  Zar" pitchFamily="2" charset="-78"/>
                        </a:rPr>
                        <a:t>4.9</a:t>
                      </a:r>
                      <a:endParaRPr lang="en-US" sz="2800" dirty="0">
                        <a:latin typeface="IPT Nazanin" pitchFamily="2" charset="2"/>
                        <a:ea typeface="Calibri"/>
                        <a:cs typeface="2  Zar" pitchFamily="2" charset="-78"/>
                      </a:endParaRPr>
                    </a:p>
                  </a:txBody>
                  <a:tcPr marL="63305" marR="63305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4000" dirty="0">
                        <a:latin typeface="Calibri"/>
                        <a:ea typeface="Calibri"/>
                        <a:cs typeface="2  Zar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 dirty="0"/>
                        <a:t>سل خارج ريوي</a:t>
                      </a:r>
                      <a:endParaRPr lang="en-US" sz="36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3305" marR="63305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14480" y="214290"/>
            <a:ext cx="5214973" cy="830997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txBody>
          <a:bodyPr wrap="square" rtlCol="1">
            <a:spAutoFit/>
          </a:bodyPr>
          <a:lstStyle/>
          <a:p>
            <a:pPr algn="ctr"/>
            <a:r>
              <a:rPr lang="fa-IR" sz="4800" b="1" dirty="0" smtClean="0">
                <a:cs typeface="Titr"/>
              </a:rPr>
              <a:t>بيماريابي سل در استا ن</a:t>
            </a:r>
            <a:endParaRPr lang="fa-IR" sz="4800" b="1" dirty="0">
              <a:cs typeface="Titr"/>
            </a:endParaRPr>
          </a:p>
        </p:txBody>
      </p:sp>
      <p:sp>
        <p:nvSpPr>
          <p:cNvPr id="4" name="Oval 3"/>
          <p:cNvSpPr/>
          <p:nvPr/>
        </p:nvSpPr>
        <p:spPr>
          <a:xfrm>
            <a:off x="549491" y="3929066"/>
            <a:ext cx="1055084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 noChangeArrowheads="1"/>
          </p:cNvSpPr>
          <p:nvPr/>
        </p:nvSpPr>
        <p:spPr bwMode="auto">
          <a:xfrm>
            <a:off x="1" y="785795"/>
            <a:ext cx="3571868" cy="3729037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4" name="Oval 3"/>
          <p:cNvSpPr>
            <a:spLocks noChangeAspect="1" noChangeArrowheads="1"/>
          </p:cNvSpPr>
          <p:nvPr/>
        </p:nvSpPr>
        <p:spPr bwMode="auto">
          <a:xfrm>
            <a:off x="428596" y="2000240"/>
            <a:ext cx="2786081" cy="2500330"/>
          </a:xfrm>
          <a:prstGeom prst="ellipse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802403" y="785794"/>
            <a:ext cx="2703654" cy="1214446"/>
            <a:chOff x="1389" y="1107"/>
            <a:chExt cx="1671" cy="324"/>
          </a:xfrm>
        </p:grpSpPr>
        <p:sp>
          <p:nvSpPr>
            <p:cNvPr id="6" name="AutoShape 7"/>
            <p:cNvSpPr>
              <a:spLocks/>
            </p:cNvSpPr>
            <p:nvPr/>
          </p:nvSpPr>
          <p:spPr bwMode="auto">
            <a:xfrm>
              <a:off x="1389" y="1107"/>
              <a:ext cx="135" cy="324"/>
            </a:xfrm>
            <a:prstGeom prst="rightBrace">
              <a:avLst>
                <a:gd name="adj1" fmla="val 36979"/>
                <a:gd name="adj2" fmla="val 50000"/>
              </a:avLst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1524" y="1272"/>
              <a:ext cx="1536" cy="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857752" y="142852"/>
            <a:ext cx="3930884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fa-IR" sz="4400" b="1" dirty="0" smtClean="0">
                <a:solidFill>
                  <a:srgbClr val="FFFF00"/>
                </a:solidFill>
              </a:rPr>
              <a:t>سال1388( استان )</a:t>
            </a:r>
            <a:endParaRPr lang="fa-IR" sz="3600" b="1" dirty="0">
              <a:solidFill>
                <a:srgbClr val="FFFF00"/>
              </a:solidFill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154366" y="1511300"/>
            <a:ext cx="3853962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algn="r" rtl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fa-IR" sz="2400" b="1" dirty="0">
                <a:solidFill>
                  <a:srgbClr val="000000"/>
                </a:solidFill>
                <a:cs typeface="B Mitra" pitchFamily="2" charset="-78"/>
              </a:rPr>
              <a:t>موارد شناسايي نشده (گم شده):</a:t>
            </a:r>
          </a:p>
          <a:p>
            <a:pPr marL="228600" indent="-228600" algn="ctr" rtl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fa-IR" sz="4000" b="1" dirty="0" smtClean="0">
                <a:solidFill>
                  <a:srgbClr val="C00000"/>
                </a:solidFill>
                <a:cs typeface="B Mitra" pitchFamily="2" charset="-78"/>
              </a:rPr>
              <a:t>39/8 </a:t>
            </a:r>
            <a:r>
              <a:rPr lang="fa-IR" sz="3600" b="1" dirty="0" smtClean="0">
                <a:solidFill>
                  <a:srgbClr val="C00000"/>
                </a:solidFill>
                <a:cs typeface="B Mitra" pitchFamily="2" charset="-78"/>
              </a:rPr>
              <a:t>% بيماران</a:t>
            </a:r>
            <a:endParaRPr lang="en-US" sz="3600" b="1" dirty="0">
              <a:solidFill>
                <a:srgbClr val="C00000"/>
              </a:solidFill>
              <a:cs typeface="B Mitra" pitchFamily="2" charset="-78"/>
            </a:endParaRPr>
          </a:p>
          <a:p>
            <a:pPr marL="228600" indent="-228600" algn="r" rtl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fa-IR" sz="2000" b="1" dirty="0" smtClean="0">
                <a:solidFill>
                  <a:srgbClr val="000000"/>
                </a:solidFill>
                <a:cs typeface="B Mitra" pitchFamily="2" charset="-78"/>
              </a:rPr>
              <a:t>اين </a:t>
            </a:r>
            <a:r>
              <a:rPr lang="fa-IR" sz="2000" b="1" dirty="0">
                <a:solidFill>
                  <a:srgbClr val="000000"/>
                </a:solidFill>
                <a:cs typeface="B Mitra" pitchFamily="2" charset="-78"/>
              </a:rPr>
              <a:t>موارد شناسايي نشده، كجا گم شده اند؟</a:t>
            </a:r>
            <a:endParaRPr lang="en-US" sz="2000" b="1" dirty="0">
              <a:solidFill>
                <a:srgbClr val="000000"/>
              </a:solidFill>
              <a:cs typeface="B Mitra" pitchFamily="2" charset="-78"/>
            </a:endParaRPr>
          </a:p>
          <a:p>
            <a:pPr marL="228600" indent="-228600">
              <a:lnSpc>
                <a:spcPct val="100000"/>
              </a:lnSpc>
              <a:spcBef>
                <a:spcPct val="50000"/>
              </a:spcBef>
              <a:buClrTx/>
              <a:buFontTx/>
              <a:buChar char="•"/>
            </a:pPr>
            <a:endParaRPr lang="en-US" sz="2400" b="1" dirty="0">
              <a:solidFill>
                <a:srgbClr val="000000"/>
              </a:solidFill>
              <a:cs typeface="B Mitra" pitchFamily="2" charset="-78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011091" y="2857497"/>
            <a:ext cx="159433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fa-IR" sz="2800" b="1" dirty="0" smtClean="0">
                <a:solidFill>
                  <a:srgbClr val="C00000"/>
                </a:solidFill>
                <a:cs typeface="B Mitra" pitchFamily="2" charset="-78"/>
              </a:rPr>
              <a:t>60/2</a:t>
            </a:r>
            <a:r>
              <a:rPr lang="fa-IR" sz="2400" b="1" dirty="0" smtClean="0">
                <a:solidFill>
                  <a:srgbClr val="000000"/>
                </a:solidFill>
                <a:cs typeface="B Mitra" pitchFamily="2" charset="-78"/>
              </a:rPr>
              <a:t>%</a:t>
            </a:r>
            <a:r>
              <a:rPr lang="fa-IR" sz="2000" b="1" dirty="0" smtClean="0">
                <a:solidFill>
                  <a:srgbClr val="000000"/>
                </a:solidFill>
                <a:cs typeface="B Mitra" pitchFamily="2" charset="-78"/>
              </a:rPr>
              <a:t>موارد </a:t>
            </a:r>
            <a:r>
              <a:rPr lang="fa-IR" sz="2000" b="1" dirty="0">
                <a:solidFill>
                  <a:srgbClr val="000000"/>
                </a:solidFill>
                <a:cs typeface="B Mitra" pitchFamily="2" charset="-78"/>
              </a:rPr>
              <a:t>موجود شناسايي و گزارش شده اند.</a:t>
            </a:r>
            <a:endParaRPr lang="en-US" sz="2400" b="1" dirty="0">
              <a:solidFill>
                <a:srgbClr val="000000"/>
              </a:solidFill>
              <a:cs typeface="B Mitra" pitchFamily="2" charset="-78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1"/>
          <p:cNvSpPr>
            <a:spLocks noChangeArrowheads="1"/>
          </p:cNvSpPr>
          <p:nvPr/>
        </p:nvSpPr>
        <p:spPr bwMode="auto">
          <a:xfrm>
            <a:off x="351663" y="285729"/>
            <a:ext cx="8506617" cy="6186309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4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دستاوردهای مهم برنامه کنترل سل در کشور: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1.</a:t>
            </a:r>
            <a:r>
              <a:rPr kumimoji="0" lang="fa-I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      </a:t>
            </a:r>
            <a:r>
              <a:rPr kumimoji="0" lang="fa-I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کاهش میزان بروز گزارش شده سل از </a:t>
            </a:r>
            <a:r>
              <a:rPr kumimoji="0" lang="fa-IR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140</a:t>
            </a:r>
            <a:r>
              <a:rPr kumimoji="0" lang="fa-I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به </a:t>
            </a:r>
            <a:r>
              <a:rPr kumimoji="0" lang="fa-IR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13</a:t>
            </a:r>
            <a:r>
              <a:rPr kumimoji="0" lang="fa-I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نفر در یکصد هزار نفر (در طول یک دوره چهل ساله)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2.</a:t>
            </a:r>
            <a:r>
              <a:rPr kumimoji="0" lang="fa-I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      </a:t>
            </a:r>
            <a:r>
              <a:rPr kumimoji="0" lang="fa-I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کاهش </a:t>
            </a:r>
            <a:r>
              <a:rPr kumimoji="0" lang="fa-IR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39 </a:t>
            </a:r>
            <a:r>
              <a:rPr kumimoji="0" lang="fa-I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درصدی میزان بروز سل در طول </a:t>
            </a:r>
            <a:r>
              <a:rPr kumimoji="0" lang="fa-IR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16 سال </a:t>
            </a:r>
            <a:r>
              <a:rPr kumimoji="0" lang="fa-I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(از  مورد36 دریکصدهزار نفر جمعیت در سال 1990 به 22 در یکصدهزار نفر جمعیت در سال 2006)</a:t>
            </a: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a-IR" sz="2800" dirty="0" smtClean="0">
              <a:latin typeface="Tahoma" pitchFamily="34" charset="0"/>
              <a:cs typeface="Tahoma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plus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7669" y="214290"/>
            <a:ext cx="8622049" cy="6247864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400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3.</a:t>
            </a:r>
            <a:r>
              <a:rPr lang="fa-IR" sz="4000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       </a:t>
            </a:r>
            <a:r>
              <a:rPr lang="fa-IR" sz="400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کاهش </a:t>
            </a:r>
            <a:r>
              <a:rPr lang="fa-IR" sz="4000" dirty="0" smtClean="0">
                <a:solidFill>
                  <a:srgbClr val="FF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44</a:t>
            </a:r>
            <a:r>
              <a:rPr lang="fa-IR" sz="400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درصدی میزان شیوع سل در طول </a:t>
            </a:r>
            <a:r>
              <a:rPr lang="fa-IR" sz="4000" dirty="0" smtClean="0">
                <a:solidFill>
                  <a:srgbClr val="00B05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16 سال </a:t>
            </a:r>
            <a:r>
              <a:rPr lang="fa-IR" sz="400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(از  مورد50 دریکصدهزار نفر جمعیت در سال 1990 به 28 در یکصدهزار نفر جمعیت در سال 2006)</a:t>
            </a:r>
            <a:endParaRPr lang="en-US" sz="6000" dirty="0" smtClean="0">
              <a:latin typeface="Arial" pitchFamily="34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400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4.</a:t>
            </a:r>
            <a:r>
              <a:rPr lang="fa-IR" sz="4000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       </a:t>
            </a:r>
            <a:r>
              <a:rPr lang="fa-IR" sz="400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کاهش </a:t>
            </a:r>
            <a:r>
              <a:rPr lang="fa-IR" sz="4000" dirty="0" smtClean="0">
                <a:solidFill>
                  <a:srgbClr val="FF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25</a:t>
            </a:r>
            <a:r>
              <a:rPr lang="fa-IR" sz="400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درصدی میزان مرگ و میر ناشی از سل در طول </a:t>
            </a:r>
            <a:r>
              <a:rPr lang="fa-IR" sz="4000" dirty="0" smtClean="0">
                <a:solidFill>
                  <a:srgbClr val="00B05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16 سال</a:t>
            </a:r>
            <a:r>
              <a:rPr lang="fa-IR" sz="400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(از  مورد4 دریکصدهزار نفر جمعیت در سال 1990 به 3 در یکصدهزار نفر جمعیت در سال 2006)</a:t>
            </a:r>
            <a:endParaRPr lang="fa-IR" sz="8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284</Words>
  <Application>Microsoft Office PowerPoint</Application>
  <PresentationFormat>On-screen Show (4:3)</PresentationFormat>
  <Paragraphs>68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MRT www.Win2Farsi.com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MRT</dc:creator>
  <cp:lastModifiedBy>MRT</cp:lastModifiedBy>
  <cp:revision>8</cp:revision>
  <dcterms:created xsi:type="dcterms:W3CDTF">2010-10-12T07:08:59Z</dcterms:created>
  <dcterms:modified xsi:type="dcterms:W3CDTF">2010-10-12T09:39:38Z</dcterms:modified>
</cp:coreProperties>
</file>